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99" r:id="rId3"/>
    <p:sldId id="300" r:id="rId4"/>
    <p:sldId id="291" r:id="rId5"/>
    <p:sldId id="301" r:id="rId6"/>
    <p:sldId id="297" r:id="rId7"/>
    <p:sldId id="303" r:id="rId8"/>
    <p:sldId id="304" r:id="rId9"/>
    <p:sldId id="293" r:id="rId10"/>
    <p:sldId id="294" r:id="rId11"/>
    <p:sldId id="298" r:id="rId12"/>
    <p:sldId id="305" r:id="rId13"/>
    <p:sldId id="275" r:id="rId14"/>
    <p:sldId id="296" r:id="rId15"/>
    <p:sldId id="278" r:id="rId16"/>
  </p:sldIdLst>
  <p:sldSz cx="9144000" cy="6858000" type="screen4x3"/>
  <p:notesSz cx="7099300" cy="10234613"/>
  <p:defaultTextStyle>
    <a:defPPr>
      <a:defRPr lang="es-ES"/>
    </a:defPPr>
    <a:lvl1pPr marL="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779CC93D-E52E-4D84-901B-11D7331DD495}">
          <p14:sldIdLst>
            <p14:sldId id="259"/>
            <p14:sldId id="299"/>
            <p14:sldId id="300"/>
            <p14:sldId id="291"/>
            <p14:sldId id="301"/>
            <p14:sldId id="297"/>
            <p14:sldId id="303"/>
            <p14:sldId id="304"/>
            <p14:sldId id="293"/>
            <p14:sldId id="294"/>
            <p14:sldId id="298"/>
            <p14:sldId id="305"/>
            <p14:sldId id="275"/>
            <p14:sldId id="296"/>
            <p14:sldId id="27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 userDrawn="1">
          <p15:clr>
            <a:srgbClr val="A4A3A4"/>
          </p15:clr>
        </p15:guide>
        <p15:guide id="2" pos="223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74" autoAdjust="0"/>
    <p:restoredTop sz="83977" autoAdjust="0"/>
  </p:normalViewPr>
  <p:slideViewPr>
    <p:cSldViewPr>
      <p:cViewPr>
        <p:scale>
          <a:sx n="60" d="100"/>
          <a:sy n="60" d="100"/>
        </p:scale>
        <p:origin x="178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latinLnBrk="0">
              <a:defRPr lang="es-ES" sz="1300"/>
            </a:lvl1pPr>
          </a:lstStyle>
          <a:p>
            <a:endParaRPr lang="es-E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latinLnBrk="0">
              <a:defRPr lang="es-ES" sz="1300"/>
            </a:lvl1pPr>
          </a:lstStyle>
          <a:p>
            <a:fld id="{D83FDC75-7F73-4A4A-A77C-09AADF00E0EA}" type="datetimeFigureOut">
              <a:rPr lang="es-ES" smtClean="0"/>
              <a:pPr/>
              <a:t>03/09/2019</a:t>
            </a:fld>
            <a:endParaRPr lang="es-E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latinLnBrk="0">
              <a:defRPr lang="es-ES" sz="1300"/>
            </a:lvl1pPr>
          </a:lstStyle>
          <a:p>
            <a:endParaRPr lang="es-E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latinLnBrk="0">
              <a:defRPr lang="es-ES" sz="1300"/>
            </a:lvl1pPr>
          </a:lstStyle>
          <a:p>
            <a:fld id="{459226BF-1F13-42D3-80DC-373E7ADD1EBC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113364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 latinLnBrk="0">
              <a:defRPr lang="es-ES" sz="13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 latinLnBrk="0">
              <a:defRPr lang="es-ES" sz="1300"/>
            </a:lvl1pPr>
          </a:lstStyle>
          <a:p>
            <a:fld id="{48AEF76B-3757-4A0B-AF93-28494465C1DD}" type="datetimeFigureOut">
              <a:pPr/>
              <a:t>03/09/2019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 latinLnBrk="0">
              <a:defRPr lang="es-ES" sz="13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 latinLnBrk="0">
              <a:defRPr lang="es-ES" sz="1300"/>
            </a:lvl1pPr>
          </a:lstStyle>
          <a:p>
            <a:fld id="{75693FD4-8F83-4EF7-AC3F-0DC0388986B0}" type="slidenum"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757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defTabSz="990478">
              <a:defRPr lang="es-ES"/>
            </a:pPr>
            <a:r>
              <a:rPr lang="es-ES" dirty="0"/>
              <a:t>Esta plantilla se puede usar como archivo de inicio para presentar materiales educativos en un entorno de grupo.</a:t>
            </a:r>
          </a:p>
          <a:p>
            <a:endParaRPr lang="es-ES" dirty="0"/>
          </a:p>
          <a:p>
            <a:pPr lvl="0"/>
            <a:r>
              <a:rPr lang="es-ES" sz="1300" b="1" dirty="0"/>
              <a:t>Secciones</a:t>
            </a:r>
            <a:endParaRPr lang="es-ES" sz="1300" dirty="0"/>
          </a:p>
          <a:p>
            <a:pPr lvl="0"/>
            <a:r>
              <a:rPr lang="es-ES" sz="1300" dirty="0"/>
              <a:t>Para agregar secciones, haga clic con el botón secundario del mouse en una diapositiva. Las secciones pueden ayudarle a organizar las diapositivas o a facilitar la colaboración entre varios autores.</a:t>
            </a:r>
          </a:p>
          <a:p>
            <a:pPr lvl="0"/>
            <a:endParaRPr lang="es-ES" sz="1300" b="1" dirty="0"/>
          </a:p>
          <a:p>
            <a:pPr lvl="0"/>
            <a:r>
              <a:rPr lang="es-ES" sz="1300" b="1" dirty="0"/>
              <a:t>Notas</a:t>
            </a:r>
          </a:p>
          <a:p>
            <a:pPr lvl="0"/>
            <a:r>
              <a:rPr lang="es-ES" sz="1300" dirty="0"/>
              <a:t>Use la sección Notas para las notas de entrega o para proporcionar detalles adicionales al público. Vea las notas en la vista Presentación durante la presentación. </a:t>
            </a:r>
          </a:p>
          <a:p>
            <a:pPr lvl="0">
              <a:buFontTx/>
              <a:buNone/>
            </a:pPr>
            <a:r>
              <a:rPr lang="es-ES" sz="1300" dirty="0"/>
              <a:t>Tenga en cuenta el tamaño de la fuente (es importante para la accesibilidad, visibilidad, grabación en vídeo y producción en línea)</a:t>
            </a:r>
          </a:p>
          <a:p>
            <a:pPr lvl="0"/>
            <a:endParaRPr lang="es-ES" sz="1300" dirty="0"/>
          </a:p>
          <a:p>
            <a:pPr lvl="0">
              <a:buFontTx/>
              <a:buNone/>
            </a:pPr>
            <a:r>
              <a:rPr lang="es-ES" sz="1300" b="1" dirty="0"/>
              <a:t>Colores coordinados </a:t>
            </a:r>
          </a:p>
          <a:p>
            <a:pPr lvl="0">
              <a:buFontTx/>
              <a:buNone/>
            </a:pPr>
            <a:r>
              <a:rPr lang="es-ES" sz="1300" dirty="0"/>
              <a:t>Preste especial atención a los gráficos, diagramas y cuadros de texto. </a:t>
            </a:r>
          </a:p>
          <a:p>
            <a:pPr lvl="0"/>
            <a:r>
              <a:rPr lang="es-ES" sz="1300" dirty="0"/>
              <a:t>Tenga en cuenta que los asistentes imprimirán en blanco y negro o </a:t>
            </a:r>
            <a:r>
              <a:rPr lang="es-ES" sz="1300" dirty="0" err="1"/>
              <a:t>escala de grises</a:t>
            </a:r>
            <a:r>
              <a:rPr lang="es-ES" sz="1300" dirty="0"/>
              <a:t>. Ejecute una prueba de impresión para asegurarse de que los colores son los correctos cuando se imprime en blanco y negro puros y </a:t>
            </a:r>
            <a:r>
              <a:rPr lang="es-ES" sz="1300" dirty="0" err="1"/>
              <a:t>escala de grises</a:t>
            </a:r>
            <a:r>
              <a:rPr lang="es-ES" sz="1300" dirty="0"/>
              <a:t>.</a:t>
            </a:r>
          </a:p>
          <a:p>
            <a:pPr lvl="0">
              <a:buFontTx/>
              <a:buNone/>
            </a:pPr>
            <a:endParaRPr lang="es-ES" sz="1300" dirty="0"/>
          </a:p>
          <a:p>
            <a:pPr lvl="0">
              <a:buFontTx/>
              <a:buNone/>
            </a:pPr>
            <a:r>
              <a:rPr lang="es-ES" sz="1300" b="1" dirty="0"/>
              <a:t>Gráficos y tablas</a:t>
            </a:r>
          </a:p>
          <a:p>
            <a:pPr lvl="0"/>
            <a:r>
              <a:rPr lang="es-ES" sz="1300" dirty="0"/>
              <a:t>En breve: si es posible, use colores y estilos uniformes y que no distraigan.</a:t>
            </a:r>
          </a:p>
          <a:p>
            <a:pPr lvl="0"/>
            <a:r>
              <a:rPr lang="es-ES" sz="1300" dirty="0"/>
              <a:t>Etiquete todos los gráficos y tablas.</a:t>
            </a:r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Para resumir el contenido de la presentación, reitere los puntos importantes de las lecciones.</a:t>
            </a:r>
          </a:p>
          <a:p>
            <a:r>
              <a:rPr lang="es-ES" dirty="0"/>
              <a:t>¿Qué desea que recuerde el público luego de su presentación?</a:t>
            </a:r>
          </a:p>
          <a:p>
            <a:endParaRPr lang="es-ES" dirty="0"/>
          </a:p>
          <a:p>
            <a:r>
              <a:rPr lang="es-ES" dirty="0"/>
              <a:t>Guarde la presentación con formato de vídeo para facilitar su distribución. Para crear un vídeo, haga clic en la pestaña Archivo y luego haga clic en Compartir. En el menú Tipos de archivo, haga clic en Crear un vídeo.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13</a:t>
            </a:fld>
            <a:endParaRPr lang="es-E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Para resumir el contenido de la presentación, reitere los puntos importantes de las lecciones.</a:t>
            </a:r>
          </a:p>
          <a:p>
            <a:r>
              <a:rPr lang="es-ES" dirty="0"/>
              <a:t>¿Qué desea que recuerde el público luego de su presentación?</a:t>
            </a:r>
          </a:p>
          <a:p>
            <a:endParaRPr lang="es-ES" dirty="0"/>
          </a:p>
          <a:p>
            <a:r>
              <a:rPr lang="es-ES" dirty="0"/>
              <a:t>Guarde la presentación con formato de vídeo para facilitar su distribución. Para crear un vídeo, haga clic en la pestaña Archivo y luego haga clic en Compartir. En el menú Tipos de archivo, haga clic en Crear un vídeo.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s-ES" smtClean="0"/>
              <a:pPr/>
              <a:t>14</a:t>
            </a:fld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s-ES" dirty="0"/>
              <a:t>Microsoft </a:t>
            </a:r>
            <a:r>
              <a:rPr lang="es-ES" b="1" dirty="0"/>
              <a:t>Excelencia en ingeniería</a:t>
            </a:r>
            <a:endParaRPr lang="es-ES" dirty="0"/>
          </a:p>
        </p:txBody>
      </p:sp>
      <p:sp>
        <p:nvSpPr>
          <p:cNvPr id="43011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s-ES" dirty="0"/>
              <a:t>Información confidencial de Microsoft</a:t>
            </a:r>
          </a:p>
        </p:txBody>
      </p:sp>
      <p:sp>
        <p:nvSpPr>
          <p:cNvPr id="43012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5FF76F4-FC11-42FE-9D94-04E3E6D16C06}" type="slidenum">
              <a:rPr lang="es-ES" smtClean="0"/>
              <a:pPr/>
              <a:t>15</a:t>
            </a:fld>
            <a:endParaRPr lang="es-ES" dirty="0"/>
          </a:p>
        </p:txBody>
      </p:sp>
      <p:sp>
        <p:nvSpPr>
          <p:cNvPr id="430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504825"/>
            <a:ext cx="5114925" cy="3836988"/>
          </a:xfrm>
          <a:ln/>
        </p:spPr>
      </p:sp>
      <p:sp>
        <p:nvSpPr>
          <p:cNvPr id="430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8311" y="4622704"/>
            <a:ext cx="6481969" cy="5152261"/>
          </a:xfrm>
          <a:noFill/>
          <a:ln/>
        </p:spPr>
        <p:txBody>
          <a:bodyPr/>
          <a:lstStyle/>
          <a:p>
            <a:r>
              <a:rPr lang="es-ES" dirty="0"/>
              <a:t>¿Es su presentación lo más escueta posible? Considere mover contenido adicional al apéndice.</a:t>
            </a:r>
          </a:p>
          <a:p>
            <a:r>
              <a:rPr lang="es-ES" dirty="0"/>
              <a:t>Use las diapositivas del apéndice para almacenar el contenido al que posiblemente desee hacer referencia durante la diapositiva Preguntas o que puede ser útil para que los asistentes investiguen un poco más en el futuro.</a:t>
            </a:r>
          </a:p>
          <a:p>
            <a:pPr>
              <a:buFontTx/>
              <a:buNone/>
            </a:pPr>
            <a:endParaRPr lang="es-ES" dirty="0"/>
          </a:p>
          <a:p>
            <a:endParaRPr lang="es-ES" dirty="0"/>
          </a:p>
          <a:p>
            <a:endParaRPr lang="es-ES" dirty="0"/>
          </a:p>
          <a:p>
            <a:endParaRPr lang="es-E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3.gi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1772816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es-ES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 dirty="0"/>
              <a:t>Haga clic para modificar el estilo de título del patrón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378904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es-ES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es-ES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es-ES" dirty="0"/>
              <a:t>Haga clic para modificar el estilo de subtítulo del patrón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038" y="332656"/>
            <a:ext cx="840962" cy="844391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 userDrawn="1"/>
        </p:nvSpPr>
        <p:spPr>
          <a:xfrm>
            <a:off x="2699792" y="484002"/>
            <a:ext cx="6180224" cy="8567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kumimoji="0" lang="es-ES" sz="4400" b="1" kern="1200" cap="small" baseline="0">
                <a:solidFill>
                  <a:srgbClr val="00330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400" dirty="0">
                <a:solidFill>
                  <a:schemeClr val="accent3">
                    <a:lumMod val="50000"/>
                  </a:schemeClr>
                </a:solidFill>
              </a:rPr>
              <a:t>Universidad</a:t>
            </a:r>
            <a:r>
              <a:rPr lang="es-ES" sz="2400" baseline="0" dirty="0">
                <a:solidFill>
                  <a:schemeClr val="accent3">
                    <a:lumMod val="50000"/>
                  </a:schemeClr>
                </a:solidFill>
              </a:rPr>
              <a:t> Nacional de San Juan </a:t>
            </a:r>
          </a:p>
          <a:p>
            <a:r>
              <a:rPr lang="es-ES" sz="2400" baseline="0" dirty="0">
                <a:solidFill>
                  <a:schemeClr val="accent3">
                    <a:lumMod val="50000"/>
                  </a:schemeClr>
                </a:solidFill>
              </a:rPr>
              <a:t>Argentina</a:t>
            </a:r>
            <a:endParaRPr lang="es-ES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5789820"/>
            <a:ext cx="1534692" cy="857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ubtitle 2"/>
          <p:cNvSpPr txBox="1">
            <a:spLocks/>
          </p:cNvSpPr>
          <p:nvPr userDrawn="1"/>
        </p:nvSpPr>
        <p:spPr>
          <a:xfrm>
            <a:off x="7664576" y="6021288"/>
            <a:ext cx="1083888" cy="4953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2000" b="0" kern="1200">
                <a:solidFill>
                  <a:schemeClr val="tx1"/>
                </a:solidFill>
                <a:latin typeface="Georgia" pitchFamily="18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kumimoji="0" lang="es-ES"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800" b="1" dirty="0">
                <a:solidFill>
                  <a:schemeClr val="accent3">
                    <a:lumMod val="50000"/>
                  </a:schemeClr>
                </a:solidFill>
                <a:latin typeface="Arimo" pitchFamily="34" charset="0"/>
                <a:ea typeface="Arimo" pitchFamily="34" charset="0"/>
                <a:cs typeface="Arimo" pitchFamily="34" charset="0"/>
              </a:rPr>
              <a:t>2019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/>
              <a:t>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/>
              <a:t>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lo el fo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endParaRPr kumimoji="0" lang="es-E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kumimoji="0" lang="es-ES"/>
              <a:t>2019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es-ES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/>
              <a:t>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es-ES" sz="1800"/>
            </a:lvl1pPr>
          </a:lstStyle>
          <a:p>
            <a:r>
              <a:rPr kumimoji="0" lang="es-ES"/>
              <a:t>Logotipo de la compañía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es-ES"/>
            </a:lvl1pPr>
          </a:lstStyle>
          <a:p>
            <a:r>
              <a:rPr kumimoji="0" lang="es-ES"/>
              <a:t>Haga clic para modificar el estilo de título del patrón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es-ES" sz="3200">
                <a:latin typeface="+mn-lt"/>
              </a:defRPr>
            </a:lvl1pPr>
            <a:lvl2pPr eaLnBrk="1" latinLnBrk="0" hangingPunct="1">
              <a:defRPr kumimoji="0" lang="es-ES" sz="2800">
                <a:latin typeface="+mn-lt"/>
              </a:defRPr>
            </a:lvl2pPr>
            <a:lvl3pPr eaLnBrk="1" latinLnBrk="0" hangingPunct="1">
              <a:defRPr kumimoji="0" lang="es-ES" sz="2400">
                <a:latin typeface="+mn-lt"/>
              </a:defRPr>
            </a:lvl3pPr>
            <a:lvl4pPr eaLnBrk="1" latinLnBrk="0" hangingPunct="1">
              <a:defRPr kumimoji="0" lang="es-ES" sz="2400">
                <a:latin typeface="+mn-lt"/>
              </a:defRPr>
            </a:lvl4pPr>
            <a:lvl5pPr eaLnBrk="1" latinLnBrk="0" hangingPunct="1">
              <a:defRPr kumimoji="0" lang="es-ES" sz="2400">
                <a:latin typeface="+mn-lt"/>
              </a:defRPr>
            </a:lvl5pPr>
          </a:lstStyle>
          <a:p>
            <a:pPr lvl="0" eaLnBrk="1" latinLnBrk="0" hangingPunct="1"/>
            <a:r>
              <a:rPr lang="es-ES" dirty="0"/>
              <a:t>Haga clic para modificar el estilo de texto del patrón</a:t>
            </a:r>
          </a:p>
          <a:p>
            <a:pPr lvl="1" eaLnBrk="1" latinLnBrk="0" hangingPunct="1"/>
            <a:r>
              <a:rPr lang="es-ES" dirty="0"/>
              <a:t>Segundo nivel</a:t>
            </a:r>
          </a:p>
          <a:p>
            <a:pPr lvl="2" eaLnBrk="1" latinLnBrk="0" hangingPunct="1"/>
            <a:r>
              <a:rPr lang="es-ES" dirty="0"/>
              <a:t>Tercer nivel</a:t>
            </a:r>
          </a:p>
          <a:p>
            <a:pPr lvl="3" eaLnBrk="1" latinLnBrk="0" hangingPunct="1"/>
            <a:r>
              <a:rPr lang="es-ES" dirty="0"/>
              <a:t>Cuarto nivel</a:t>
            </a:r>
          </a:p>
          <a:p>
            <a:pPr lvl="4" eaLnBrk="1" latinLnBrk="0" hangingPunct="1"/>
            <a:r>
              <a:rPr lang="es-ES" dirty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67944" y="6376243"/>
            <a:ext cx="576064" cy="365125"/>
          </a:xfrm>
        </p:spPr>
        <p:txBody>
          <a:bodyPr/>
          <a:lstStyle/>
          <a:p>
            <a:r>
              <a:rPr lang="de-DE" dirty="0"/>
              <a:t>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es-ES" sz="2800"/>
            </a:lvl1pPr>
            <a:lvl2pPr eaLnBrk="1" latinLnBrk="0" hangingPunct="1">
              <a:defRPr kumimoji="0" lang="es-ES" sz="2400"/>
            </a:lvl2pPr>
            <a:lvl3pPr eaLnBrk="1" latinLnBrk="0" hangingPunct="1">
              <a:defRPr kumimoji="0" lang="es-ES" sz="2000"/>
            </a:lvl3pPr>
            <a:lvl4pPr eaLnBrk="1" latinLnBrk="0" hangingPunct="1">
              <a:defRPr kumimoji="0" lang="es-ES" sz="1800"/>
            </a:lvl4pPr>
            <a:lvl5pPr eaLnBrk="1" latinLnBrk="0" hangingPunct="1">
              <a:defRPr kumimoji="0" lang="es-ES" sz="1800"/>
            </a:lvl5pPr>
            <a:lvl6pPr eaLnBrk="1" latinLnBrk="0" hangingPunct="1">
              <a:defRPr kumimoji="0" lang="es-ES" sz="1800"/>
            </a:lvl6pPr>
            <a:lvl7pPr eaLnBrk="1" latinLnBrk="0" hangingPunct="1">
              <a:defRPr kumimoji="0" lang="es-ES" sz="1800"/>
            </a:lvl7pPr>
            <a:lvl8pPr eaLnBrk="1" latinLnBrk="0" hangingPunct="1">
              <a:defRPr kumimoji="0" lang="es-ES" sz="1800"/>
            </a:lvl8pPr>
            <a:lvl9pPr eaLnBrk="1" latinLnBrk="0" hangingPunct="1">
              <a:defRPr kumimoji="0" lang="es-ES" sz="18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/>
              <a:t>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es-ES"/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es-ES" sz="2400" b="1"/>
            </a:lvl1pPr>
            <a:lvl2pPr marL="457200" indent="0" eaLnBrk="1" latinLnBrk="0" hangingPunct="1">
              <a:buNone/>
              <a:defRPr kumimoji="0" lang="es-ES" sz="2000" b="1"/>
            </a:lvl2pPr>
            <a:lvl3pPr marL="914400" indent="0" eaLnBrk="1" latinLnBrk="0" hangingPunct="1">
              <a:buNone/>
              <a:defRPr kumimoji="0" lang="es-ES" sz="1800" b="1"/>
            </a:lvl3pPr>
            <a:lvl4pPr marL="1371600" indent="0" eaLnBrk="1" latinLnBrk="0" hangingPunct="1">
              <a:buNone/>
              <a:defRPr kumimoji="0" lang="es-ES" sz="1600" b="1"/>
            </a:lvl4pPr>
            <a:lvl5pPr marL="1828800" indent="0" eaLnBrk="1" latinLnBrk="0" hangingPunct="1">
              <a:buNone/>
              <a:defRPr kumimoji="0" lang="es-ES" sz="1600" b="1"/>
            </a:lvl5pPr>
            <a:lvl6pPr marL="2286000" indent="0" eaLnBrk="1" latinLnBrk="0" hangingPunct="1">
              <a:buNone/>
              <a:defRPr kumimoji="0" lang="es-ES" sz="1600" b="1"/>
            </a:lvl6pPr>
            <a:lvl7pPr marL="2743200" indent="0" eaLnBrk="1" latinLnBrk="0" hangingPunct="1">
              <a:buNone/>
              <a:defRPr kumimoji="0" lang="es-ES" sz="1600" b="1"/>
            </a:lvl7pPr>
            <a:lvl8pPr marL="3200400" indent="0" eaLnBrk="1" latinLnBrk="0" hangingPunct="1">
              <a:buNone/>
              <a:defRPr kumimoji="0" lang="es-ES" sz="1600" b="1"/>
            </a:lvl8pPr>
            <a:lvl9pPr marL="3657600" indent="0" eaLnBrk="1" latinLnBrk="0" hangingPunct="1">
              <a:buNone/>
              <a:defRPr kumimoji="0" lang="es-ES" sz="1600" b="1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es-ES" sz="2400"/>
            </a:lvl1pPr>
            <a:lvl2pPr eaLnBrk="1" latinLnBrk="0" hangingPunct="1">
              <a:defRPr kumimoji="0" lang="es-ES" sz="2000"/>
            </a:lvl2pPr>
            <a:lvl3pPr eaLnBrk="1" latinLnBrk="0" hangingPunct="1">
              <a:defRPr kumimoji="0" lang="es-ES" sz="1800"/>
            </a:lvl3pPr>
            <a:lvl4pPr eaLnBrk="1" latinLnBrk="0" hangingPunct="1">
              <a:defRPr kumimoji="0" lang="es-ES" sz="1600"/>
            </a:lvl4pPr>
            <a:lvl5pPr eaLnBrk="1" latinLnBrk="0" hangingPunct="1">
              <a:defRPr kumimoji="0" lang="es-ES" sz="1600"/>
            </a:lvl5pPr>
            <a:lvl6pPr eaLnBrk="1" latinLnBrk="0" hangingPunct="1">
              <a:defRPr kumimoji="0" lang="es-ES" sz="1600"/>
            </a:lvl6pPr>
            <a:lvl7pPr eaLnBrk="1" latinLnBrk="0" hangingPunct="1">
              <a:defRPr kumimoji="0" lang="es-ES" sz="1600"/>
            </a:lvl7pPr>
            <a:lvl8pPr eaLnBrk="1" latinLnBrk="0" hangingPunct="1">
              <a:defRPr kumimoji="0" lang="es-ES" sz="1600"/>
            </a:lvl8pPr>
            <a:lvl9pPr eaLnBrk="1" latinLnBrk="0" hangingPunct="1">
              <a:defRPr kumimoji="0" lang="es-ES" sz="16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/>
              <a:t>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es-ES" sz="3200"/>
            </a:lvl1pPr>
            <a:lvl2pPr eaLnBrk="1" latinLnBrk="0" hangingPunct="1">
              <a:defRPr kumimoji="0" lang="es-ES" sz="2800"/>
            </a:lvl2pPr>
            <a:lvl3pPr eaLnBrk="1" latinLnBrk="0" hangingPunct="1">
              <a:defRPr kumimoji="0" lang="es-ES" sz="2400"/>
            </a:lvl3pPr>
            <a:lvl4pPr eaLnBrk="1" latinLnBrk="0" hangingPunct="1">
              <a:defRPr kumimoji="0" lang="es-ES" sz="2000"/>
            </a:lvl4pPr>
            <a:lvl5pPr eaLnBrk="1" latinLnBrk="0" hangingPunct="1">
              <a:defRPr kumimoji="0" lang="es-ES" sz="2000"/>
            </a:lvl5pPr>
            <a:lvl6pPr eaLnBrk="1" latinLnBrk="0" hangingPunct="1">
              <a:defRPr kumimoji="0" lang="es-ES" sz="2000"/>
            </a:lvl6pPr>
            <a:lvl7pPr eaLnBrk="1" latinLnBrk="0" hangingPunct="1">
              <a:defRPr kumimoji="0" lang="es-ES" sz="2000"/>
            </a:lvl7pPr>
            <a:lvl8pPr eaLnBrk="1" latinLnBrk="0" hangingPunct="1">
              <a:defRPr kumimoji="0" lang="es-ES" sz="2000"/>
            </a:lvl8pPr>
            <a:lvl9pPr eaLnBrk="1" latinLnBrk="0" hangingPunct="1">
              <a:defRPr kumimoji="0" lang="es-ES" sz="20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/>
              <a:t>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es-ES" sz="2000" b="1"/>
            </a:lvl1pPr>
          </a:lstStyle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es-ES" sz="3200"/>
            </a:lvl1pPr>
            <a:lvl2pPr marL="457200" indent="0" eaLnBrk="1" latinLnBrk="0" hangingPunct="1">
              <a:buNone/>
              <a:defRPr kumimoji="0" lang="es-ES" sz="2800"/>
            </a:lvl2pPr>
            <a:lvl3pPr marL="914400" indent="0" eaLnBrk="1" latinLnBrk="0" hangingPunct="1">
              <a:buNone/>
              <a:defRPr kumimoji="0" lang="es-ES" sz="2400"/>
            </a:lvl3pPr>
            <a:lvl4pPr marL="1371600" indent="0" eaLnBrk="1" latinLnBrk="0" hangingPunct="1">
              <a:buNone/>
              <a:defRPr kumimoji="0" lang="es-ES" sz="2000"/>
            </a:lvl4pPr>
            <a:lvl5pPr marL="1828800" indent="0" eaLnBrk="1" latinLnBrk="0" hangingPunct="1">
              <a:buNone/>
              <a:defRPr kumimoji="0" lang="es-ES" sz="2000"/>
            </a:lvl5pPr>
            <a:lvl6pPr marL="2286000" indent="0" eaLnBrk="1" latinLnBrk="0" hangingPunct="1">
              <a:buNone/>
              <a:defRPr kumimoji="0" lang="es-ES" sz="2000"/>
            </a:lvl6pPr>
            <a:lvl7pPr marL="2743200" indent="0" eaLnBrk="1" latinLnBrk="0" hangingPunct="1">
              <a:buNone/>
              <a:defRPr kumimoji="0" lang="es-ES" sz="2000"/>
            </a:lvl7pPr>
            <a:lvl8pPr marL="3200400" indent="0" eaLnBrk="1" latinLnBrk="0" hangingPunct="1">
              <a:buNone/>
              <a:defRPr kumimoji="0" lang="es-ES" sz="2000"/>
            </a:lvl8pPr>
            <a:lvl9pPr marL="3657600" indent="0" eaLnBrk="1" latinLnBrk="0" hangingPunct="1">
              <a:buNone/>
              <a:defRPr kumimoji="0" lang="es-ES" sz="2000"/>
            </a:lvl9pPr>
          </a:lstStyle>
          <a:p>
            <a:pPr eaLnBrk="1" latinLnBrk="0" hangingPunct="1"/>
            <a:r>
              <a:rPr lang="es-ES"/>
              <a:t>Haga clic en el icono para agregar una imagen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es-ES" sz="1400"/>
            </a:lvl1pPr>
            <a:lvl2pPr marL="457200" indent="0" eaLnBrk="1" latinLnBrk="0" hangingPunct="1">
              <a:buNone/>
              <a:defRPr kumimoji="0" lang="es-ES" sz="1200"/>
            </a:lvl2pPr>
            <a:lvl3pPr marL="914400" indent="0" eaLnBrk="1" latinLnBrk="0" hangingPunct="1">
              <a:buNone/>
              <a:defRPr kumimoji="0" lang="es-ES" sz="1000"/>
            </a:lvl3pPr>
            <a:lvl4pPr marL="1371600" indent="0" eaLnBrk="1" latinLnBrk="0" hangingPunct="1">
              <a:buNone/>
              <a:defRPr kumimoji="0" lang="es-ES" sz="900"/>
            </a:lvl4pPr>
            <a:lvl5pPr marL="1828800" indent="0" eaLnBrk="1" latinLnBrk="0" hangingPunct="1">
              <a:buNone/>
              <a:defRPr kumimoji="0" lang="es-ES" sz="900"/>
            </a:lvl5pPr>
            <a:lvl6pPr marL="2286000" indent="0" eaLnBrk="1" latinLnBrk="0" hangingPunct="1">
              <a:buNone/>
              <a:defRPr kumimoji="0" lang="es-ES" sz="900"/>
            </a:lvl6pPr>
            <a:lvl7pPr marL="2743200" indent="0" eaLnBrk="1" latinLnBrk="0" hangingPunct="1">
              <a:buNone/>
              <a:defRPr kumimoji="0" lang="es-ES" sz="900"/>
            </a:lvl7pPr>
            <a:lvl8pPr marL="3200400" indent="0" eaLnBrk="1" latinLnBrk="0" hangingPunct="1">
              <a:buNone/>
              <a:defRPr kumimoji="0" lang="es-ES" sz="900"/>
            </a:lvl8pPr>
            <a:lvl9pPr marL="3657600" indent="0" eaLnBrk="1" latinLnBrk="0" hangingPunct="1">
              <a:buNone/>
              <a:defRPr kumimoji="0" lang="es-ES" sz="900"/>
            </a:lvl9pPr>
          </a:lstStyle>
          <a:p>
            <a:pPr lvl="0" eaLnBrk="1" latinLnBrk="0" hangingPunct="1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/>
              <a:t>2019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/>
              <a:t>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y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s-ES"/>
              <a:t>Haga clic para modificar el estilo de texto del patrón</a:t>
            </a:r>
          </a:p>
          <a:p>
            <a:pPr lvl="1" eaLnBrk="1" latinLnBrk="0" hangingPunct="1"/>
            <a:r>
              <a:rPr lang="es-ES"/>
              <a:t>Segundo nivel</a:t>
            </a:r>
          </a:p>
          <a:p>
            <a:pPr lvl="2" eaLnBrk="1" latinLnBrk="0" hangingPunct="1"/>
            <a:r>
              <a:rPr lang="es-ES"/>
              <a:t>Tercer nivel</a:t>
            </a:r>
          </a:p>
          <a:p>
            <a:pPr lvl="3" eaLnBrk="1" latinLnBrk="0" hangingPunct="1"/>
            <a:r>
              <a:rPr lang="es-ES"/>
              <a:t>Cuarto nivel</a:t>
            </a:r>
          </a:p>
          <a:p>
            <a:pPr lvl="4" eaLnBrk="1" latinLnBrk="0" hangingPunct="1"/>
            <a:r>
              <a:rPr lang="es-ES"/>
              <a:t>Quinto nivel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kumimoji="0"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/>
              <a:t>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es-ES"/>
              <a:t>Haga clic para modificar el estilo de título del patrón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es-ES" dirty="0"/>
              <a:t>Haga clic para modificar el estilo de texto del patrón</a:t>
            </a:r>
          </a:p>
          <a:p>
            <a:pPr lvl="1" eaLnBrk="1" latinLnBrk="0" hangingPunct="1"/>
            <a:r>
              <a:rPr kumimoji="0" lang="es-ES" dirty="0"/>
              <a:t>Segundo nivel</a:t>
            </a:r>
          </a:p>
          <a:p>
            <a:pPr lvl="2" eaLnBrk="1" latinLnBrk="0" hangingPunct="1"/>
            <a:r>
              <a:rPr kumimoji="0" lang="es-ES" dirty="0"/>
              <a:t>Tercer nivel</a:t>
            </a:r>
          </a:p>
          <a:p>
            <a:pPr lvl="3" eaLnBrk="1" latinLnBrk="0" hangingPunct="1"/>
            <a:r>
              <a:rPr kumimoji="0" lang="es-ES" dirty="0"/>
              <a:t>Cuarto nivel</a:t>
            </a:r>
          </a:p>
          <a:p>
            <a:pPr lvl="4" eaLnBrk="1" latinLnBrk="0" hangingPunct="1"/>
            <a:r>
              <a:rPr kumimoji="0" lang="es-ES" dirty="0"/>
              <a:t>Quinto nivel</a:t>
            </a:r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72200" y="494116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es-E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18181" y="6376243"/>
            <a:ext cx="5258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es-ES" sz="12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/>
              <a:t>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16216" y="55172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es-ES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pPr/>
              <a:t>‹Nº›</a:t>
            </a:fld>
            <a:endParaRPr kumimoji="0" lang="es-E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 userDrawn="1"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297" y="6366083"/>
            <a:ext cx="373761" cy="375285"/>
          </a:xfrm>
          <a:prstGeom prst="rect">
            <a:avLst/>
          </a:prstGeom>
        </p:spPr>
      </p:pic>
      <p:sp>
        <p:nvSpPr>
          <p:cNvPr id="10" name="Footer Placeholder 4"/>
          <p:cNvSpPr txBox="1">
            <a:spLocks/>
          </p:cNvSpPr>
          <p:nvPr userDrawn="1"/>
        </p:nvSpPr>
        <p:spPr>
          <a:xfrm>
            <a:off x="1043608" y="6381328"/>
            <a:ext cx="10081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kumimoji="0" lang="es-E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s-ES" sz="1100" dirty="0"/>
              <a:t>UNSJ</a:t>
            </a:r>
            <a:r>
              <a:rPr lang="es-ES" sz="1100" baseline="0" dirty="0"/>
              <a:t>  ARGENTINA</a:t>
            </a:r>
            <a:endParaRPr lang="de-DE" sz="1100" dirty="0"/>
          </a:p>
        </p:txBody>
      </p:sp>
      <p:sp>
        <p:nvSpPr>
          <p:cNvPr id="13" name="Footer Placeholder 4"/>
          <p:cNvSpPr txBox="1">
            <a:spLocks/>
          </p:cNvSpPr>
          <p:nvPr userDrawn="1"/>
        </p:nvSpPr>
        <p:spPr>
          <a:xfrm>
            <a:off x="5364088" y="6366083"/>
            <a:ext cx="36156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s-ES"/>
            </a:defPPr>
            <a:lvl1pPr marL="0" algn="ctr" defTabSz="914400" rtl="0" eaLnBrk="1" latinLnBrk="0" hangingPunct="1">
              <a:defRPr kumimoji="0" lang="es-ES"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lang="es-E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kumimoji="0" lang="es-CL" sz="1100" b="1" kern="1200" dirty="0" err="1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Automatizaci</a:t>
            </a:r>
            <a:r>
              <a:rPr kumimoji="0" lang="es-ES" sz="1100" b="1" kern="1200" dirty="0" err="1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ón</a:t>
            </a:r>
            <a:r>
              <a:rPr kumimoji="0" lang="es-ES" sz="1100" b="1" kern="1200" dirty="0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rPr>
              <a:t> en la seguridad del perímetro de la red mediante tecnologías open-source </a:t>
            </a:r>
            <a:endParaRPr lang="de-DE" sz="11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854" y="6314589"/>
            <a:ext cx="762106" cy="4267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hf sldNum="0" hdr="0" dt="0"/>
  <p:txStyles>
    <p:titleStyle>
      <a:lvl1pPr algn="l" defTabSz="914400" rtl="0" eaLnBrk="1" latinLnBrk="0" hangingPunct="1">
        <a:spcBef>
          <a:spcPct val="0"/>
        </a:spcBef>
        <a:buNone/>
        <a:defRPr kumimoji="0" lang="es-ES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es-ES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es-ES"/>
      </a:defPPr>
      <a:lvl1pPr marL="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es-ES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pamhaus.org/drop/drop.txt" TargetMode="External"/><Relationship Id="rId2" Type="http://schemas.openxmlformats.org/officeDocument/2006/relationships/hyperlink" Target="https://rules.emergingthreats.net/fwrules/emerging-Block-IPs.txt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4" Type="http://schemas.openxmlformats.org/officeDocument/2006/relationships/notesSlide" Target="../notesSlides/notesSlide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rules.emergingthreats.net/fwrules/emerging-Block-IPs.txt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763688" y="2060848"/>
            <a:ext cx="7044320" cy="2232248"/>
          </a:xfrm>
        </p:spPr>
        <p:txBody>
          <a:bodyPr>
            <a:normAutofit fontScale="90000"/>
          </a:bodyPr>
          <a:lstStyle/>
          <a:p>
            <a:r>
              <a:rPr lang="es-CL" dirty="0" err="1"/>
              <a:t>Automatizaci</a:t>
            </a:r>
            <a:r>
              <a:rPr lang="es-ES" dirty="0" err="1"/>
              <a:t>ón</a:t>
            </a:r>
            <a:r>
              <a:rPr lang="es-ES" dirty="0"/>
              <a:t> en la seguridad del perímetro de la red mediante tecnologías open-source</a:t>
            </a:r>
            <a:br>
              <a:rPr lang="es-ES" dirty="0"/>
            </a:br>
            <a:r>
              <a:rPr lang="es-ES" sz="1600" dirty="0"/>
              <a:t>Miguel </a:t>
            </a:r>
            <a:r>
              <a:rPr lang="es-ES" sz="1600" dirty="0" err="1"/>
              <a:t>Morandi</a:t>
            </a:r>
            <a:r>
              <a:rPr lang="es-ES" sz="1600" dirty="0"/>
              <a:t>, Alejandro Cuadra, Graciela Becci, Marcelo Gómez</a:t>
            </a:r>
            <a:endParaRPr lang="es-E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3962400" y="4221088"/>
            <a:ext cx="4772528" cy="990600"/>
          </a:xfrm>
        </p:spPr>
        <p:txBody>
          <a:bodyPr>
            <a:normAutofit/>
          </a:bodyPr>
          <a:lstStyle/>
          <a:p>
            <a:r>
              <a:rPr lang="es-ES" sz="2400" dirty="0" err="1">
                <a:latin typeface="+mn-lt"/>
              </a:rPr>
              <a:t>Ing</a:t>
            </a:r>
            <a:r>
              <a:rPr lang="es-ES" sz="2400" dirty="0">
                <a:latin typeface="+mn-lt"/>
              </a:rPr>
              <a:t> Miguel Ángel </a:t>
            </a:r>
            <a:r>
              <a:rPr lang="es-ES" sz="2400" dirty="0" err="1">
                <a:latin typeface="+mn-lt"/>
              </a:rPr>
              <a:t>Morandi</a:t>
            </a:r>
            <a:endParaRPr lang="es-ES" sz="2400" dirty="0">
              <a:latin typeface="+mn-lt"/>
            </a:endParaRPr>
          </a:p>
          <a:p>
            <a:r>
              <a:rPr lang="es-ES" sz="2400" dirty="0">
                <a:latin typeface="+mn-lt"/>
              </a:rPr>
              <a:t>Septiembre 2019</a:t>
            </a:r>
          </a:p>
        </p:txBody>
      </p:sp>
    </p:spTree>
    <p:custDataLst>
      <p:tags r:id="rId1"/>
    </p:custData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332656"/>
            <a:ext cx="8077200" cy="719936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Efectividad</a:t>
            </a:r>
            <a:r>
              <a:rPr lang="en-GB" dirty="0"/>
              <a:t> del IPS: </a:t>
            </a:r>
            <a:r>
              <a:rPr lang="en-GB" dirty="0" err="1"/>
              <a:t>filtro</a:t>
            </a:r>
            <a:r>
              <a:rPr lang="en-GB" dirty="0"/>
              <a:t> IPv4</a:t>
            </a:r>
            <a:endParaRPr lang="de-D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9366" y="5157193"/>
            <a:ext cx="8077200" cy="1152128"/>
          </a:xfrm>
        </p:spPr>
        <p:txBody>
          <a:bodyPr>
            <a:normAutofit/>
          </a:bodyPr>
          <a:lstStyle/>
          <a:p>
            <a:r>
              <a:rPr lang="es-AR" dirty="0"/>
              <a:t>Detalle de las 5278 alertas: </a:t>
            </a:r>
            <a:br>
              <a:rPr lang="es-AR" dirty="0"/>
            </a:br>
            <a:r>
              <a:rPr lang="es-AR" dirty="0"/>
              <a:t>IP de origen, puerto y protocolo usado</a:t>
            </a:r>
            <a:endParaRPr lang="es-ES" sz="8000" dirty="0"/>
          </a:p>
          <a:p>
            <a:endParaRPr lang="de-DE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509" y="980728"/>
            <a:ext cx="7320915" cy="4180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5078585"/>
      </p:ext>
    </p:extLst>
  </p:cSld>
  <p:clrMapOvr>
    <a:masterClrMapping/>
  </p:clrMapOvr>
  <p:transition spd="slow"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D448B-09CB-4908-AEA9-CDEFE6D24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Filtrado IPv4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7E9D12-0814-4890-BFB3-B45764604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dirty="0"/>
              <a:t>3 fuentes .</a:t>
            </a:r>
            <a:r>
              <a:rPr lang="es-AR" dirty="0" err="1"/>
              <a:t>txt</a:t>
            </a:r>
            <a:r>
              <a:rPr lang="es-AR" dirty="0"/>
              <a:t> de dominio público para consolidar filtro host/</a:t>
            </a:r>
            <a:r>
              <a:rPr lang="es-AR" dirty="0" err="1"/>
              <a:t>network</a:t>
            </a:r>
            <a:r>
              <a:rPr lang="es-AR" dirty="0"/>
              <a:t> IPv4</a:t>
            </a:r>
          </a:p>
          <a:p>
            <a:pPr lvl="1"/>
            <a:r>
              <a:rPr lang="es-AR" dirty="0">
                <a:hlinkClick r:id="rId2"/>
              </a:rPr>
              <a:t>https://rules.emergingthreats.net/fwrules/emerging-Block-IPs.txt</a:t>
            </a:r>
            <a:endParaRPr lang="es-AR" dirty="0"/>
          </a:p>
          <a:p>
            <a:pPr lvl="1"/>
            <a:r>
              <a:rPr lang="es-AR" dirty="0">
                <a:hlinkClick r:id="rId3"/>
              </a:rPr>
              <a:t>https://www.spamhaus.org/drop/drop.txt</a:t>
            </a:r>
            <a:endParaRPr lang="es-AR" dirty="0"/>
          </a:p>
          <a:p>
            <a:pPr lvl="1"/>
            <a:r>
              <a:rPr lang="es-AR" dirty="0"/>
              <a:t>https://www.spamhaus.org/drop/edrop.txt</a:t>
            </a:r>
          </a:p>
          <a:p>
            <a:r>
              <a:rPr lang="es-AR" dirty="0"/>
              <a:t>1367 hosts IPv4 filtrados</a:t>
            </a:r>
          </a:p>
          <a:p>
            <a:r>
              <a:rPr lang="es-AR" dirty="0"/>
              <a:t>1137 </a:t>
            </a:r>
            <a:r>
              <a:rPr lang="es-AR" dirty="0" err="1"/>
              <a:t>networks</a:t>
            </a:r>
            <a:r>
              <a:rPr lang="es-AR" dirty="0"/>
              <a:t> IPv4 filtradas</a:t>
            </a:r>
          </a:p>
          <a:p>
            <a:r>
              <a:rPr lang="es-AR" dirty="0"/>
              <a:t>5 a 15 alertas generadas por día</a:t>
            </a:r>
          </a:p>
          <a:p>
            <a:endParaRPr lang="es-AR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60E9EE6-18E9-4ECE-9951-F6DA7D123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97663654"/>
      </p:ext>
    </p:extLst>
  </p:cSld>
  <p:clrMapOvr>
    <a:masterClrMapping/>
  </p:clrMapOvr>
  <p:transition spd="slow"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BD448B-09CB-4908-AEA9-CDEFE6D24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Filtrado ASN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7E9D12-0814-4890-BFB3-B457646042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s-AR" dirty="0"/>
              <a:t>445 ASN filtrados</a:t>
            </a:r>
          </a:p>
          <a:p>
            <a:r>
              <a:rPr lang="es-AR" dirty="0"/>
              <a:t>Se traduce en la eliminación de más de 3500 rutas de la tabla de enrutamiento</a:t>
            </a:r>
          </a:p>
          <a:p>
            <a:pPr marL="0" indent="0">
              <a:buNone/>
            </a:pPr>
            <a:r>
              <a:rPr lang="es-AR" dirty="0"/>
              <a:t>-ej. filtrado ASN </a:t>
            </a:r>
            <a:r>
              <a:rPr lang="es-AR" dirty="0" err="1"/>
              <a:t>VyOS</a:t>
            </a:r>
            <a:r>
              <a:rPr lang="es-AR" dirty="0"/>
              <a:t>:</a:t>
            </a:r>
          </a:p>
          <a:p>
            <a:pPr marL="0" indent="0">
              <a:buNone/>
            </a:pPr>
            <a:r>
              <a:rPr lang="es-AR" dirty="0"/>
              <a:t> as-</a:t>
            </a:r>
            <a:r>
              <a:rPr lang="es-AR" dirty="0" err="1"/>
              <a:t>path</a:t>
            </a:r>
            <a:r>
              <a:rPr lang="es-AR" dirty="0"/>
              <a:t>-</a:t>
            </a:r>
            <a:r>
              <a:rPr lang="es-AR" dirty="0" err="1"/>
              <a:t>list</a:t>
            </a:r>
            <a:r>
              <a:rPr lang="es-AR" dirty="0"/>
              <a:t> </a:t>
            </a:r>
            <a:r>
              <a:rPr lang="es-AR" dirty="0" err="1"/>
              <a:t>asndrop</a:t>
            </a:r>
            <a:r>
              <a:rPr lang="es-AR" dirty="0"/>
              <a:t> {</a:t>
            </a:r>
          </a:p>
          <a:p>
            <a:pPr marL="0" indent="0">
              <a:buNone/>
            </a:pPr>
            <a:r>
              <a:rPr lang="es-AR" dirty="0"/>
              <a:t>         rule 10 {</a:t>
            </a:r>
          </a:p>
          <a:p>
            <a:pPr marL="0" indent="0">
              <a:buNone/>
            </a:pPr>
            <a:r>
              <a:rPr lang="es-AR" dirty="0"/>
              <a:t>             </a:t>
            </a:r>
            <a:r>
              <a:rPr lang="es-AR" dirty="0" err="1"/>
              <a:t>action</a:t>
            </a:r>
            <a:r>
              <a:rPr lang="es-AR" dirty="0"/>
              <a:t> </a:t>
            </a:r>
            <a:r>
              <a:rPr lang="es-AR" dirty="0" err="1"/>
              <a:t>deny</a:t>
            </a:r>
            <a:endParaRPr lang="es-AR" dirty="0"/>
          </a:p>
          <a:p>
            <a:pPr marL="0" indent="0">
              <a:buNone/>
            </a:pPr>
            <a:r>
              <a:rPr lang="es-AR" dirty="0"/>
              <a:t>             </a:t>
            </a:r>
            <a:r>
              <a:rPr lang="es-AR" dirty="0" err="1"/>
              <a:t>description</a:t>
            </a:r>
            <a:r>
              <a:rPr lang="es-AR" dirty="0"/>
              <a:t> "denegar ASN </a:t>
            </a:r>
            <a:r>
              <a:rPr lang="es-AR" dirty="0" err="1"/>
              <a:t>blacklist</a:t>
            </a:r>
            <a:r>
              <a:rPr lang="es-AR" dirty="0"/>
              <a:t>"</a:t>
            </a:r>
          </a:p>
          <a:p>
            <a:pPr marL="0" indent="0">
              <a:buNone/>
            </a:pPr>
            <a:r>
              <a:rPr lang="es-AR" dirty="0"/>
              <a:t>             </a:t>
            </a:r>
            <a:r>
              <a:rPr lang="es-AR" dirty="0" err="1"/>
              <a:t>regex</a:t>
            </a:r>
            <a:r>
              <a:rPr lang="es-AR" dirty="0"/>
              <a:t> _(100|200|300|400)_</a:t>
            </a:r>
          </a:p>
          <a:p>
            <a:pPr marL="0" indent="0">
              <a:buNone/>
            </a:pPr>
            <a:r>
              <a:rPr lang="es-AR" dirty="0"/>
              <a:t>         }</a:t>
            </a: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60E9EE6-18E9-4ECE-9951-F6DA7D123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7244811"/>
      </p:ext>
    </p:extLst>
  </p:cSld>
  <p:clrMapOvr>
    <a:masterClrMapping/>
  </p:clrMapOvr>
  <p:transition spd="slow"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r>
              <a:rPr lang="es-ES" dirty="0"/>
              <a:t>Conclusiones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2019</a:t>
            </a:r>
            <a:endParaRPr lang="de-DE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dirty="0"/>
              <a:t>Sistemas de dominio público y gratuitos: eficientes y flexibles para solucionar amenazas a la red</a:t>
            </a:r>
            <a:endParaRPr lang="de-DE" dirty="0"/>
          </a:p>
          <a:p>
            <a:r>
              <a:rPr lang="es-ES" dirty="0"/>
              <a:t>Sistema de prevención de intrusión &amp; buenas prácticas de ruteo para reducir niveles de incidentes</a:t>
            </a:r>
            <a:endParaRPr lang="de-DE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62000" y="188640"/>
            <a:ext cx="8077200" cy="647928"/>
          </a:xfrm>
        </p:spPr>
        <p:txBody>
          <a:bodyPr>
            <a:normAutofit fontScale="90000"/>
          </a:bodyPr>
          <a:lstStyle/>
          <a:p>
            <a:r>
              <a:rPr lang="es-ES" dirty="0"/>
              <a:t>Oportunidades de Mejora</a:t>
            </a: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2019</a:t>
            </a:r>
            <a:endParaRPr lang="de-DE" dirty="0"/>
          </a:p>
        </p:txBody>
      </p:sp>
      <p:sp>
        <p:nvSpPr>
          <p:cNvPr id="4" name="3 Marcador de contenido"/>
          <p:cNvSpPr>
            <a:spLocks noGrp="1"/>
          </p:cNvSpPr>
          <p:nvPr>
            <p:ph idx="1"/>
          </p:nvPr>
        </p:nvSpPr>
        <p:spPr>
          <a:xfrm>
            <a:off x="611560" y="1052736"/>
            <a:ext cx="8424936" cy="5256584"/>
          </a:xfrm>
        </p:spPr>
        <p:txBody>
          <a:bodyPr>
            <a:normAutofit fontScale="70000" lnSpcReduction="20000"/>
          </a:bodyPr>
          <a:lstStyle/>
          <a:p>
            <a:r>
              <a:rPr lang="es-ES" dirty="0"/>
              <a:t>Difundir estas herramientas de uso libre de calidad (</a:t>
            </a:r>
            <a:r>
              <a:rPr lang="es-ES" dirty="0" err="1"/>
              <a:t>VyOS</a:t>
            </a:r>
            <a:r>
              <a:rPr lang="es-ES" dirty="0"/>
              <a:t>, </a:t>
            </a:r>
            <a:r>
              <a:rPr lang="es-ES" dirty="0" err="1"/>
              <a:t>ntop</a:t>
            </a:r>
            <a:r>
              <a:rPr lang="es-ES" dirty="0"/>
              <a:t>)</a:t>
            </a:r>
          </a:p>
          <a:p>
            <a:endParaRPr lang="es-ES" dirty="0"/>
          </a:p>
          <a:p>
            <a:r>
              <a:rPr lang="es-ES" dirty="0"/>
              <a:t>Generar una lista/recurso en el cual las Universidades puedan consultar y sumar nuevos hosts, </a:t>
            </a:r>
            <a:r>
              <a:rPr lang="es-ES" dirty="0" err="1"/>
              <a:t>networks</a:t>
            </a:r>
            <a:r>
              <a:rPr lang="es-ES" dirty="0"/>
              <a:t> y </a:t>
            </a:r>
            <a:r>
              <a:rPr lang="es-ES" dirty="0" err="1"/>
              <a:t>ASNs</a:t>
            </a:r>
            <a:r>
              <a:rPr lang="es-ES" dirty="0"/>
              <a:t> en lista negra</a:t>
            </a:r>
            <a:br>
              <a:rPr lang="es-ES" dirty="0"/>
            </a:br>
            <a:endParaRPr lang="es-ES" dirty="0"/>
          </a:p>
          <a:p>
            <a:r>
              <a:rPr lang="es-ES" dirty="0"/>
              <a:t>Casos de actividad contra la red no detectados por ambos sistemas: </a:t>
            </a:r>
            <a:br>
              <a:rPr lang="es-ES" dirty="0"/>
            </a:br>
            <a:r>
              <a:rPr lang="es-ES" dirty="0"/>
              <a:t>necesita análisis ulterior y estrategias complementarias</a:t>
            </a:r>
            <a:br>
              <a:rPr lang="es-ES" dirty="0"/>
            </a:br>
            <a:endParaRPr lang="de-DE" dirty="0"/>
          </a:p>
          <a:p>
            <a:r>
              <a:rPr lang="es-ES" dirty="0"/>
              <a:t>Administración responsable de la red &amp; ruteo global: </a:t>
            </a:r>
            <a:br>
              <a:rPr lang="es-ES" dirty="0"/>
            </a:br>
            <a:r>
              <a:rPr lang="es-ES" dirty="0"/>
              <a:t>caso RPKI (</a:t>
            </a:r>
            <a:r>
              <a:rPr lang="es-ES" dirty="0" err="1"/>
              <a:t>Resource</a:t>
            </a:r>
            <a:r>
              <a:rPr lang="es-ES" dirty="0"/>
              <a:t> </a:t>
            </a:r>
            <a:r>
              <a:rPr lang="es-ES" dirty="0" err="1"/>
              <a:t>Public</a:t>
            </a:r>
            <a:r>
              <a:rPr lang="es-ES" dirty="0"/>
              <a:t> Key </a:t>
            </a:r>
            <a:r>
              <a:rPr lang="es-ES" dirty="0" err="1"/>
              <a:t>Infrastructure</a:t>
            </a:r>
            <a:r>
              <a:rPr lang="es-ES" dirty="0"/>
              <a:t>) </a:t>
            </a:r>
            <a:br>
              <a:rPr lang="es-ES" dirty="0"/>
            </a:br>
            <a:r>
              <a:rPr lang="es-ES" dirty="0"/>
              <a:t>vs </a:t>
            </a:r>
            <a:r>
              <a:rPr lang="es-ES" dirty="0" err="1"/>
              <a:t>VyOS</a:t>
            </a:r>
            <a:r>
              <a:rPr lang="es-ES" dirty="0"/>
              <a:t> 1.1.7</a:t>
            </a:r>
            <a:br>
              <a:rPr lang="es-ES" dirty="0"/>
            </a:br>
            <a:endParaRPr lang="de-DE" dirty="0"/>
          </a:p>
          <a:p>
            <a:r>
              <a:rPr lang="es-ES" dirty="0" err="1"/>
              <a:t>Router</a:t>
            </a:r>
            <a:r>
              <a:rPr lang="es-ES" dirty="0"/>
              <a:t> por software vs tasa de transmisión</a:t>
            </a:r>
            <a:br>
              <a:rPr lang="es-ES" dirty="0"/>
            </a:br>
            <a:endParaRPr lang="de-DE" dirty="0"/>
          </a:p>
          <a:p>
            <a:r>
              <a:rPr lang="es-ES" dirty="0"/>
              <a:t>Firewall vs falsos positivos: </a:t>
            </a:r>
            <a:br>
              <a:rPr lang="es-ES" dirty="0"/>
            </a:br>
            <a:r>
              <a:rPr lang="es-ES" dirty="0"/>
              <a:t>evitar afectar la libertad de una red de educación e investigación</a:t>
            </a:r>
            <a:endParaRPr lang="de-DE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90397231"/>
      </p:ext>
    </p:extLst>
  </p:cSld>
  <p:clrMapOvr>
    <a:masterClrMapping/>
  </p:clrMapOvr>
  <p:transition spd="slow"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0" lang="es-ES"/>
              <a:t>2019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7214" y="2780928"/>
            <a:ext cx="6191250" cy="279844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6298A3-2210-473D-BA8B-C77495B27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Contexto histórico 2017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5B2D24-249D-49B4-8A48-826F4CA5F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Red Universitaria funcionando con hardware obsoleto (</a:t>
            </a:r>
            <a:r>
              <a:rPr lang="es-AR" dirty="0" err="1"/>
              <a:t>router</a:t>
            </a:r>
            <a:r>
              <a:rPr lang="es-AR" dirty="0"/>
              <a:t> Cisco con CPU/RAM insuficientes)</a:t>
            </a:r>
          </a:p>
          <a:p>
            <a:r>
              <a:rPr lang="es-AR" dirty="0"/>
              <a:t>Ampliación de la cantidad de proveedores y del ancho </a:t>
            </a:r>
            <a:r>
              <a:rPr lang="es-AR"/>
              <a:t>de banda</a:t>
            </a:r>
            <a:endParaRPr lang="es-AR" dirty="0"/>
          </a:p>
          <a:p>
            <a:r>
              <a:rPr lang="es-AR" dirty="0"/>
              <a:t>Degradación de servicio (notable durante videoconferencias)</a:t>
            </a:r>
          </a:p>
          <a:p>
            <a:r>
              <a:rPr lang="es-AR" dirty="0"/>
              <a:t>Escaso presupuesto para cambio de </a:t>
            </a:r>
            <a:r>
              <a:rPr lang="es-AR" dirty="0" err="1"/>
              <a:t>router</a:t>
            </a:r>
            <a:endParaRPr lang="es-AR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A25B0C-6E30-4473-AB1A-7B89FE622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92770499"/>
      </p:ext>
    </p:extLst>
  </p:cSld>
  <p:clrMapOvr>
    <a:masterClrMapping/>
  </p:clrMapOvr>
  <p:transition spd="slow"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6298A3-2210-473D-BA8B-C77495B27C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/>
              <a:t>Contexto histórico 2018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5B2D24-249D-49B4-8A48-826F4CA5F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/>
              <a:t>Se cambió </a:t>
            </a:r>
            <a:r>
              <a:rPr lang="es-AR" dirty="0" err="1"/>
              <a:t>router</a:t>
            </a:r>
            <a:r>
              <a:rPr lang="es-AR" dirty="0"/>
              <a:t> Cisco por </a:t>
            </a:r>
            <a:r>
              <a:rPr lang="es-AR" dirty="0" err="1"/>
              <a:t>router</a:t>
            </a:r>
            <a:r>
              <a:rPr lang="es-AR" dirty="0"/>
              <a:t> </a:t>
            </a:r>
            <a:r>
              <a:rPr lang="es-AR" dirty="0" err="1"/>
              <a:t>VyOS</a:t>
            </a:r>
            <a:r>
              <a:rPr lang="es-AR" dirty="0"/>
              <a:t> (distro Linux basada en código fuente de </a:t>
            </a:r>
            <a:r>
              <a:rPr lang="es-AR" dirty="0" err="1"/>
              <a:t>routers</a:t>
            </a:r>
            <a:r>
              <a:rPr lang="es-AR" dirty="0"/>
              <a:t> </a:t>
            </a:r>
            <a:r>
              <a:rPr lang="es-AR" dirty="0" err="1"/>
              <a:t>Vyatta</a:t>
            </a:r>
            <a:r>
              <a:rPr lang="es-AR" dirty="0"/>
              <a:t>)</a:t>
            </a:r>
          </a:p>
          <a:p>
            <a:r>
              <a:rPr lang="es-AR" dirty="0"/>
              <a:t>Se solicitaron licencias Enterprise gratuitas </a:t>
            </a:r>
            <a:r>
              <a:rPr lang="es-AR" dirty="0" err="1"/>
              <a:t>ntop</a:t>
            </a:r>
            <a:r>
              <a:rPr lang="es-AR" dirty="0"/>
              <a:t>-ng y </a:t>
            </a:r>
            <a:r>
              <a:rPr lang="es-AR" dirty="0" err="1"/>
              <a:t>nProbe</a:t>
            </a:r>
            <a:r>
              <a:rPr lang="es-AR" dirty="0"/>
              <a:t>.</a:t>
            </a:r>
          </a:p>
          <a:p>
            <a:r>
              <a:rPr lang="es-AR" dirty="0"/>
              <a:t>Se configuró NetFlow en </a:t>
            </a:r>
            <a:r>
              <a:rPr lang="es-AR" dirty="0" err="1"/>
              <a:t>router</a:t>
            </a:r>
            <a:r>
              <a:rPr lang="es-AR" dirty="0"/>
              <a:t> </a:t>
            </a:r>
            <a:r>
              <a:rPr lang="es-AR" dirty="0" err="1"/>
              <a:t>VyOS</a:t>
            </a:r>
            <a:r>
              <a:rPr lang="es-AR" dirty="0"/>
              <a:t> para enviar información de tráfico al servidor </a:t>
            </a:r>
            <a:r>
              <a:rPr lang="es-AR" dirty="0" err="1"/>
              <a:t>ntop</a:t>
            </a:r>
            <a:r>
              <a:rPr lang="es-AR" dirty="0"/>
              <a:t>-ng/</a:t>
            </a:r>
            <a:r>
              <a:rPr lang="es-AR" dirty="0" err="1"/>
              <a:t>nProbe</a:t>
            </a:r>
            <a:r>
              <a:rPr lang="es-AR" dirty="0"/>
              <a:t>.</a:t>
            </a:r>
          </a:p>
          <a:p>
            <a:r>
              <a:rPr lang="es-AR" dirty="0"/>
              <a:t>Se registró una gran cantidad de alertas por hora debidas a diálogos entre </a:t>
            </a:r>
            <a:r>
              <a:rPr lang="es-AR" dirty="0" err="1"/>
              <a:t>IPs</a:t>
            </a:r>
            <a:r>
              <a:rPr lang="es-AR" dirty="0"/>
              <a:t> de la Universidad e </a:t>
            </a:r>
            <a:r>
              <a:rPr lang="es-AR" dirty="0" err="1"/>
              <a:t>IPs</a:t>
            </a:r>
            <a:r>
              <a:rPr lang="es-AR" dirty="0"/>
              <a:t> en lista negra </a:t>
            </a:r>
            <a:r>
              <a:rPr lang="es-AR" dirty="0" err="1"/>
              <a:t>ntop</a:t>
            </a:r>
            <a:r>
              <a:rPr lang="es-AR" dirty="0"/>
              <a:t>.</a:t>
            </a:r>
          </a:p>
          <a:p>
            <a:endParaRPr lang="es-AR" dirty="0"/>
          </a:p>
          <a:p>
            <a:endParaRPr lang="es-AR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6AA25B0C-6E30-4473-AB1A-7B89FE622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9958643"/>
      </p:ext>
    </p:extLst>
  </p:cSld>
  <p:clrMapOvr>
    <a:masterClrMapping/>
  </p:clrMapOvr>
  <p:transition spd="slow"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55576" y="116632"/>
            <a:ext cx="8077200" cy="863952"/>
          </a:xfrm>
        </p:spPr>
        <p:txBody>
          <a:bodyPr>
            <a:normAutofit fontScale="90000"/>
          </a:bodyPr>
          <a:lstStyle/>
          <a:p>
            <a:r>
              <a:rPr lang="en-GB" dirty="0" err="1"/>
              <a:t>Seguridad</a:t>
            </a:r>
            <a:r>
              <a:rPr lang="en-GB" dirty="0"/>
              <a:t> en el per</a:t>
            </a:r>
            <a:r>
              <a:rPr lang="es-ES" dirty="0" err="1"/>
              <a:t>ímetro</a:t>
            </a:r>
            <a:r>
              <a:rPr lang="es-ES" dirty="0"/>
              <a:t> de la red</a:t>
            </a:r>
            <a:r>
              <a:rPr lang="en-GB" dirty="0"/>
              <a:t> </a:t>
            </a:r>
            <a:endParaRPr lang="de-D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4149080"/>
            <a:ext cx="8316416" cy="230425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AR" dirty="0"/>
              <a:t>Sistema de Prevención</a:t>
            </a:r>
            <a:r>
              <a:rPr lang="es-ES" dirty="0"/>
              <a:t> de Intrusión </a:t>
            </a:r>
            <a:r>
              <a:rPr lang="es-ES" b="1" dirty="0"/>
              <a:t>IPS</a:t>
            </a:r>
            <a:r>
              <a:rPr lang="es-ES" dirty="0"/>
              <a:t>:</a:t>
            </a:r>
          </a:p>
          <a:p>
            <a:pPr>
              <a:buFontTx/>
              <a:buChar char="-"/>
            </a:pPr>
            <a:r>
              <a:rPr lang="es-ES" dirty="0" err="1"/>
              <a:t>Router</a:t>
            </a:r>
            <a:r>
              <a:rPr lang="es-ES" dirty="0"/>
              <a:t>/firewall </a:t>
            </a:r>
            <a:r>
              <a:rPr lang="es-ES" dirty="0" err="1"/>
              <a:t>VyOS</a:t>
            </a:r>
            <a:r>
              <a:rPr lang="es-ES" dirty="0"/>
              <a:t> enruta el tráfico filtrado a la red interna de la Universidad</a:t>
            </a:r>
          </a:p>
          <a:p>
            <a:pPr>
              <a:buFontTx/>
              <a:buChar char="-"/>
            </a:pPr>
            <a:r>
              <a:rPr lang="es-ES" dirty="0"/>
              <a:t>Raspberry Pi mantiene diariamente actualizado el IPS</a:t>
            </a:r>
            <a:endParaRPr lang="es-ES" sz="400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2019</a:t>
            </a:r>
            <a:endParaRPr lang="de-D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E2F0523E-4376-421B-BA3D-6F12A3F5D9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5207" y="847556"/>
            <a:ext cx="6488355" cy="3301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526143"/>
      </p:ext>
    </p:extLst>
  </p:cSld>
  <p:clrMapOvr>
    <a:masterClrMapping/>
  </p:clrMapOvr>
  <p:transition spd="slow"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11560" y="116632"/>
            <a:ext cx="8352928" cy="1143000"/>
          </a:xfrm>
        </p:spPr>
        <p:txBody>
          <a:bodyPr>
            <a:noAutofit/>
          </a:bodyPr>
          <a:lstStyle/>
          <a:p>
            <a:r>
              <a:rPr lang="es-AR" sz="3600" dirty="0" err="1"/>
              <a:t>Raspberry</a:t>
            </a:r>
            <a:r>
              <a:rPr lang="es-AR" sz="3600" dirty="0"/>
              <a:t> Pi en la seguridad del perímetro de la red</a:t>
            </a:r>
            <a:endParaRPr lang="de-DE" sz="3600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11560" y="4869160"/>
            <a:ext cx="8077200" cy="1224136"/>
          </a:xfrm>
        </p:spPr>
        <p:txBody>
          <a:bodyPr/>
          <a:lstStyle/>
          <a:p>
            <a:pPr marL="0" indent="0">
              <a:buNone/>
            </a:pPr>
            <a:r>
              <a:rPr lang="es-AR" dirty="0"/>
              <a:t>Acciones ejecutadas en la placa </a:t>
            </a:r>
            <a:r>
              <a:rPr lang="es-AR" dirty="0" err="1"/>
              <a:t>Raspberry</a:t>
            </a:r>
            <a:r>
              <a:rPr lang="es-AR" dirty="0"/>
              <a:t> Pi y su conexión con el Router </a:t>
            </a:r>
            <a:r>
              <a:rPr lang="es-AR" dirty="0" err="1"/>
              <a:t>VyOS</a:t>
            </a:r>
            <a:endParaRPr lang="es-ES" sz="8000" dirty="0"/>
          </a:p>
          <a:p>
            <a:endParaRPr lang="de-DE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2019</a:t>
            </a:r>
            <a:endParaRPr lang="de-DE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BB5C7B78-288E-46EC-87A3-F216F8747D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771" y="1121572"/>
            <a:ext cx="7264473" cy="388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799649"/>
      </p:ext>
    </p:extLst>
  </p:cSld>
  <p:clrMapOvr>
    <a:masterClrMapping/>
  </p:clrMapOvr>
  <p:transition spd="slow"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-243408"/>
            <a:ext cx="8077200" cy="1143000"/>
          </a:xfrm>
        </p:spPr>
        <p:txBody>
          <a:bodyPr/>
          <a:lstStyle/>
          <a:p>
            <a:r>
              <a:rPr lang="es-ES" dirty="0"/>
              <a:t>script drop-ipv4.sh</a:t>
            </a:r>
            <a:endParaRPr lang="de-D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764704"/>
            <a:ext cx="8202488" cy="6093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400" dirty="0"/>
              <a:t>1.	</a:t>
            </a:r>
            <a:r>
              <a:rPr lang="de-DE" sz="2400" dirty="0"/>
              <a:t> Agregado de cabecera VyOS al script</a:t>
            </a:r>
            <a:endParaRPr lang="es-AR" sz="2400" dirty="0"/>
          </a:p>
          <a:p>
            <a:pPr marL="0" indent="0">
              <a:buNone/>
            </a:pPr>
            <a:r>
              <a:rPr lang="de-DE" sz="2200" i="1" dirty="0">
                <a:latin typeface="Courier New" panose="02070309020205020404" pitchFamily="49" charset="0"/>
                <a:cs typeface="Courier New" panose="02070309020205020404" pitchFamily="49" charset="0"/>
              </a:rPr>
              <a:t>echo '#!/bin/vbash' &gt;&gt; drop-ipv4.sh</a:t>
            </a:r>
          </a:p>
          <a:p>
            <a:pPr marL="0" indent="0">
              <a:buNone/>
            </a:pPr>
            <a:r>
              <a:rPr lang="de-DE" sz="2200" i="1" dirty="0">
                <a:latin typeface="Courier New" panose="02070309020205020404" pitchFamily="49" charset="0"/>
                <a:cs typeface="Courier New" panose="02070309020205020404" pitchFamily="49" charset="0"/>
              </a:rPr>
              <a:t>echo 'source /opt/vyatta/etc/functions/script-template' &gt;&gt; drop-ipv4.sh</a:t>
            </a:r>
          </a:p>
          <a:p>
            <a:pPr marL="0" indent="0">
              <a:buNone/>
            </a:pPr>
            <a:r>
              <a:rPr lang="de-DE" sz="2200" i="1" dirty="0">
                <a:latin typeface="Courier New" panose="02070309020205020404" pitchFamily="49" charset="0"/>
                <a:cs typeface="Courier New" panose="02070309020205020404" pitchFamily="49" charset="0"/>
              </a:rPr>
              <a:t>echo 'configure' &gt;&gt; drop-ipv4.sh</a:t>
            </a:r>
            <a:endParaRPr lang="es-AR" sz="22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r>
              <a:rPr lang="de-DE" sz="2400" dirty="0"/>
              <a:t>2.	</a:t>
            </a:r>
            <a:r>
              <a:rPr lang="es-AR" sz="2400" dirty="0"/>
              <a:t> Descarga de .</a:t>
            </a:r>
            <a:r>
              <a:rPr lang="es-AR" sz="2400" dirty="0" err="1"/>
              <a:t>txt</a:t>
            </a:r>
            <a:r>
              <a:rPr lang="es-AR" sz="2400" dirty="0"/>
              <a:t> de hosts/</a:t>
            </a:r>
            <a:r>
              <a:rPr lang="es-AR" sz="2400" dirty="0" err="1"/>
              <a:t>networks</a:t>
            </a:r>
            <a:r>
              <a:rPr lang="es-AR" sz="2400" dirty="0"/>
              <a:t> IPv4 en lista negra (archivo usado por </a:t>
            </a:r>
            <a:r>
              <a:rPr lang="es-AR" sz="2400" dirty="0" err="1"/>
              <a:t>ntop</a:t>
            </a:r>
            <a:r>
              <a:rPr lang="es-AR" sz="2400" dirty="0"/>
              <a:t>)</a:t>
            </a:r>
            <a:endParaRPr lang="de-DE" sz="2400" dirty="0"/>
          </a:p>
          <a:p>
            <a:pPr marL="0" indent="0">
              <a:buNone/>
            </a:pPr>
            <a:r>
              <a:rPr lang="de-DE" sz="2200" i="1" dirty="0">
                <a:latin typeface="Courier New" panose="02070309020205020404" pitchFamily="49" charset="0"/>
                <a:cs typeface="Courier New" panose="02070309020205020404" pitchFamily="49" charset="0"/>
              </a:rPr>
              <a:t>wget </a:t>
            </a:r>
            <a:r>
              <a:rPr lang="de-DE" sz="2200" i="1" dirty="0">
                <a:latin typeface="Courier New" panose="02070309020205020404" pitchFamily="49" charset="0"/>
                <a:cs typeface="Courier New" panose="02070309020205020404" pitchFamily="49" charset="0"/>
                <a:hlinkClick r:id="rId2"/>
              </a:rPr>
              <a:t>https://rules.emergingthreats.net/fwrules/emerging-Block-IPs.txt</a:t>
            </a:r>
            <a:endParaRPr lang="de-DE" sz="2200" i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endParaRPr lang="de-DE" sz="15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86535904"/>
      </p:ext>
    </p:extLst>
  </p:cSld>
  <p:clrMapOvr>
    <a:masterClrMapping/>
  </p:clrMapOvr>
  <p:transition spd="slow"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-243408"/>
            <a:ext cx="8077200" cy="1143000"/>
          </a:xfrm>
        </p:spPr>
        <p:txBody>
          <a:bodyPr/>
          <a:lstStyle/>
          <a:p>
            <a:r>
              <a:rPr lang="es-ES" dirty="0"/>
              <a:t>script drop-ipv4.sh</a:t>
            </a:r>
            <a:endParaRPr lang="de-D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764704"/>
            <a:ext cx="8202488" cy="609329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400" dirty="0"/>
              <a:t>3.	</a:t>
            </a:r>
            <a:r>
              <a:rPr lang="es-AR" sz="2400" dirty="0" err="1"/>
              <a:t>Parseo</a:t>
            </a:r>
            <a:r>
              <a:rPr lang="es-AR" sz="2400" dirty="0"/>
              <a:t> de archivo de texto en busca de hosts IPv4</a:t>
            </a:r>
          </a:p>
          <a:p>
            <a:pPr marL="0" indent="0">
              <a:buNone/>
            </a:pPr>
            <a:r>
              <a:rPr lang="de-DE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grep -E -o "^(([0-9]|[1-9][0-9]|1[0-9]{2}|2[0-4][0-9]|25[0-5])\.){3}([0-9]|[1-9][0-9]|1[0-9]{2}|2[0-4][0-9]|25[0-5])$" emerging-Block-IPs.txt &gt; drop-ipv4.tmp</a:t>
            </a:r>
          </a:p>
          <a:p>
            <a:pPr marL="0" indent="0">
              <a:buNone/>
            </a:pPr>
            <a:r>
              <a:rPr lang="de-DE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sed -i -e 's/^/set firewall group address-group </a:t>
            </a:r>
            <a:r>
              <a:rPr lang="es-E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drop-ipv4</a:t>
            </a:r>
            <a:r>
              <a:rPr lang="de-DE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-hosts address /' drop-ipv4.tmp</a:t>
            </a:r>
          </a:p>
          <a:p>
            <a:pPr marL="0" indent="0">
              <a:buNone/>
            </a:pPr>
            <a:r>
              <a:rPr lang="de-DE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cat drop-ipv4.tmp &gt;&gt; drop-ipv4.sh</a:t>
            </a:r>
          </a:p>
          <a:p>
            <a:pPr marL="0" indent="0">
              <a:buNone/>
            </a:pPr>
            <a:r>
              <a:rPr lang="de-DE" sz="2400" dirty="0"/>
              <a:t>4.	</a:t>
            </a:r>
            <a:r>
              <a:rPr lang="es-AR" sz="2400" dirty="0"/>
              <a:t> </a:t>
            </a:r>
            <a:r>
              <a:rPr lang="es-AR" sz="2400" dirty="0" err="1"/>
              <a:t>Parseo</a:t>
            </a:r>
            <a:r>
              <a:rPr lang="es-AR" sz="2400" dirty="0"/>
              <a:t> de archivo de texto en busca de </a:t>
            </a:r>
            <a:r>
              <a:rPr lang="es-AR" sz="2400" dirty="0" err="1"/>
              <a:t>networks</a:t>
            </a:r>
            <a:r>
              <a:rPr lang="es-AR" sz="2400" dirty="0"/>
              <a:t> IPv4</a:t>
            </a:r>
            <a:br>
              <a:rPr lang="de-DE" sz="2200" b="1" dirty="0"/>
            </a:br>
            <a:r>
              <a:rPr lang="de-DE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grep -E -o "([0-9]{1,3}[\.]){3}[0-9]{1,3}\/[0-9]{1,2}" emerging-Block-IPs.txt &gt; drop-ipv4.tmp</a:t>
            </a:r>
          </a:p>
          <a:p>
            <a:pPr marL="0" indent="0">
              <a:buNone/>
            </a:pPr>
            <a:r>
              <a:rPr lang="de-DE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sed -i -e 's/^/set firewall group network-group </a:t>
            </a:r>
            <a:r>
              <a:rPr lang="es-ES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drop-ipv4</a:t>
            </a:r>
            <a:r>
              <a:rPr lang="de-DE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-networks network /' drop-ipv4.tmp</a:t>
            </a:r>
          </a:p>
          <a:p>
            <a:pPr marL="0" indent="0">
              <a:buNone/>
            </a:pPr>
            <a:r>
              <a:rPr lang="de-DE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cat drop-ipv4.tmp &gt;&gt; drop-ipv4.sh</a:t>
            </a:r>
          </a:p>
          <a:p>
            <a:endParaRPr lang="de-DE" sz="15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13333727"/>
      </p:ext>
    </p:extLst>
  </p:cSld>
  <p:clrMapOvr>
    <a:masterClrMapping/>
  </p:clrMapOvr>
  <p:transition spd="slow"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-243408"/>
            <a:ext cx="8077200" cy="1143000"/>
          </a:xfrm>
        </p:spPr>
        <p:txBody>
          <a:bodyPr/>
          <a:lstStyle/>
          <a:p>
            <a:r>
              <a:rPr lang="es-ES" dirty="0"/>
              <a:t>script drop-ipv4.sh</a:t>
            </a:r>
            <a:endParaRPr lang="de-D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62000" y="1124744"/>
            <a:ext cx="8202488" cy="57332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AR" sz="2400" dirty="0"/>
              <a:t>5.	Agregado de comandos </a:t>
            </a:r>
            <a:r>
              <a:rPr lang="es-AR" sz="2400" dirty="0" err="1"/>
              <a:t>VyOS</a:t>
            </a:r>
            <a:r>
              <a:rPr lang="es-AR" sz="2400" dirty="0"/>
              <a:t> finales, envío a </a:t>
            </a:r>
            <a:r>
              <a:rPr lang="es-AR" sz="2400" dirty="0" err="1"/>
              <a:t>VyOS</a:t>
            </a:r>
            <a:r>
              <a:rPr lang="es-AR" sz="2400" dirty="0"/>
              <a:t> y ejecución en </a:t>
            </a:r>
            <a:r>
              <a:rPr lang="es-AR" sz="2400" dirty="0" err="1"/>
              <a:t>VyOS</a:t>
            </a:r>
            <a:endParaRPr lang="es-AR" sz="2400" dirty="0"/>
          </a:p>
          <a:p>
            <a:pPr marL="0" indent="0">
              <a:buNone/>
            </a:pPr>
            <a:r>
              <a:rPr lang="de-DE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echo "commit" &gt;&gt; drop-ipv4.sh</a:t>
            </a:r>
          </a:p>
          <a:p>
            <a:pPr marL="0" indent="0">
              <a:buNone/>
            </a:pPr>
            <a:r>
              <a:rPr lang="de-DE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echo "save" &gt;&gt; drop-ipv4.sh</a:t>
            </a:r>
          </a:p>
          <a:p>
            <a:pPr marL="0" indent="0">
              <a:buNone/>
            </a:pPr>
            <a:r>
              <a:rPr lang="de-DE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echo "exit" &gt;&gt; drop-ipv4.sh</a:t>
            </a:r>
          </a:p>
          <a:p>
            <a:pPr marL="0" indent="0">
              <a:buNone/>
            </a:pPr>
            <a:r>
              <a:rPr lang="de-DE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scp -2 -i ~/.ssh/idecom_rsa /tmp/drop-ipv4.sh vyos@x.x.x.x:/tmp/drop-ipv4.sh</a:t>
            </a:r>
          </a:p>
          <a:p>
            <a:pPr marL="0" indent="0">
              <a:buNone/>
            </a:pPr>
            <a:r>
              <a:rPr lang="de-DE" sz="2200" dirty="0">
                <a:latin typeface="Courier New" panose="02070309020205020404" pitchFamily="49" charset="0"/>
                <a:cs typeface="Courier New" panose="02070309020205020404" pitchFamily="49" charset="0"/>
              </a:rPr>
              <a:t>ssh -2 -i ~/.ssh/idecom_rsa vyos@x.x.x.x /tmp/./drop-ipv4.sh</a:t>
            </a:r>
          </a:p>
          <a:p>
            <a:endParaRPr lang="es-AR" sz="220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de-DE" sz="1500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02244249"/>
      </p:ext>
    </p:extLst>
  </p:cSld>
  <p:clrMapOvr>
    <a:masterClrMapping/>
  </p:clrMapOvr>
  <p:transition spd="slow"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62000" y="116632"/>
            <a:ext cx="8077200" cy="863952"/>
          </a:xfrm>
        </p:spPr>
        <p:txBody>
          <a:bodyPr>
            <a:normAutofit/>
          </a:bodyPr>
          <a:lstStyle/>
          <a:p>
            <a:r>
              <a:rPr lang="en-GB" dirty="0" err="1"/>
              <a:t>Efectividad</a:t>
            </a:r>
            <a:r>
              <a:rPr lang="en-GB" dirty="0"/>
              <a:t> del IPS: </a:t>
            </a:r>
            <a:r>
              <a:rPr lang="en-GB" dirty="0" err="1"/>
              <a:t>filtro</a:t>
            </a:r>
            <a:r>
              <a:rPr lang="en-GB" dirty="0"/>
              <a:t> IPv4</a:t>
            </a:r>
            <a:endParaRPr lang="de-D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735374" y="4941168"/>
            <a:ext cx="8077200" cy="217674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es-AR" sz="2400" b="1" dirty="0"/>
              <a:t>Prueba:</a:t>
            </a:r>
            <a:r>
              <a:rPr lang="es-AR" sz="2400" dirty="0"/>
              <a:t> se suspende la regla del firewall durante 5 minutos y se observa el efecto mediante la </a:t>
            </a:r>
            <a:r>
              <a:rPr lang="es-AR" sz="2400" dirty="0" err="1"/>
              <a:t>aplicaci</a:t>
            </a:r>
            <a:r>
              <a:rPr lang="es-ES" sz="2400" dirty="0" err="1"/>
              <a:t>ón</a:t>
            </a:r>
            <a:r>
              <a:rPr lang="es-ES" sz="2400" dirty="0"/>
              <a:t> </a:t>
            </a:r>
            <a:r>
              <a:rPr lang="es-AR" sz="2400" dirty="0" err="1"/>
              <a:t>ntop</a:t>
            </a:r>
            <a:r>
              <a:rPr lang="es-AR" sz="2400" dirty="0"/>
              <a:t>.</a:t>
            </a:r>
          </a:p>
          <a:p>
            <a:pPr>
              <a:buFontTx/>
              <a:buChar char="-"/>
            </a:pPr>
            <a:r>
              <a:rPr lang="es-AR" sz="2400" b="1" dirty="0"/>
              <a:t>Resultado:</a:t>
            </a:r>
            <a:r>
              <a:rPr lang="es-AR" sz="2400" dirty="0"/>
              <a:t> se detectaron 5278 alertas en 5 minutos.</a:t>
            </a:r>
            <a:endParaRPr lang="de-DE" sz="24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166" y="1181260"/>
            <a:ext cx="6940868" cy="3713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2019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74948366"/>
      </p:ext>
    </p:extLst>
  </p:cSld>
  <p:clrMapOvr>
    <a:masterClrMapping/>
  </p:clrMapOvr>
  <p:transition spd="slow">
    <p:wipe dir="d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48BxRTjzwKhAarpC8SPOi"/>
</p:tagLst>
</file>

<file path=ppt/theme/theme1.xml><?xml version="1.0" encoding="utf-8"?>
<a:theme xmlns:a="http://schemas.openxmlformats.org/drawingml/2006/main" name="Entrenamiento">
  <a:themeElements>
    <a:clrScheme name="Escala de grises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869</Words>
  <Application>Microsoft Office PowerPoint</Application>
  <PresentationFormat>Presentación en pantalla (4:3)</PresentationFormat>
  <Paragraphs>125</Paragraphs>
  <Slides>15</Slides>
  <Notes>4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1" baseType="lpstr">
      <vt:lpstr>Arial</vt:lpstr>
      <vt:lpstr>Arimo</vt:lpstr>
      <vt:lpstr>Calibri</vt:lpstr>
      <vt:lpstr>Courier New</vt:lpstr>
      <vt:lpstr>Georgia</vt:lpstr>
      <vt:lpstr>Entrenamiento</vt:lpstr>
      <vt:lpstr>Automatización en la seguridad del perímetro de la red mediante tecnologías open-source Miguel Morandi, Alejandro Cuadra, Graciela Becci, Marcelo Gómez</vt:lpstr>
      <vt:lpstr>Contexto histórico 2017</vt:lpstr>
      <vt:lpstr>Contexto histórico 2018</vt:lpstr>
      <vt:lpstr>Seguridad en el perímetro de la red </vt:lpstr>
      <vt:lpstr>Raspberry Pi en la seguridad del perímetro de la red</vt:lpstr>
      <vt:lpstr>script drop-ipv4.sh</vt:lpstr>
      <vt:lpstr>script drop-ipv4.sh</vt:lpstr>
      <vt:lpstr>script drop-ipv4.sh</vt:lpstr>
      <vt:lpstr>Efectividad del IPS: filtro IPv4</vt:lpstr>
      <vt:lpstr>Efectividad del IPS: filtro IPv4</vt:lpstr>
      <vt:lpstr>Filtrado IPv4</vt:lpstr>
      <vt:lpstr>Filtrado ASN</vt:lpstr>
      <vt:lpstr>Conclusiones</vt:lpstr>
      <vt:lpstr>Oportunidades de Mejora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2019-07-25T21:58:20Z</dcterms:created>
  <dcterms:modified xsi:type="dcterms:W3CDTF">2019-09-04T14:12:16Z</dcterms:modified>
</cp:coreProperties>
</file>