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5" r:id="rId8"/>
    <p:sldId id="261" r:id="rId9"/>
    <p:sldId id="266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1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127"/>
    <a:srgbClr val="FFFFCC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56" y="100"/>
      </p:cViewPr>
      <p:guideLst>
        <p:guide orient="horz" pos="1457"/>
        <p:guide pos="1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78-4E39-90D6-DC623F42B7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78-4E39-90D6-DC623F42B7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78-4E39-90D6-DC623F42B7A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78-4E39-90D6-DC623F42B7A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A78-4E39-90D6-DC623F42B7A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A78-4E39-90D6-DC623F42B7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A78-4E39-90D6-DC623F42B7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A78-4E39-90D6-DC623F42B7AD}"/>
              </c:ext>
            </c:extLst>
          </c:dPt>
          <c:dLbls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Hoja1!$B$4:$B$11</c:f>
              <c:strCache>
                <c:ptCount val="8"/>
                <c:pt idx="0">
                  <c:v>Estudiantes</c:v>
                </c:pt>
                <c:pt idx="1">
                  <c:v>Deserción</c:v>
                </c:pt>
                <c:pt idx="2">
                  <c:v>Profesores y programas</c:v>
                </c:pt>
                <c:pt idx="3">
                  <c:v>Educación continua</c:v>
                </c:pt>
                <c:pt idx="4">
                  <c:v>Investigación e innovación</c:v>
                </c:pt>
                <c:pt idx="5">
                  <c:v>Extensión</c:v>
                </c:pt>
                <c:pt idx="6">
                  <c:v>Consultoría</c:v>
                </c:pt>
                <c:pt idx="7">
                  <c:v>Hábitat</c:v>
                </c:pt>
              </c:strCache>
            </c:strRef>
          </c:cat>
          <c:val>
            <c:numRef>
              <c:f>Hoja1!$C$4:$C$11</c:f>
              <c:numCache>
                <c:formatCode>General</c:formatCode>
                <c:ptCount val="8"/>
                <c:pt idx="0">
                  <c:v>23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  <c:pt idx="4">
                  <c:v>18</c:v>
                </c:pt>
                <c:pt idx="5">
                  <c:v>8</c:v>
                </c:pt>
                <c:pt idx="6">
                  <c:v>4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A78-4E39-90D6-DC623F42B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386054" y="1741181"/>
            <a:ext cx="7110621" cy="2387600"/>
          </a:xfrm>
        </p:spPr>
        <p:txBody>
          <a:bodyPr anchor="b">
            <a:normAutofit/>
          </a:bodyPr>
          <a:lstStyle>
            <a:lvl1pPr algn="r">
              <a:defRPr lang="es-CO" sz="4400" b="1" kern="1200" spc="-65" dirty="0">
                <a:solidFill>
                  <a:srgbClr val="B52127"/>
                </a:solidFill>
                <a:latin typeface="+mj-lt"/>
                <a:ea typeface="+mn-ea"/>
                <a:cs typeface="Lucida Sans"/>
              </a:defRPr>
            </a:lvl1pPr>
          </a:lstStyle>
          <a:p>
            <a:r>
              <a:rPr lang="es-ES" dirty="0" smtClean="0"/>
              <a:t>HAGA CLIC PARA MODIFICAR EL TÍTULO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86053" y="4132463"/>
            <a:ext cx="7110621" cy="99108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O" dirty="0"/>
          </a:p>
        </p:txBody>
      </p:sp>
      <p:sp>
        <p:nvSpPr>
          <p:cNvPr id="7" name="object 8"/>
          <p:cNvSpPr/>
          <p:nvPr userDrawn="1"/>
        </p:nvSpPr>
        <p:spPr>
          <a:xfrm>
            <a:off x="9822180" y="227075"/>
            <a:ext cx="2133600" cy="82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1"/>
          <p:cNvSpPr txBox="1"/>
          <p:nvPr userDrawn="1"/>
        </p:nvSpPr>
        <p:spPr>
          <a:xfrm>
            <a:off x="4695825" y="5224516"/>
            <a:ext cx="6800849" cy="77264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20979" marR="5715" indent="-208915" algn="r">
              <a:lnSpc>
                <a:spcPts val="2590"/>
              </a:lnSpc>
              <a:spcBef>
                <a:spcPts val="425"/>
              </a:spcBef>
            </a:pPr>
            <a:r>
              <a:rPr lang="es-ES" sz="2400" b="1" spc="-140" dirty="0" smtClean="0">
                <a:solidFill>
                  <a:srgbClr val="B52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Dirección de Planeación y</a:t>
            </a:r>
            <a:r>
              <a:rPr lang="es-ES" sz="2400" b="1" spc="-140" baseline="0" dirty="0" smtClean="0">
                <a:solidFill>
                  <a:srgbClr val="B52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Efectividad Institucional</a:t>
            </a:r>
          </a:p>
          <a:p>
            <a:pPr marL="220979" marR="5715" indent="-208915" algn="r">
              <a:lnSpc>
                <a:spcPts val="2590"/>
              </a:lnSpc>
              <a:spcBef>
                <a:spcPts val="425"/>
              </a:spcBef>
            </a:pPr>
            <a:r>
              <a:rPr lang="es-ES" sz="2400" b="1" spc="-140" baseline="0" dirty="0" smtClean="0">
                <a:solidFill>
                  <a:srgbClr val="B5212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Dirección de Tecnologías</a:t>
            </a:r>
            <a:endParaRPr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Marcador de posición de imagen 2"/>
          <p:cNvSpPr>
            <a:spLocks noGrp="1"/>
          </p:cNvSpPr>
          <p:nvPr>
            <p:ph type="pic" idx="10"/>
          </p:nvPr>
        </p:nvSpPr>
        <p:spPr>
          <a:xfrm>
            <a:off x="-508000" y="0"/>
            <a:ext cx="4441371" cy="6858000"/>
          </a:xfrm>
          <a:prstGeom prst="roundRect">
            <a:avLst>
              <a:gd name="adj" fmla="val 1076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15" name="Rectángulo 14"/>
          <p:cNvSpPr/>
          <p:nvPr userDrawn="1"/>
        </p:nvSpPr>
        <p:spPr>
          <a:xfrm>
            <a:off x="7247468" y="425451"/>
            <a:ext cx="2313517" cy="12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5366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6A6E-0ED7-4692-8BA4-8A199FE55A51}" type="datetimeFigureOut">
              <a:rPr lang="es-CO" smtClean="0"/>
              <a:t>2/09/2019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49B5-7F4E-49E9-B204-226F138BCE0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65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478971" y="464457"/>
            <a:ext cx="11350172" cy="127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6A6E-0ED7-4692-8BA4-8A199FE55A51}" type="datetimeFigureOut">
              <a:rPr lang="es-CO" smtClean="0"/>
              <a:t>2/09/2019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49B5-7F4E-49E9-B204-226F138BCE02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object 5"/>
          <p:cNvSpPr/>
          <p:nvPr userDrawn="1"/>
        </p:nvSpPr>
        <p:spPr>
          <a:xfrm rot="5400000">
            <a:off x="4088397" y="642946"/>
            <a:ext cx="5556931" cy="5199952"/>
          </a:xfrm>
          <a:custGeom>
            <a:avLst/>
            <a:gdLst/>
            <a:ahLst/>
            <a:cxnLst/>
            <a:rect l="l" t="t" r="r" b="b"/>
            <a:pathLst>
              <a:path w="10789920">
                <a:moveTo>
                  <a:pt x="0" y="0"/>
                </a:moveTo>
                <a:lnTo>
                  <a:pt x="10789919" y="0"/>
                </a:lnTo>
              </a:path>
            </a:pathLst>
          </a:custGeom>
          <a:ln w="6096">
            <a:solidFill>
              <a:srgbClr val="B5212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28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91866"/>
            <a:ext cx="10515600" cy="1068597"/>
          </a:xfrm>
        </p:spPr>
        <p:txBody>
          <a:bodyPr/>
          <a:lstStyle/>
          <a:p>
            <a:r>
              <a:rPr lang="es-ES" dirty="0" smtClean="0"/>
              <a:t>HAGA CLIC PARA MODIFICAR EL TÍTULO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6A6E-0ED7-4692-8BA4-8A199FE55A51}" type="datetimeFigureOut">
              <a:rPr lang="es-CO" smtClean="0"/>
              <a:t>2/09/2019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49B5-7F4E-49E9-B204-226F138BCE0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33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s-ES" dirty="0" smtClean="0"/>
              <a:t>HAGA CLIC PARA MODIFICAR EL TÍTULO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6A6E-0ED7-4692-8BA4-8A199FE55A51}" type="datetimeFigureOut">
              <a:rPr lang="es-CO" smtClean="0"/>
              <a:t>2/09/2019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49B5-7F4E-49E9-B204-226F138BCE02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478971" y="464457"/>
            <a:ext cx="11350172" cy="127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55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127729"/>
            <a:ext cx="10515600" cy="1068597"/>
          </a:xfrm>
        </p:spPr>
        <p:txBody>
          <a:bodyPr/>
          <a:lstStyle/>
          <a:p>
            <a:r>
              <a:rPr lang="es-ES" dirty="0" smtClean="0"/>
              <a:t>HAGA CLIC PARA EL TÍTULO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6A6E-0ED7-4692-8BA4-8A199FE55A51}" type="datetimeFigureOut">
              <a:rPr lang="es-CO" smtClean="0"/>
              <a:t>2/09/2019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49B5-7F4E-49E9-B204-226F138BCE0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3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3888" y="0"/>
            <a:ext cx="10872787" cy="1325563"/>
          </a:xfrm>
        </p:spPr>
        <p:txBody>
          <a:bodyPr/>
          <a:lstStyle/>
          <a:p>
            <a:r>
              <a:rPr lang="es-ES" dirty="0" smtClean="0"/>
              <a:t>HAGA CLIC PARA EL TÍTULO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6A6E-0ED7-4692-8BA4-8A199FE55A51}" type="datetimeFigureOut">
              <a:rPr lang="es-CO" smtClean="0"/>
              <a:t>2/09/2019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49B5-7F4E-49E9-B204-226F138BCE0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79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7622" y="91866"/>
            <a:ext cx="10869053" cy="1068597"/>
          </a:xfrm>
        </p:spPr>
        <p:txBody>
          <a:bodyPr/>
          <a:lstStyle/>
          <a:p>
            <a:r>
              <a:rPr lang="es-ES" dirty="0" smtClean="0"/>
              <a:t>HAGA CLIC PARA MODIFICAR EL TÍTULO</a:t>
            </a: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6A6E-0ED7-4692-8BA4-8A199FE55A51}" type="datetimeFigureOut">
              <a:rPr lang="es-CO" smtClean="0"/>
              <a:t>2/09/2019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49B5-7F4E-49E9-B204-226F138BCE0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64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6A6E-0ED7-4692-8BA4-8A199FE55A51}" type="datetimeFigureOut">
              <a:rPr lang="es-CO" smtClean="0"/>
              <a:t>2/09/2019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49B5-7F4E-49E9-B204-226F138BCE02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478971" y="464457"/>
            <a:ext cx="11350172" cy="127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09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7" y="115683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 smtClean="0"/>
              <a:t>Haga clic para modificar el título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6A6E-0ED7-4692-8BA4-8A199FE55A51}" type="datetimeFigureOut">
              <a:rPr lang="es-CO" smtClean="0"/>
              <a:t>2/09/2019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49B5-7F4E-49E9-B204-226F138BCE02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946400"/>
            <a:ext cx="3932237" cy="2922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0152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7" y="116046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946400"/>
            <a:ext cx="3932237" cy="2922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86A6E-0ED7-4692-8BA4-8A199FE55A51}" type="datetimeFigureOut">
              <a:rPr lang="es-CO" smtClean="0"/>
              <a:t>2/09/2019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949B5-7F4E-49E9-B204-226F138BCE0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18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bk object 16"/>
          <p:cNvSpPr/>
          <p:nvPr userDrawn="1"/>
        </p:nvSpPr>
        <p:spPr>
          <a:xfrm>
            <a:off x="0" y="0"/>
            <a:ext cx="12191999" cy="65371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bk object 18"/>
          <p:cNvSpPr/>
          <p:nvPr userDrawn="1"/>
        </p:nvSpPr>
        <p:spPr>
          <a:xfrm>
            <a:off x="0" y="0"/>
            <a:ext cx="12192000" cy="6278880"/>
          </a:xfrm>
          <a:custGeom>
            <a:avLst/>
            <a:gdLst/>
            <a:ahLst/>
            <a:cxnLst/>
            <a:rect l="l" t="t" r="r" b="b"/>
            <a:pathLst>
              <a:path w="12192000" h="6278880">
                <a:moveTo>
                  <a:pt x="12191999" y="0"/>
                </a:moveTo>
                <a:lnTo>
                  <a:pt x="0" y="0"/>
                </a:lnTo>
                <a:lnTo>
                  <a:pt x="0" y="6010908"/>
                </a:lnTo>
                <a:lnTo>
                  <a:pt x="4316" y="6059068"/>
                </a:lnTo>
                <a:lnTo>
                  <a:pt x="16764" y="6104406"/>
                </a:lnTo>
                <a:lnTo>
                  <a:pt x="36586" y="6146154"/>
                </a:lnTo>
                <a:lnTo>
                  <a:pt x="63025" y="6183556"/>
                </a:lnTo>
                <a:lnTo>
                  <a:pt x="95324" y="6215854"/>
                </a:lnTo>
                <a:lnTo>
                  <a:pt x="132726" y="6242293"/>
                </a:lnTo>
                <a:lnTo>
                  <a:pt x="174474" y="6262114"/>
                </a:lnTo>
                <a:lnTo>
                  <a:pt x="219812" y="6274562"/>
                </a:lnTo>
                <a:lnTo>
                  <a:pt x="267982" y="6278880"/>
                </a:lnTo>
                <a:lnTo>
                  <a:pt x="11924029" y="6278880"/>
                </a:lnTo>
                <a:lnTo>
                  <a:pt x="11972187" y="6274562"/>
                </a:lnTo>
                <a:lnTo>
                  <a:pt x="12017516" y="6262114"/>
                </a:lnTo>
                <a:lnTo>
                  <a:pt x="12059261" y="6242293"/>
                </a:lnTo>
                <a:lnTo>
                  <a:pt x="12096662" y="6215854"/>
                </a:lnTo>
                <a:lnTo>
                  <a:pt x="12128963" y="6183556"/>
                </a:lnTo>
                <a:lnTo>
                  <a:pt x="12155405" y="6146154"/>
                </a:lnTo>
                <a:lnTo>
                  <a:pt x="12175230" y="6104406"/>
                </a:lnTo>
                <a:lnTo>
                  <a:pt x="12187681" y="6059068"/>
                </a:lnTo>
                <a:lnTo>
                  <a:pt x="12191998" y="6010908"/>
                </a:lnTo>
                <a:lnTo>
                  <a:pt x="12191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7622" y="43542"/>
            <a:ext cx="10515600" cy="1068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HAGACLICPARAMODIFICARELESTILODETÍTULO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11604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417819" y="6366964"/>
            <a:ext cx="1821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86A6E-0ED7-4692-8BA4-8A199FE55A51}" type="datetimeFigureOut">
              <a:rPr lang="es-CO" smtClean="0"/>
              <a:t>2/09/2019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254239" y="6356350"/>
            <a:ext cx="1356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dirty="0" smtClean="0"/>
              <a:t>urosario.edu.co</a:t>
            </a:r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49B5-7F4E-49E9-B204-226F138BCE02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6356351"/>
            <a:ext cx="1247776" cy="386352"/>
          </a:xfrm>
          <a:prstGeom prst="rect">
            <a:avLst/>
          </a:prstGeom>
        </p:spPr>
      </p:pic>
      <p:sp>
        <p:nvSpPr>
          <p:cNvPr id="12" name="bk object 19"/>
          <p:cNvSpPr/>
          <p:nvPr userDrawn="1"/>
        </p:nvSpPr>
        <p:spPr>
          <a:xfrm>
            <a:off x="2355914" y="6365122"/>
            <a:ext cx="955547" cy="368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5"/>
          <p:cNvSpPr/>
          <p:nvPr userDrawn="1"/>
        </p:nvSpPr>
        <p:spPr>
          <a:xfrm>
            <a:off x="697991" y="821436"/>
            <a:ext cx="10789920" cy="0"/>
          </a:xfrm>
          <a:custGeom>
            <a:avLst/>
            <a:gdLst/>
            <a:ahLst/>
            <a:cxnLst/>
            <a:rect l="l" t="t" r="r" b="b"/>
            <a:pathLst>
              <a:path w="10789920">
                <a:moveTo>
                  <a:pt x="0" y="0"/>
                </a:moveTo>
                <a:lnTo>
                  <a:pt x="10789919" y="0"/>
                </a:lnTo>
              </a:path>
            </a:pathLst>
          </a:custGeom>
          <a:ln w="6096">
            <a:solidFill>
              <a:srgbClr val="B5212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25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B5212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3793" userDrawn="1">
          <p15:clr>
            <a:srgbClr val="F26B43"/>
          </p15:clr>
        </p15:guide>
        <p15:guide id="4" orient="horz" pos="7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redu.sharepoint.com/dinamorg/Paginas/Sistema-Integrado-de-Informaci%C3%B3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ii.urosario.edu.co/Reports/powerbi/INDICADORES/INDICADORES_ESTUDIANT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62254" y="1741181"/>
            <a:ext cx="7110621" cy="2387600"/>
          </a:xfrm>
        </p:spPr>
        <p:txBody>
          <a:bodyPr/>
          <a:lstStyle/>
          <a:p>
            <a:r>
              <a:rPr lang="es-CO" dirty="0" smtClean="0"/>
              <a:t>Sistema Integrado de Información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52728" y="4132463"/>
            <a:ext cx="7110621" cy="991080"/>
          </a:xfrm>
        </p:spPr>
        <p:txBody>
          <a:bodyPr/>
          <a:lstStyle/>
          <a:p>
            <a:r>
              <a:rPr lang="es-CO" dirty="0" smtClean="0"/>
              <a:t>Proyecto de transformación digital en la Universidad del Rosario</a:t>
            </a:r>
          </a:p>
          <a:p>
            <a:r>
              <a:rPr lang="es-CO" dirty="0" smtClean="0"/>
              <a:t>John Leonardo Vargas M.</a:t>
            </a:r>
            <a:endParaRPr lang="es-CO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4" t="-150" r="12576" b="150"/>
          <a:stretch/>
        </p:blipFill>
        <p:spPr/>
      </p:pic>
    </p:spTree>
    <p:extLst>
      <p:ext uri="{BB962C8B-B14F-4D97-AF65-F5344CB8AC3E}">
        <p14:creationId xmlns:p14="http://schemas.microsoft.com/office/powerpoint/2010/main" val="16783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UNIVERSIDAD</a:t>
            </a:r>
            <a:r>
              <a:rPr lang="es-ES" dirty="0" smtClean="0"/>
              <a:t>DEL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ROSARIO</a:t>
            </a:r>
            <a:endParaRPr lang="es-419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Resultado de imagen para universidad del ros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83738"/>
            <a:ext cx="6784975" cy="49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urosario.edu.co/PortalUrosario/media/Universidad-del-Rosario-V3/Home/footer/logo-3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94" y="4853413"/>
            <a:ext cx="23812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74794" y="4342839"/>
            <a:ext cx="3064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419" altLang="es-419" sz="2000" b="1" dirty="0">
                <a:latin typeface="Arial" panose="020B0604020202020204" pitchFamily="34" charset="0"/>
                <a:ea typeface="Calibri" panose="020F0502020204030204" pitchFamily="34" charset="0"/>
              </a:rPr>
              <a:t>13.549 Estudiantes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74794" y="3906552"/>
            <a:ext cx="3064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419" altLang="es-419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</a:t>
            </a:r>
            <a:r>
              <a:rPr kumimoji="0" lang="es-419" altLang="es-419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Decanaturas</a:t>
            </a:r>
            <a:r>
              <a:rPr kumimoji="0" lang="es-419" altLang="es-419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419" altLang="es-419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74794" y="3470265"/>
            <a:ext cx="3064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419" altLang="es-419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3 Sedes</a:t>
            </a:r>
            <a:r>
              <a:rPr kumimoji="0" lang="es-419" altLang="es-419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419" altLang="es-419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674794" y="1045102"/>
            <a:ext cx="4068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"Impartir una sólida formación ética, humanística y científica que, unida a la investigación y a una idónea y exigente docencia, permita a esta comunidad educativa formar integralmente personas insignes y actuar en beneficio de la sociedad, con un máximo sentido de responsabilidad."</a:t>
            </a:r>
          </a:p>
        </p:txBody>
      </p:sp>
    </p:spTree>
    <p:extLst>
      <p:ext uri="{BB962C8B-B14F-4D97-AF65-F5344CB8AC3E}">
        <p14:creationId xmlns:p14="http://schemas.microsoft.com/office/powerpoint/2010/main" val="8084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superiores redondeadas 21">
            <a:extLst>
              <a:ext uri="{FF2B5EF4-FFF2-40B4-BE49-F238E27FC236}">
                <a16:creationId xmlns:a16="http://schemas.microsoft.com/office/drawing/2014/main" id="{624B1356-8F0B-48E9-857F-9C7ED409CC34}"/>
              </a:ext>
            </a:extLst>
          </p:cNvPr>
          <p:cNvSpPr/>
          <p:nvPr/>
        </p:nvSpPr>
        <p:spPr>
          <a:xfrm rot="10800000">
            <a:off x="0" y="-58278"/>
            <a:ext cx="12202486" cy="6353674"/>
          </a:xfrm>
          <a:prstGeom prst="round2SameRect">
            <a:avLst>
              <a:gd name="adj1" fmla="val 3874"/>
              <a:gd name="adj2" fmla="val 0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B8BA126-81E7-45C3-A1C0-8FF895FFFC5E}"/>
              </a:ext>
            </a:extLst>
          </p:cNvPr>
          <p:cNvGrpSpPr/>
          <p:nvPr/>
        </p:nvGrpSpPr>
        <p:grpSpPr>
          <a:xfrm>
            <a:off x="711416" y="908323"/>
            <a:ext cx="4291503" cy="2479422"/>
            <a:chOff x="7596295" y="2277444"/>
            <a:chExt cx="4291503" cy="2479422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9296CEAE-E4D1-4CAE-8B8B-C2C0B6669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33600" y="3924796"/>
              <a:ext cx="1454535" cy="832070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72986233-93E8-4041-9DEA-5EA4D2ECD097}"/>
                </a:ext>
              </a:extLst>
            </p:cNvPr>
            <p:cNvSpPr txBox="1"/>
            <p:nvPr/>
          </p:nvSpPr>
          <p:spPr>
            <a:xfrm>
              <a:off x="7596295" y="2916919"/>
              <a:ext cx="42915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7200" b="1" dirty="0">
                  <a:solidFill>
                    <a:srgbClr val="263052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SUEÑOS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8EB8975-5315-4081-8B88-9C978718877F}"/>
                </a:ext>
              </a:extLst>
            </p:cNvPr>
            <p:cNvSpPr txBox="1"/>
            <p:nvPr/>
          </p:nvSpPr>
          <p:spPr>
            <a:xfrm>
              <a:off x="7764208" y="2277444"/>
              <a:ext cx="39625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5400" dirty="0">
                  <a:solidFill>
                    <a:srgbClr val="263052"/>
                  </a:solidFill>
                  <a:latin typeface="Leelawadee" panose="020B0502040204020203" pitchFamily="34" charset="-34"/>
                  <a:cs typeface="Leelawadee" panose="020B0502040204020203" pitchFamily="34" charset="-34"/>
                </a:rPr>
                <a:t>NUESTROS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2B9BF7C7-E5A4-4025-BFEC-55CD05347126}"/>
              </a:ext>
            </a:extLst>
          </p:cNvPr>
          <p:cNvSpPr txBox="1"/>
          <p:nvPr/>
        </p:nvSpPr>
        <p:spPr>
          <a:xfrm>
            <a:off x="5744283" y="1258181"/>
            <a:ext cx="546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co Gothic" panose="02000506000000020004" pitchFamily="2" charset="0"/>
              </a:rPr>
              <a:t>Referente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co Gothic Light" panose="02000506000000020004" pitchFamily="2" charset="0"/>
              </a:rPr>
              <a:t> en América Latina por su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co Gothic" panose="02000506000000020004" pitchFamily="2" charset="0"/>
              </a:rPr>
              <a:t>oferta académica y su investigación de excelencia.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04D26E-7957-43E0-B235-E8703AE76CF5}"/>
              </a:ext>
            </a:extLst>
          </p:cNvPr>
          <p:cNvSpPr txBox="1"/>
          <p:nvPr/>
        </p:nvSpPr>
        <p:spPr>
          <a:xfrm>
            <a:off x="5714335" y="2071940"/>
            <a:ext cx="575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Coco Gothic Light" panose="02000506000000020004" pitchFamily="2" charset="0"/>
              </a:rPr>
              <a:t>Creativa, que transforma ideas en innovaciones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Coco Gothic" panose="02000506000000020004" pitchFamily="2" charset="0"/>
              </a:rPr>
              <a:t>al servicio del ser humano y del bien común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Coco Gothic Light" panose="02000506000000020004" pitchFamily="2" charset="0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E0FFF7-84D8-4C4B-A1D5-89B9B06CB5E7}"/>
              </a:ext>
            </a:extLst>
          </p:cNvPr>
          <p:cNvSpPr txBox="1"/>
          <p:nvPr/>
        </p:nvSpPr>
        <p:spPr>
          <a:xfrm>
            <a:off x="5744283" y="3027415"/>
            <a:ext cx="6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co Gothic Light" panose="02000506000000020004" pitchFamily="2" charset="0"/>
              </a:rPr>
              <a:t>Con reconocimiento global por su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co Gothic" panose="02000506000000020004" pitchFamily="2" charset="0"/>
              </a:rPr>
              <a:t>trayectoria y compromiso en la construcción y desarrollo de país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co Gothic Light" panose="02000506000000020004" pitchFamily="2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97C199-061D-4C5F-9821-7ACB5C769B0E}"/>
              </a:ext>
            </a:extLst>
          </p:cNvPr>
          <p:cNvSpPr txBox="1"/>
          <p:nvPr/>
        </p:nvSpPr>
        <p:spPr>
          <a:xfrm>
            <a:off x="5744283" y="5484749"/>
            <a:ext cx="474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Coco Gothic Light" panose="02000506000000020004" pitchFamily="2" charset="0"/>
              </a:rPr>
              <a:t>Sostenible, que facilite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Coco Gothic" panose="02000506000000020004" pitchFamily="2" charset="0"/>
              </a:rPr>
              <a:t>experiencias transformadoras para su comunidad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Coco Gothic" panose="02000506000000020004" pitchFamily="2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92A13F-80B6-46AC-B02D-8E859EB6603C}"/>
              </a:ext>
            </a:extLst>
          </p:cNvPr>
          <p:cNvSpPr txBox="1"/>
          <p:nvPr/>
        </p:nvSpPr>
        <p:spPr>
          <a:xfrm>
            <a:off x="5714335" y="4636172"/>
            <a:ext cx="477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co Gothic Light" panose="02000506000000020004" pitchFamily="2" charset="0"/>
              </a:rPr>
              <a:t>Internacional e intercultural que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co Gothic" panose="02000506000000020004" pitchFamily="2" charset="0"/>
              </a:rPr>
              <a:t>forme líderes para el país y el mundo.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6DED22-035A-404F-A519-03EDC094FCB5}"/>
              </a:ext>
            </a:extLst>
          </p:cNvPr>
          <p:cNvSpPr txBox="1"/>
          <p:nvPr/>
        </p:nvSpPr>
        <p:spPr>
          <a:xfrm>
            <a:off x="5209924" y="880600"/>
            <a:ext cx="36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600" dirty="0">
                <a:solidFill>
                  <a:srgbClr val="B52227"/>
                </a:solidFill>
                <a:latin typeface="TheSans 9-Black Caps" panose="02000903000000000003" pitchFamily="50" charset="0"/>
              </a:rPr>
              <a:t>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E87A84-D05A-43CB-B27F-F10AFAA05978}"/>
              </a:ext>
            </a:extLst>
          </p:cNvPr>
          <p:cNvSpPr txBox="1"/>
          <p:nvPr/>
        </p:nvSpPr>
        <p:spPr>
          <a:xfrm>
            <a:off x="5179975" y="1779985"/>
            <a:ext cx="36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600" dirty="0">
                <a:solidFill>
                  <a:srgbClr val="B52227"/>
                </a:solidFill>
                <a:latin typeface="TheSans 9-Black Caps" panose="02000903000000000003" pitchFamily="50" charset="0"/>
              </a:rPr>
              <a:t>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00E18C-B28A-474E-9873-032464DA3352}"/>
              </a:ext>
            </a:extLst>
          </p:cNvPr>
          <p:cNvSpPr txBox="1"/>
          <p:nvPr/>
        </p:nvSpPr>
        <p:spPr>
          <a:xfrm>
            <a:off x="5168980" y="2728735"/>
            <a:ext cx="36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600" dirty="0">
                <a:solidFill>
                  <a:srgbClr val="B52227"/>
                </a:solidFill>
                <a:latin typeface="TheSans 9-Black Caps" panose="02000903000000000003" pitchFamily="50" charset="0"/>
              </a:rPr>
              <a:t>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44BB676-F770-4E91-8C40-FC099DEAA02D}"/>
              </a:ext>
            </a:extLst>
          </p:cNvPr>
          <p:cNvSpPr txBox="1"/>
          <p:nvPr/>
        </p:nvSpPr>
        <p:spPr>
          <a:xfrm>
            <a:off x="5155777" y="3563412"/>
            <a:ext cx="36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600" dirty="0">
                <a:solidFill>
                  <a:srgbClr val="B52227"/>
                </a:solidFill>
                <a:latin typeface="TheSans 9-Black Caps" panose="02000903000000000003" pitchFamily="50" charset="0"/>
              </a:rPr>
              <a:t>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F99C50-E6CA-4A80-928B-F80E0468A06C}"/>
              </a:ext>
            </a:extLst>
          </p:cNvPr>
          <p:cNvSpPr txBox="1"/>
          <p:nvPr/>
        </p:nvSpPr>
        <p:spPr>
          <a:xfrm>
            <a:off x="5168980" y="4336572"/>
            <a:ext cx="36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600" dirty="0">
                <a:solidFill>
                  <a:srgbClr val="B52227"/>
                </a:solidFill>
                <a:latin typeface="TheSans 9-Black Caps" panose="02000903000000000003" pitchFamily="50" charset="0"/>
              </a:rPr>
              <a:t>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D85DAD0-7A98-4BF6-B74E-F8CE88F9BE18}"/>
              </a:ext>
            </a:extLst>
          </p:cNvPr>
          <p:cNvSpPr txBox="1"/>
          <p:nvPr/>
        </p:nvSpPr>
        <p:spPr>
          <a:xfrm>
            <a:off x="5155777" y="5150568"/>
            <a:ext cx="368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600" dirty="0">
                <a:solidFill>
                  <a:srgbClr val="B52227"/>
                </a:solidFill>
                <a:latin typeface="TheSans 9-Black Caps" panose="02000903000000000003" pitchFamily="50" charset="0"/>
              </a:rPr>
              <a:t>6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9473B8B-85B7-4E27-839C-AFFF94BEC679}"/>
              </a:ext>
            </a:extLst>
          </p:cNvPr>
          <p:cNvSpPr txBox="1"/>
          <p:nvPr/>
        </p:nvSpPr>
        <p:spPr>
          <a:xfrm>
            <a:off x="5740812" y="3916153"/>
            <a:ext cx="458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co Gothic Light" panose="02000506000000020004" pitchFamily="2" charset="0"/>
              </a:rPr>
              <a:t>Comprometida con el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co Gothic" panose="02000506000000020004" pitchFamily="2" charset="0"/>
              </a:rPr>
              <a:t>desarrollo del país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co Gothic Light" panose="02000506000000020004" pitchFamily="2" charset="0"/>
              </a:rPr>
              <a:t>construyendo con las regiones.</a:t>
            </a:r>
          </a:p>
        </p:txBody>
      </p:sp>
      <p:cxnSp>
        <p:nvCxnSpPr>
          <p:cNvPr id="24" name="Gerade Verbindung 5">
            <a:extLst>
              <a:ext uri="{FF2B5EF4-FFF2-40B4-BE49-F238E27FC236}">
                <a16:creationId xmlns:a16="http://schemas.microsoft.com/office/drawing/2014/main" id="{70ECDDC7-96CC-4AE1-A4FB-5D2231463B9E}"/>
              </a:ext>
            </a:extLst>
          </p:cNvPr>
          <p:cNvCxnSpPr/>
          <p:nvPr/>
        </p:nvCxnSpPr>
        <p:spPr>
          <a:xfrm>
            <a:off x="696384" y="818710"/>
            <a:ext cx="10860616" cy="0"/>
          </a:xfrm>
          <a:prstGeom prst="line">
            <a:avLst/>
          </a:prstGeom>
          <a:noFill/>
          <a:ln w="3175" cap="flat" cmpd="sng" algn="ctr">
            <a:solidFill>
              <a:srgbClr val="B52227"/>
            </a:solidFill>
            <a:prstDash val="solid"/>
          </a:ln>
          <a:effectLst/>
        </p:spPr>
      </p:cxnSp>
      <p:sp>
        <p:nvSpPr>
          <p:cNvPr id="25" name="Título 2">
            <a:extLst>
              <a:ext uri="{FF2B5EF4-FFF2-40B4-BE49-F238E27FC236}">
                <a16:creationId xmlns:a16="http://schemas.microsoft.com/office/drawing/2014/main" id="{869B2CB7-9978-4186-AB03-A959F456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453581"/>
          </a:xfrm>
        </p:spPr>
        <p:txBody>
          <a:bodyPr>
            <a:normAutofit fontScale="90000"/>
          </a:bodyPr>
          <a:lstStyle/>
          <a:p>
            <a:r>
              <a:rPr lang="es-ES" dirty="0"/>
              <a:t>SER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</a:rPr>
              <a:t>UNA</a:t>
            </a:r>
            <a:r>
              <a:rPr lang="es-ES" dirty="0"/>
              <a:t>UNIVERSIDAD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5740812" y="1006111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co Gothic" panose="02000506000000020004"/>
              </a:rPr>
              <a:t>Excelencia Académica</a:t>
            </a:r>
            <a:endParaRPr lang="es-419" dirty="0">
              <a:latin typeface="Coco Gothic" panose="02000506000000020004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703340" y="1844324"/>
            <a:ext cx="145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oco Gothic" panose="02000506000000020004"/>
              </a:rPr>
              <a:t>Innovación</a:t>
            </a:r>
            <a:endParaRPr lang="es-419" b="1" dirty="0">
              <a:latin typeface="Coco Gothic" panose="02000506000000020004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740812" y="2815227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co Gothic" panose="02000506000000020004"/>
              </a:rPr>
              <a:t>Visibilidad y reputación</a:t>
            </a:r>
            <a:endParaRPr lang="es-419" dirty="0">
              <a:latin typeface="Coco Gothic" panose="02000506000000020004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731080" y="3665065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co Gothic" panose="02000506000000020004"/>
              </a:rPr>
              <a:t>Regionalización</a:t>
            </a:r>
            <a:endParaRPr lang="es-419" dirty="0">
              <a:latin typeface="Coco Gothic" panose="02000506000000020004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701132" y="4413358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Coco Gothic" panose="02000506000000020004"/>
              </a:rPr>
              <a:t>Internacionalización</a:t>
            </a:r>
            <a:endParaRPr lang="es-419" dirty="0">
              <a:latin typeface="Coco Gothic" panose="02000506000000020004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740812" y="5252937"/>
            <a:ext cx="291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oco Gothic" panose="02000506000000020004"/>
              </a:rPr>
              <a:t>Sostenibilidad y hábitat</a:t>
            </a:r>
            <a:endParaRPr lang="es-419" b="1" dirty="0">
              <a:latin typeface="Coco Gothic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0952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PLAN</a:t>
            </a:r>
            <a:r>
              <a:rPr lang="es-ES" dirty="0" smtClean="0"/>
              <a:t>ESTRATEGICO</a:t>
            </a:r>
            <a:endParaRPr lang="es-419" dirty="0"/>
          </a:p>
        </p:txBody>
      </p:sp>
      <p:sp>
        <p:nvSpPr>
          <p:cNvPr id="4" name="Rectángulo redondeado 6">
            <a:extLst>
              <a:ext uri="{FF2B5EF4-FFF2-40B4-BE49-F238E27FC236}">
                <a16:creationId xmlns:a16="http://schemas.microsoft.com/office/drawing/2014/main" id="{E5ECCFB1-5731-432A-8361-A2685E1618C7}"/>
              </a:ext>
            </a:extLst>
          </p:cNvPr>
          <p:cNvSpPr/>
          <p:nvPr/>
        </p:nvSpPr>
        <p:spPr>
          <a:xfrm rot="5400000">
            <a:off x="6778108" y="-1393637"/>
            <a:ext cx="718152" cy="6749252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86569" y="1673213"/>
            <a:ext cx="56404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419" sz="1200" b="1" dirty="0">
                <a:solidFill>
                  <a:srgbClr val="175917"/>
                </a:solidFill>
                <a:latin typeface="Segoe UI Semilight" panose="020B0402040204020203" pitchFamily="34" charset="0"/>
              </a:rPr>
              <a:t>Apropiar e implementar </a:t>
            </a:r>
            <a:r>
              <a:rPr lang="es-ES" sz="1100" dirty="0">
                <a:solidFill>
                  <a:srgbClr val="175917"/>
                </a:solidFill>
                <a:latin typeface="Segoe UI Semilight" panose="020B0402040204020203" pitchFamily="34" charset="0"/>
              </a:rPr>
              <a:t>tecnologías digitales en la cadena de valor de la universidad, que respondan a los requerimientos y experiencias esperadas por la comunidad universitaria.</a:t>
            </a:r>
            <a:endParaRPr lang="es-419" sz="1100" dirty="0">
              <a:solidFill>
                <a:srgbClr val="175917"/>
              </a:solidFill>
              <a:latin typeface="Segoe UI Semilight" panose="020B0402040204020203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4019418" y="1718410"/>
            <a:ext cx="501900" cy="519254"/>
            <a:chOff x="5377982" y="2595451"/>
            <a:chExt cx="366202" cy="392854"/>
          </a:xfrm>
          <a:solidFill>
            <a:srgbClr val="1B6B1B"/>
          </a:solidFill>
        </p:grpSpPr>
        <p:sp>
          <p:nvSpPr>
            <p:cNvPr id="7" name="Freeform 403"/>
            <p:cNvSpPr>
              <a:spLocks noEditPoints="1"/>
            </p:cNvSpPr>
            <p:nvPr/>
          </p:nvSpPr>
          <p:spPr bwMode="auto">
            <a:xfrm>
              <a:off x="5377982" y="2595451"/>
              <a:ext cx="366202" cy="308712"/>
            </a:xfrm>
            <a:custGeom>
              <a:avLst/>
              <a:gdLst>
                <a:gd name="T0" fmla="*/ 2693 w 3034"/>
                <a:gd name="T1" fmla="*/ 2043 h 2715"/>
                <a:gd name="T2" fmla="*/ 2626 w 3034"/>
                <a:gd name="T3" fmla="*/ 1348 h 2715"/>
                <a:gd name="T4" fmla="*/ 307 w 3034"/>
                <a:gd name="T5" fmla="*/ 2046 h 2715"/>
                <a:gd name="T6" fmla="*/ 408 w 3034"/>
                <a:gd name="T7" fmla="*/ 1348 h 2715"/>
                <a:gd name="T8" fmla="*/ 1687 w 3034"/>
                <a:gd name="T9" fmla="*/ 47 h 2715"/>
                <a:gd name="T10" fmla="*/ 1828 w 3034"/>
                <a:gd name="T11" fmla="*/ 206 h 2715"/>
                <a:gd name="T12" fmla="*/ 2500 w 3034"/>
                <a:gd name="T13" fmla="*/ 746 h 2715"/>
                <a:gd name="T14" fmla="*/ 2686 w 3034"/>
                <a:gd name="T15" fmla="*/ 682 h 2715"/>
                <a:gd name="T16" fmla="*/ 2876 w 3034"/>
                <a:gd name="T17" fmla="*/ 733 h 2715"/>
                <a:gd name="T18" fmla="*/ 3009 w 3034"/>
                <a:gd name="T19" fmla="*/ 889 h 2715"/>
                <a:gd name="T20" fmla="*/ 3028 w 3034"/>
                <a:gd name="T21" fmla="*/ 1088 h 2715"/>
                <a:gd name="T22" fmla="*/ 2933 w 3034"/>
                <a:gd name="T23" fmla="*/ 1261 h 2715"/>
                <a:gd name="T24" fmla="*/ 2866 w 3034"/>
                <a:gd name="T25" fmla="*/ 2089 h 2715"/>
                <a:gd name="T26" fmla="*/ 3002 w 3034"/>
                <a:gd name="T27" fmla="*/ 2238 h 2715"/>
                <a:gd name="T28" fmla="*/ 3031 w 3034"/>
                <a:gd name="T29" fmla="*/ 2433 h 2715"/>
                <a:gd name="T30" fmla="*/ 2942 w 3034"/>
                <a:gd name="T31" fmla="*/ 2613 h 2715"/>
                <a:gd name="T32" fmla="*/ 2780 w 3034"/>
                <a:gd name="T33" fmla="*/ 2708 h 2715"/>
                <a:gd name="T34" fmla="*/ 2662 w 3034"/>
                <a:gd name="T35" fmla="*/ 2573 h 2715"/>
                <a:gd name="T36" fmla="*/ 2360 w 3034"/>
                <a:gd name="T37" fmla="*/ 2376 h 2715"/>
                <a:gd name="T38" fmla="*/ 2429 w 3034"/>
                <a:gd name="T39" fmla="*/ 2176 h 2715"/>
                <a:gd name="T40" fmla="*/ 2070 w 3034"/>
                <a:gd name="T41" fmla="*/ 2311 h 2715"/>
                <a:gd name="T42" fmla="*/ 2203 w 3034"/>
                <a:gd name="T43" fmla="*/ 1478 h 2715"/>
                <a:gd name="T44" fmla="*/ 2523 w 3034"/>
                <a:gd name="T45" fmla="*/ 1308 h 2715"/>
                <a:gd name="T46" fmla="*/ 2385 w 3034"/>
                <a:gd name="T47" fmla="*/ 1149 h 2715"/>
                <a:gd name="T48" fmla="*/ 2071 w 3034"/>
                <a:gd name="T49" fmla="*/ 987 h 2715"/>
                <a:gd name="T50" fmla="*/ 2403 w 3034"/>
                <a:gd name="T51" fmla="*/ 854 h 2715"/>
                <a:gd name="T52" fmla="*/ 1767 w 3034"/>
                <a:gd name="T53" fmla="*/ 565 h 2715"/>
                <a:gd name="T54" fmla="*/ 1765 w 3034"/>
                <a:gd name="T55" fmla="*/ 781 h 2715"/>
                <a:gd name="T56" fmla="*/ 1516 w 3034"/>
                <a:gd name="T57" fmla="*/ 675 h 2715"/>
                <a:gd name="T58" fmla="*/ 1269 w 3034"/>
                <a:gd name="T59" fmla="*/ 780 h 2715"/>
                <a:gd name="T60" fmla="*/ 1267 w 3034"/>
                <a:gd name="T61" fmla="*/ 565 h 2715"/>
                <a:gd name="T62" fmla="*/ 631 w 3034"/>
                <a:gd name="T63" fmla="*/ 854 h 2715"/>
                <a:gd name="T64" fmla="*/ 962 w 3034"/>
                <a:gd name="T65" fmla="*/ 987 h 2715"/>
                <a:gd name="T66" fmla="*/ 649 w 3034"/>
                <a:gd name="T67" fmla="*/ 1149 h 2715"/>
                <a:gd name="T68" fmla="*/ 511 w 3034"/>
                <a:gd name="T69" fmla="*/ 1308 h 2715"/>
                <a:gd name="T70" fmla="*/ 830 w 3034"/>
                <a:gd name="T71" fmla="*/ 1478 h 2715"/>
                <a:gd name="T72" fmla="*/ 964 w 3034"/>
                <a:gd name="T73" fmla="*/ 2311 h 2715"/>
                <a:gd name="T74" fmla="*/ 605 w 3034"/>
                <a:gd name="T75" fmla="*/ 2176 h 2715"/>
                <a:gd name="T76" fmla="*/ 674 w 3034"/>
                <a:gd name="T77" fmla="*/ 2376 h 2715"/>
                <a:gd name="T78" fmla="*/ 372 w 3034"/>
                <a:gd name="T79" fmla="*/ 2573 h 2715"/>
                <a:gd name="T80" fmla="*/ 254 w 3034"/>
                <a:gd name="T81" fmla="*/ 2708 h 2715"/>
                <a:gd name="T82" fmla="*/ 92 w 3034"/>
                <a:gd name="T83" fmla="*/ 2613 h 2715"/>
                <a:gd name="T84" fmla="*/ 3 w 3034"/>
                <a:gd name="T85" fmla="*/ 2433 h 2715"/>
                <a:gd name="T86" fmla="*/ 32 w 3034"/>
                <a:gd name="T87" fmla="*/ 2238 h 2715"/>
                <a:gd name="T88" fmla="*/ 168 w 3034"/>
                <a:gd name="T89" fmla="*/ 2089 h 2715"/>
                <a:gd name="T90" fmla="*/ 101 w 3034"/>
                <a:gd name="T91" fmla="*/ 1261 h 2715"/>
                <a:gd name="T92" fmla="*/ 6 w 3034"/>
                <a:gd name="T93" fmla="*/ 1088 h 2715"/>
                <a:gd name="T94" fmla="*/ 25 w 3034"/>
                <a:gd name="T95" fmla="*/ 889 h 2715"/>
                <a:gd name="T96" fmla="*/ 158 w 3034"/>
                <a:gd name="T97" fmla="*/ 733 h 2715"/>
                <a:gd name="T98" fmla="*/ 348 w 3034"/>
                <a:gd name="T99" fmla="*/ 682 h 2715"/>
                <a:gd name="T100" fmla="*/ 534 w 3034"/>
                <a:gd name="T101" fmla="*/ 746 h 2715"/>
                <a:gd name="T102" fmla="*/ 1206 w 3034"/>
                <a:gd name="T103" fmla="*/ 206 h 2715"/>
                <a:gd name="T104" fmla="*/ 1347 w 3034"/>
                <a:gd name="T105" fmla="*/ 47 h 2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34" h="2715">
                  <a:moveTo>
                    <a:pt x="2626" y="1348"/>
                  </a:moveTo>
                  <a:lnTo>
                    <a:pt x="2423" y="1701"/>
                  </a:lnTo>
                  <a:lnTo>
                    <a:pt x="2626" y="2052"/>
                  </a:lnTo>
                  <a:lnTo>
                    <a:pt x="2658" y="2046"/>
                  </a:lnTo>
                  <a:lnTo>
                    <a:pt x="2693" y="2043"/>
                  </a:lnTo>
                  <a:lnTo>
                    <a:pt x="2727" y="2046"/>
                  </a:lnTo>
                  <a:lnTo>
                    <a:pt x="2727" y="1356"/>
                  </a:lnTo>
                  <a:lnTo>
                    <a:pt x="2693" y="1357"/>
                  </a:lnTo>
                  <a:lnTo>
                    <a:pt x="2658" y="1355"/>
                  </a:lnTo>
                  <a:lnTo>
                    <a:pt x="2626" y="1348"/>
                  </a:lnTo>
                  <a:close/>
                  <a:moveTo>
                    <a:pt x="408" y="1348"/>
                  </a:moveTo>
                  <a:lnTo>
                    <a:pt x="376" y="1355"/>
                  </a:lnTo>
                  <a:lnTo>
                    <a:pt x="341" y="1357"/>
                  </a:lnTo>
                  <a:lnTo>
                    <a:pt x="307" y="1356"/>
                  </a:lnTo>
                  <a:lnTo>
                    <a:pt x="307" y="2046"/>
                  </a:lnTo>
                  <a:lnTo>
                    <a:pt x="341" y="2043"/>
                  </a:lnTo>
                  <a:lnTo>
                    <a:pt x="376" y="2046"/>
                  </a:lnTo>
                  <a:lnTo>
                    <a:pt x="408" y="2052"/>
                  </a:lnTo>
                  <a:lnTo>
                    <a:pt x="611" y="1701"/>
                  </a:lnTo>
                  <a:lnTo>
                    <a:pt x="408" y="1348"/>
                  </a:lnTo>
                  <a:close/>
                  <a:moveTo>
                    <a:pt x="1516" y="0"/>
                  </a:moveTo>
                  <a:lnTo>
                    <a:pt x="1563" y="4"/>
                  </a:lnTo>
                  <a:lnTo>
                    <a:pt x="1606" y="13"/>
                  </a:lnTo>
                  <a:lnTo>
                    <a:pt x="1648" y="28"/>
                  </a:lnTo>
                  <a:lnTo>
                    <a:pt x="1687" y="47"/>
                  </a:lnTo>
                  <a:lnTo>
                    <a:pt x="1723" y="71"/>
                  </a:lnTo>
                  <a:lnTo>
                    <a:pt x="1756" y="99"/>
                  </a:lnTo>
                  <a:lnTo>
                    <a:pt x="1784" y="132"/>
                  </a:lnTo>
                  <a:lnTo>
                    <a:pt x="1808" y="168"/>
                  </a:lnTo>
                  <a:lnTo>
                    <a:pt x="1828" y="206"/>
                  </a:lnTo>
                  <a:lnTo>
                    <a:pt x="1842" y="249"/>
                  </a:lnTo>
                  <a:lnTo>
                    <a:pt x="1852" y="293"/>
                  </a:lnTo>
                  <a:lnTo>
                    <a:pt x="1855" y="338"/>
                  </a:lnTo>
                  <a:lnTo>
                    <a:pt x="1853" y="372"/>
                  </a:lnTo>
                  <a:lnTo>
                    <a:pt x="2500" y="746"/>
                  </a:lnTo>
                  <a:lnTo>
                    <a:pt x="2528" y="727"/>
                  </a:lnTo>
                  <a:lnTo>
                    <a:pt x="2566" y="708"/>
                  </a:lnTo>
                  <a:lnTo>
                    <a:pt x="2606" y="694"/>
                  </a:lnTo>
                  <a:lnTo>
                    <a:pt x="2646" y="686"/>
                  </a:lnTo>
                  <a:lnTo>
                    <a:pt x="2686" y="682"/>
                  </a:lnTo>
                  <a:lnTo>
                    <a:pt x="2726" y="683"/>
                  </a:lnTo>
                  <a:lnTo>
                    <a:pt x="2765" y="689"/>
                  </a:lnTo>
                  <a:lnTo>
                    <a:pt x="2804" y="699"/>
                  </a:lnTo>
                  <a:lnTo>
                    <a:pt x="2840" y="714"/>
                  </a:lnTo>
                  <a:lnTo>
                    <a:pt x="2876" y="733"/>
                  </a:lnTo>
                  <a:lnTo>
                    <a:pt x="2909" y="756"/>
                  </a:lnTo>
                  <a:lnTo>
                    <a:pt x="2939" y="784"/>
                  </a:lnTo>
                  <a:lnTo>
                    <a:pt x="2966" y="815"/>
                  </a:lnTo>
                  <a:lnTo>
                    <a:pt x="2990" y="851"/>
                  </a:lnTo>
                  <a:lnTo>
                    <a:pt x="3009" y="889"/>
                  </a:lnTo>
                  <a:lnTo>
                    <a:pt x="3022" y="928"/>
                  </a:lnTo>
                  <a:lnTo>
                    <a:pt x="3031" y="968"/>
                  </a:lnTo>
                  <a:lnTo>
                    <a:pt x="3034" y="1008"/>
                  </a:lnTo>
                  <a:lnTo>
                    <a:pt x="3033" y="1048"/>
                  </a:lnTo>
                  <a:lnTo>
                    <a:pt x="3028" y="1088"/>
                  </a:lnTo>
                  <a:lnTo>
                    <a:pt x="3017" y="1125"/>
                  </a:lnTo>
                  <a:lnTo>
                    <a:pt x="3002" y="1162"/>
                  </a:lnTo>
                  <a:lnTo>
                    <a:pt x="2983" y="1198"/>
                  </a:lnTo>
                  <a:lnTo>
                    <a:pt x="2960" y="1231"/>
                  </a:lnTo>
                  <a:lnTo>
                    <a:pt x="2933" y="1261"/>
                  </a:lnTo>
                  <a:lnTo>
                    <a:pt x="2901" y="1287"/>
                  </a:lnTo>
                  <a:lnTo>
                    <a:pt x="2866" y="1312"/>
                  </a:lnTo>
                  <a:lnTo>
                    <a:pt x="2835" y="1326"/>
                  </a:lnTo>
                  <a:lnTo>
                    <a:pt x="2835" y="2074"/>
                  </a:lnTo>
                  <a:lnTo>
                    <a:pt x="2866" y="2089"/>
                  </a:lnTo>
                  <a:lnTo>
                    <a:pt x="2901" y="2113"/>
                  </a:lnTo>
                  <a:lnTo>
                    <a:pt x="2933" y="2139"/>
                  </a:lnTo>
                  <a:lnTo>
                    <a:pt x="2960" y="2170"/>
                  </a:lnTo>
                  <a:lnTo>
                    <a:pt x="2983" y="2202"/>
                  </a:lnTo>
                  <a:lnTo>
                    <a:pt x="3002" y="2238"/>
                  </a:lnTo>
                  <a:lnTo>
                    <a:pt x="3017" y="2275"/>
                  </a:lnTo>
                  <a:lnTo>
                    <a:pt x="3028" y="2314"/>
                  </a:lnTo>
                  <a:lnTo>
                    <a:pt x="3033" y="2353"/>
                  </a:lnTo>
                  <a:lnTo>
                    <a:pt x="3034" y="2393"/>
                  </a:lnTo>
                  <a:lnTo>
                    <a:pt x="3031" y="2433"/>
                  </a:lnTo>
                  <a:lnTo>
                    <a:pt x="3022" y="2472"/>
                  </a:lnTo>
                  <a:lnTo>
                    <a:pt x="3009" y="2512"/>
                  </a:lnTo>
                  <a:lnTo>
                    <a:pt x="2990" y="2550"/>
                  </a:lnTo>
                  <a:lnTo>
                    <a:pt x="2968" y="2583"/>
                  </a:lnTo>
                  <a:lnTo>
                    <a:pt x="2942" y="2613"/>
                  </a:lnTo>
                  <a:lnTo>
                    <a:pt x="2914" y="2640"/>
                  </a:lnTo>
                  <a:lnTo>
                    <a:pt x="2884" y="2663"/>
                  </a:lnTo>
                  <a:lnTo>
                    <a:pt x="2851" y="2682"/>
                  </a:lnTo>
                  <a:lnTo>
                    <a:pt x="2816" y="2696"/>
                  </a:lnTo>
                  <a:lnTo>
                    <a:pt x="2780" y="2708"/>
                  </a:lnTo>
                  <a:lnTo>
                    <a:pt x="2744" y="2715"/>
                  </a:lnTo>
                  <a:lnTo>
                    <a:pt x="2726" y="2674"/>
                  </a:lnTo>
                  <a:lnTo>
                    <a:pt x="2707" y="2637"/>
                  </a:lnTo>
                  <a:lnTo>
                    <a:pt x="2686" y="2603"/>
                  </a:lnTo>
                  <a:lnTo>
                    <a:pt x="2662" y="2573"/>
                  </a:lnTo>
                  <a:lnTo>
                    <a:pt x="2635" y="2548"/>
                  </a:lnTo>
                  <a:lnTo>
                    <a:pt x="2607" y="2527"/>
                  </a:lnTo>
                  <a:lnTo>
                    <a:pt x="2574" y="2511"/>
                  </a:lnTo>
                  <a:lnTo>
                    <a:pt x="2232" y="2376"/>
                  </a:lnTo>
                  <a:lnTo>
                    <a:pt x="2360" y="2376"/>
                  </a:lnTo>
                  <a:lnTo>
                    <a:pt x="2363" y="2334"/>
                  </a:lnTo>
                  <a:lnTo>
                    <a:pt x="2371" y="2293"/>
                  </a:lnTo>
                  <a:lnTo>
                    <a:pt x="2385" y="2252"/>
                  </a:lnTo>
                  <a:lnTo>
                    <a:pt x="2405" y="2213"/>
                  </a:lnTo>
                  <a:lnTo>
                    <a:pt x="2429" y="2176"/>
                  </a:lnTo>
                  <a:lnTo>
                    <a:pt x="2457" y="2143"/>
                  </a:lnTo>
                  <a:lnTo>
                    <a:pt x="2489" y="2116"/>
                  </a:lnTo>
                  <a:lnTo>
                    <a:pt x="2523" y="2092"/>
                  </a:lnTo>
                  <a:lnTo>
                    <a:pt x="2360" y="1809"/>
                  </a:lnTo>
                  <a:lnTo>
                    <a:pt x="2070" y="2311"/>
                  </a:lnTo>
                  <a:lnTo>
                    <a:pt x="2018" y="2290"/>
                  </a:lnTo>
                  <a:lnTo>
                    <a:pt x="1977" y="2255"/>
                  </a:lnTo>
                  <a:lnTo>
                    <a:pt x="2297" y="1701"/>
                  </a:lnTo>
                  <a:lnTo>
                    <a:pt x="2200" y="1532"/>
                  </a:lnTo>
                  <a:lnTo>
                    <a:pt x="2203" y="1478"/>
                  </a:lnTo>
                  <a:lnTo>
                    <a:pt x="2205" y="1421"/>
                  </a:lnTo>
                  <a:lnTo>
                    <a:pt x="2204" y="1366"/>
                  </a:lnTo>
                  <a:lnTo>
                    <a:pt x="2200" y="1314"/>
                  </a:lnTo>
                  <a:lnTo>
                    <a:pt x="2360" y="1591"/>
                  </a:lnTo>
                  <a:lnTo>
                    <a:pt x="2523" y="1308"/>
                  </a:lnTo>
                  <a:lnTo>
                    <a:pt x="2489" y="1284"/>
                  </a:lnTo>
                  <a:lnTo>
                    <a:pt x="2457" y="1257"/>
                  </a:lnTo>
                  <a:lnTo>
                    <a:pt x="2429" y="1224"/>
                  </a:lnTo>
                  <a:lnTo>
                    <a:pt x="2405" y="1188"/>
                  </a:lnTo>
                  <a:lnTo>
                    <a:pt x="2385" y="1149"/>
                  </a:lnTo>
                  <a:lnTo>
                    <a:pt x="2371" y="1108"/>
                  </a:lnTo>
                  <a:lnTo>
                    <a:pt x="2363" y="1067"/>
                  </a:lnTo>
                  <a:lnTo>
                    <a:pt x="2360" y="1026"/>
                  </a:lnTo>
                  <a:lnTo>
                    <a:pt x="2100" y="1026"/>
                  </a:lnTo>
                  <a:lnTo>
                    <a:pt x="2071" y="987"/>
                  </a:lnTo>
                  <a:lnTo>
                    <a:pt x="2041" y="950"/>
                  </a:lnTo>
                  <a:lnTo>
                    <a:pt x="2007" y="916"/>
                  </a:lnTo>
                  <a:lnTo>
                    <a:pt x="2375" y="916"/>
                  </a:lnTo>
                  <a:lnTo>
                    <a:pt x="2388" y="885"/>
                  </a:lnTo>
                  <a:lnTo>
                    <a:pt x="2403" y="854"/>
                  </a:lnTo>
                  <a:lnTo>
                    <a:pt x="2421" y="826"/>
                  </a:lnTo>
                  <a:lnTo>
                    <a:pt x="1823" y="481"/>
                  </a:lnTo>
                  <a:lnTo>
                    <a:pt x="1807" y="510"/>
                  </a:lnTo>
                  <a:lnTo>
                    <a:pt x="1788" y="539"/>
                  </a:lnTo>
                  <a:lnTo>
                    <a:pt x="1767" y="565"/>
                  </a:lnTo>
                  <a:lnTo>
                    <a:pt x="1939" y="863"/>
                  </a:lnTo>
                  <a:lnTo>
                    <a:pt x="1899" y="837"/>
                  </a:lnTo>
                  <a:lnTo>
                    <a:pt x="1857" y="816"/>
                  </a:lnTo>
                  <a:lnTo>
                    <a:pt x="1813" y="796"/>
                  </a:lnTo>
                  <a:lnTo>
                    <a:pt x="1765" y="781"/>
                  </a:lnTo>
                  <a:lnTo>
                    <a:pt x="1681" y="633"/>
                  </a:lnTo>
                  <a:lnTo>
                    <a:pt x="1643" y="651"/>
                  </a:lnTo>
                  <a:lnTo>
                    <a:pt x="1603" y="665"/>
                  </a:lnTo>
                  <a:lnTo>
                    <a:pt x="1561" y="672"/>
                  </a:lnTo>
                  <a:lnTo>
                    <a:pt x="1516" y="675"/>
                  </a:lnTo>
                  <a:lnTo>
                    <a:pt x="1473" y="672"/>
                  </a:lnTo>
                  <a:lnTo>
                    <a:pt x="1431" y="665"/>
                  </a:lnTo>
                  <a:lnTo>
                    <a:pt x="1391" y="651"/>
                  </a:lnTo>
                  <a:lnTo>
                    <a:pt x="1353" y="633"/>
                  </a:lnTo>
                  <a:lnTo>
                    <a:pt x="1269" y="780"/>
                  </a:lnTo>
                  <a:lnTo>
                    <a:pt x="1221" y="796"/>
                  </a:lnTo>
                  <a:lnTo>
                    <a:pt x="1177" y="815"/>
                  </a:lnTo>
                  <a:lnTo>
                    <a:pt x="1135" y="837"/>
                  </a:lnTo>
                  <a:lnTo>
                    <a:pt x="1095" y="863"/>
                  </a:lnTo>
                  <a:lnTo>
                    <a:pt x="1267" y="565"/>
                  </a:lnTo>
                  <a:lnTo>
                    <a:pt x="1246" y="539"/>
                  </a:lnTo>
                  <a:lnTo>
                    <a:pt x="1227" y="510"/>
                  </a:lnTo>
                  <a:lnTo>
                    <a:pt x="1211" y="481"/>
                  </a:lnTo>
                  <a:lnTo>
                    <a:pt x="613" y="826"/>
                  </a:lnTo>
                  <a:lnTo>
                    <a:pt x="631" y="854"/>
                  </a:lnTo>
                  <a:lnTo>
                    <a:pt x="646" y="885"/>
                  </a:lnTo>
                  <a:lnTo>
                    <a:pt x="659" y="916"/>
                  </a:lnTo>
                  <a:lnTo>
                    <a:pt x="1027" y="916"/>
                  </a:lnTo>
                  <a:lnTo>
                    <a:pt x="993" y="950"/>
                  </a:lnTo>
                  <a:lnTo>
                    <a:pt x="962" y="987"/>
                  </a:lnTo>
                  <a:lnTo>
                    <a:pt x="934" y="1026"/>
                  </a:lnTo>
                  <a:lnTo>
                    <a:pt x="674" y="1026"/>
                  </a:lnTo>
                  <a:lnTo>
                    <a:pt x="671" y="1067"/>
                  </a:lnTo>
                  <a:lnTo>
                    <a:pt x="663" y="1108"/>
                  </a:lnTo>
                  <a:lnTo>
                    <a:pt x="649" y="1149"/>
                  </a:lnTo>
                  <a:lnTo>
                    <a:pt x="629" y="1188"/>
                  </a:lnTo>
                  <a:lnTo>
                    <a:pt x="605" y="1224"/>
                  </a:lnTo>
                  <a:lnTo>
                    <a:pt x="576" y="1257"/>
                  </a:lnTo>
                  <a:lnTo>
                    <a:pt x="545" y="1284"/>
                  </a:lnTo>
                  <a:lnTo>
                    <a:pt x="511" y="1308"/>
                  </a:lnTo>
                  <a:lnTo>
                    <a:pt x="674" y="1591"/>
                  </a:lnTo>
                  <a:lnTo>
                    <a:pt x="834" y="1315"/>
                  </a:lnTo>
                  <a:lnTo>
                    <a:pt x="830" y="1366"/>
                  </a:lnTo>
                  <a:lnTo>
                    <a:pt x="829" y="1421"/>
                  </a:lnTo>
                  <a:lnTo>
                    <a:pt x="830" y="1478"/>
                  </a:lnTo>
                  <a:lnTo>
                    <a:pt x="833" y="1533"/>
                  </a:lnTo>
                  <a:lnTo>
                    <a:pt x="737" y="1701"/>
                  </a:lnTo>
                  <a:lnTo>
                    <a:pt x="1057" y="2255"/>
                  </a:lnTo>
                  <a:lnTo>
                    <a:pt x="1015" y="2290"/>
                  </a:lnTo>
                  <a:lnTo>
                    <a:pt x="964" y="2311"/>
                  </a:lnTo>
                  <a:lnTo>
                    <a:pt x="674" y="1809"/>
                  </a:lnTo>
                  <a:lnTo>
                    <a:pt x="510" y="2092"/>
                  </a:lnTo>
                  <a:lnTo>
                    <a:pt x="545" y="2116"/>
                  </a:lnTo>
                  <a:lnTo>
                    <a:pt x="576" y="2143"/>
                  </a:lnTo>
                  <a:lnTo>
                    <a:pt x="605" y="2176"/>
                  </a:lnTo>
                  <a:lnTo>
                    <a:pt x="629" y="2213"/>
                  </a:lnTo>
                  <a:lnTo>
                    <a:pt x="649" y="2252"/>
                  </a:lnTo>
                  <a:lnTo>
                    <a:pt x="663" y="2293"/>
                  </a:lnTo>
                  <a:lnTo>
                    <a:pt x="671" y="2334"/>
                  </a:lnTo>
                  <a:lnTo>
                    <a:pt x="674" y="2376"/>
                  </a:lnTo>
                  <a:lnTo>
                    <a:pt x="802" y="2376"/>
                  </a:lnTo>
                  <a:lnTo>
                    <a:pt x="459" y="2511"/>
                  </a:lnTo>
                  <a:lnTo>
                    <a:pt x="427" y="2527"/>
                  </a:lnTo>
                  <a:lnTo>
                    <a:pt x="399" y="2548"/>
                  </a:lnTo>
                  <a:lnTo>
                    <a:pt x="372" y="2573"/>
                  </a:lnTo>
                  <a:lnTo>
                    <a:pt x="348" y="2603"/>
                  </a:lnTo>
                  <a:lnTo>
                    <a:pt x="327" y="2637"/>
                  </a:lnTo>
                  <a:lnTo>
                    <a:pt x="307" y="2674"/>
                  </a:lnTo>
                  <a:lnTo>
                    <a:pt x="290" y="2715"/>
                  </a:lnTo>
                  <a:lnTo>
                    <a:pt x="254" y="2708"/>
                  </a:lnTo>
                  <a:lnTo>
                    <a:pt x="218" y="2696"/>
                  </a:lnTo>
                  <a:lnTo>
                    <a:pt x="183" y="2682"/>
                  </a:lnTo>
                  <a:lnTo>
                    <a:pt x="150" y="2663"/>
                  </a:lnTo>
                  <a:lnTo>
                    <a:pt x="120" y="2640"/>
                  </a:lnTo>
                  <a:lnTo>
                    <a:pt x="92" y="2613"/>
                  </a:lnTo>
                  <a:lnTo>
                    <a:pt x="66" y="2583"/>
                  </a:lnTo>
                  <a:lnTo>
                    <a:pt x="44" y="2550"/>
                  </a:lnTo>
                  <a:lnTo>
                    <a:pt x="25" y="2512"/>
                  </a:lnTo>
                  <a:lnTo>
                    <a:pt x="12" y="2472"/>
                  </a:lnTo>
                  <a:lnTo>
                    <a:pt x="3" y="2433"/>
                  </a:lnTo>
                  <a:lnTo>
                    <a:pt x="0" y="2393"/>
                  </a:lnTo>
                  <a:lnTo>
                    <a:pt x="1" y="2353"/>
                  </a:lnTo>
                  <a:lnTo>
                    <a:pt x="6" y="2314"/>
                  </a:lnTo>
                  <a:lnTo>
                    <a:pt x="17" y="2275"/>
                  </a:lnTo>
                  <a:lnTo>
                    <a:pt x="32" y="2238"/>
                  </a:lnTo>
                  <a:lnTo>
                    <a:pt x="50" y="2202"/>
                  </a:lnTo>
                  <a:lnTo>
                    <a:pt x="74" y="2170"/>
                  </a:lnTo>
                  <a:lnTo>
                    <a:pt x="101" y="2139"/>
                  </a:lnTo>
                  <a:lnTo>
                    <a:pt x="133" y="2113"/>
                  </a:lnTo>
                  <a:lnTo>
                    <a:pt x="168" y="2089"/>
                  </a:lnTo>
                  <a:lnTo>
                    <a:pt x="198" y="2074"/>
                  </a:lnTo>
                  <a:lnTo>
                    <a:pt x="198" y="1326"/>
                  </a:lnTo>
                  <a:lnTo>
                    <a:pt x="168" y="1312"/>
                  </a:lnTo>
                  <a:lnTo>
                    <a:pt x="133" y="1287"/>
                  </a:lnTo>
                  <a:lnTo>
                    <a:pt x="101" y="1261"/>
                  </a:lnTo>
                  <a:lnTo>
                    <a:pt x="74" y="1231"/>
                  </a:lnTo>
                  <a:lnTo>
                    <a:pt x="50" y="1198"/>
                  </a:lnTo>
                  <a:lnTo>
                    <a:pt x="32" y="1162"/>
                  </a:lnTo>
                  <a:lnTo>
                    <a:pt x="17" y="1125"/>
                  </a:lnTo>
                  <a:lnTo>
                    <a:pt x="6" y="1088"/>
                  </a:lnTo>
                  <a:lnTo>
                    <a:pt x="1" y="1048"/>
                  </a:lnTo>
                  <a:lnTo>
                    <a:pt x="0" y="1008"/>
                  </a:lnTo>
                  <a:lnTo>
                    <a:pt x="3" y="968"/>
                  </a:lnTo>
                  <a:lnTo>
                    <a:pt x="12" y="928"/>
                  </a:lnTo>
                  <a:lnTo>
                    <a:pt x="25" y="889"/>
                  </a:lnTo>
                  <a:lnTo>
                    <a:pt x="44" y="851"/>
                  </a:lnTo>
                  <a:lnTo>
                    <a:pt x="68" y="815"/>
                  </a:lnTo>
                  <a:lnTo>
                    <a:pt x="95" y="784"/>
                  </a:lnTo>
                  <a:lnTo>
                    <a:pt x="125" y="756"/>
                  </a:lnTo>
                  <a:lnTo>
                    <a:pt x="158" y="733"/>
                  </a:lnTo>
                  <a:lnTo>
                    <a:pt x="194" y="714"/>
                  </a:lnTo>
                  <a:lnTo>
                    <a:pt x="230" y="699"/>
                  </a:lnTo>
                  <a:lnTo>
                    <a:pt x="269" y="689"/>
                  </a:lnTo>
                  <a:lnTo>
                    <a:pt x="308" y="683"/>
                  </a:lnTo>
                  <a:lnTo>
                    <a:pt x="348" y="682"/>
                  </a:lnTo>
                  <a:lnTo>
                    <a:pt x="388" y="686"/>
                  </a:lnTo>
                  <a:lnTo>
                    <a:pt x="428" y="694"/>
                  </a:lnTo>
                  <a:lnTo>
                    <a:pt x="468" y="708"/>
                  </a:lnTo>
                  <a:lnTo>
                    <a:pt x="506" y="727"/>
                  </a:lnTo>
                  <a:lnTo>
                    <a:pt x="534" y="746"/>
                  </a:lnTo>
                  <a:lnTo>
                    <a:pt x="1181" y="372"/>
                  </a:lnTo>
                  <a:lnTo>
                    <a:pt x="1179" y="338"/>
                  </a:lnTo>
                  <a:lnTo>
                    <a:pt x="1182" y="293"/>
                  </a:lnTo>
                  <a:lnTo>
                    <a:pt x="1192" y="249"/>
                  </a:lnTo>
                  <a:lnTo>
                    <a:pt x="1206" y="206"/>
                  </a:lnTo>
                  <a:lnTo>
                    <a:pt x="1226" y="168"/>
                  </a:lnTo>
                  <a:lnTo>
                    <a:pt x="1250" y="132"/>
                  </a:lnTo>
                  <a:lnTo>
                    <a:pt x="1278" y="99"/>
                  </a:lnTo>
                  <a:lnTo>
                    <a:pt x="1311" y="71"/>
                  </a:lnTo>
                  <a:lnTo>
                    <a:pt x="1347" y="47"/>
                  </a:lnTo>
                  <a:lnTo>
                    <a:pt x="1385" y="28"/>
                  </a:lnTo>
                  <a:lnTo>
                    <a:pt x="1428" y="13"/>
                  </a:lnTo>
                  <a:lnTo>
                    <a:pt x="1471" y="4"/>
                  </a:lnTo>
                  <a:lnTo>
                    <a:pt x="1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4159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404"/>
            <p:cNvSpPr>
              <a:spLocks/>
            </p:cNvSpPr>
            <p:nvPr/>
          </p:nvSpPr>
          <p:spPr bwMode="auto">
            <a:xfrm>
              <a:off x="5490799" y="2694944"/>
              <a:ext cx="140568" cy="158620"/>
            </a:xfrm>
            <a:custGeom>
              <a:avLst/>
              <a:gdLst>
                <a:gd name="T0" fmla="*/ 647 w 1162"/>
                <a:gd name="T1" fmla="*/ 1 h 1391"/>
                <a:gd name="T2" fmla="*/ 767 w 1162"/>
                <a:gd name="T3" fmla="*/ 18 h 1391"/>
                <a:gd name="T4" fmla="*/ 871 w 1162"/>
                <a:gd name="T5" fmla="*/ 50 h 1391"/>
                <a:gd name="T6" fmla="*/ 960 w 1162"/>
                <a:gd name="T7" fmla="*/ 98 h 1391"/>
                <a:gd name="T8" fmla="*/ 1032 w 1162"/>
                <a:gd name="T9" fmla="*/ 161 h 1391"/>
                <a:gd name="T10" fmla="*/ 1089 w 1162"/>
                <a:gd name="T11" fmla="*/ 241 h 1391"/>
                <a:gd name="T12" fmla="*/ 1129 w 1162"/>
                <a:gd name="T13" fmla="*/ 336 h 1391"/>
                <a:gd name="T14" fmla="*/ 1153 w 1162"/>
                <a:gd name="T15" fmla="*/ 445 h 1391"/>
                <a:gd name="T16" fmla="*/ 1162 w 1162"/>
                <a:gd name="T17" fmla="*/ 570 h 1391"/>
                <a:gd name="T18" fmla="*/ 1155 w 1162"/>
                <a:gd name="T19" fmla="*/ 714 h 1391"/>
                <a:gd name="T20" fmla="*/ 1139 w 1162"/>
                <a:gd name="T21" fmla="*/ 840 h 1391"/>
                <a:gd name="T22" fmla="*/ 1111 w 1162"/>
                <a:gd name="T23" fmla="*/ 951 h 1391"/>
                <a:gd name="T24" fmla="*/ 1075 w 1162"/>
                <a:gd name="T25" fmla="*/ 1044 h 1391"/>
                <a:gd name="T26" fmla="*/ 1034 w 1162"/>
                <a:gd name="T27" fmla="*/ 1124 h 1391"/>
                <a:gd name="T28" fmla="*/ 987 w 1162"/>
                <a:gd name="T29" fmla="*/ 1191 h 1391"/>
                <a:gd name="T30" fmla="*/ 937 w 1162"/>
                <a:gd name="T31" fmla="*/ 1245 h 1391"/>
                <a:gd name="T32" fmla="*/ 885 w 1162"/>
                <a:gd name="T33" fmla="*/ 1288 h 1391"/>
                <a:gd name="T34" fmla="*/ 832 w 1162"/>
                <a:gd name="T35" fmla="*/ 1322 h 1391"/>
                <a:gd name="T36" fmla="*/ 781 w 1162"/>
                <a:gd name="T37" fmla="*/ 1348 h 1391"/>
                <a:gd name="T38" fmla="*/ 731 w 1162"/>
                <a:gd name="T39" fmla="*/ 1366 h 1391"/>
                <a:gd name="T40" fmla="*/ 687 w 1162"/>
                <a:gd name="T41" fmla="*/ 1379 h 1391"/>
                <a:gd name="T42" fmla="*/ 648 w 1162"/>
                <a:gd name="T43" fmla="*/ 1386 h 1391"/>
                <a:gd name="T44" fmla="*/ 617 w 1162"/>
                <a:gd name="T45" fmla="*/ 1390 h 1391"/>
                <a:gd name="T46" fmla="*/ 595 w 1162"/>
                <a:gd name="T47" fmla="*/ 1391 h 1391"/>
                <a:gd name="T48" fmla="*/ 583 w 1162"/>
                <a:gd name="T49" fmla="*/ 1391 h 1391"/>
                <a:gd name="T50" fmla="*/ 526 w 1162"/>
                <a:gd name="T51" fmla="*/ 1390 h 1391"/>
                <a:gd name="T52" fmla="*/ 423 w 1162"/>
                <a:gd name="T53" fmla="*/ 1370 h 1391"/>
                <a:gd name="T54" fmla="*/ 330 w 1162"/>
                <a:gd name="T55" fmla="*/ 1332 h 1391"/>
                <a:gd name="T56" fmla="*/ 246 w 1162"/>
                <a:gd name="T57" fmla="*/ 1274 h 1391"/>
                <a:gd name="T58" fmla="*/ 175 w 1162"/>
                <a:gd name="T59" fmla="*/ 1198 h 1391"/>
                <a:gd name="T60" fmla="*/ 115 w 1162"/>
                <a:gd name="T61" fmla="*/ 1104 h 1391"/>
                <a:gd name="T62" fmla="*/ 67 w 1162"/>
                <a:gd name="T63" fmla="*/ 994 h 1391"/>
                <a:gd name="T64" fmla="*/ 32 w 1162"/>
                <a:gd name="T65" fmla="*/ 868 h 1391"/>
                <a:gd name="T66" fmla="*/ 9 w 1162"/>
                <a:gd name="T67" fmla="*/ 726 h 1391"/>
                <a:gd name="T68" fmla="*/ 0 w 1162"/>
                <a:gd name="T69" fmla="*/ 570 h 1391"/>
                <a:gd name="T70" fmla="*/ 8 w 1162"/>
                <a:gd name="T71" fmla="*/ 445 h 1391"/>
                <a:gd name="T72" fmla="*/ 32 w 1162"/>
                <a:gd name="T73" fmla="*/ 336 h 1391"/>
                <a:gd name="T74" fmla="*/ 74 w 1162"/>
                <a:gd name="T75" fmla="*/ 241 h 1391"/>
                <a:gd name="T76" fmla="*/ 131 w 1162"/>
                <a:gd name="T77" fmla="*/ 161 h 1391"/>
                <a:gd name="T78" fmla="*/ 204 w 1162"/>
                <a:gd name="T79" fmla="*/ 98 h 1391"/>
                <a:gd name="T80" fmla="*/ 294 w 1162"/>
                <a:gd name="T81" fmla="*/ 50 h 1391"/>
                <a:gd name="T82" fmla="*/ 398 w 1162"/>
                <a:gd name="T83" fmla="*/ 18 h 1391"/>
                <a:gd name="T84" fmla="*/ 517 w 1162"/>
                <a:gd name="T85" fmla="*/ 1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2" h="1391">
                  <a:moveTo>
                    <a:pt x="581" y="0"/>
                  </a:moveTo>
                  <a:lnTo>
                    <a:pt x="647" y="1"/>
                  </a:lnTo>
                  <a:lnTo>
                    <a:pt x="709" y="8"/>
                  </a:lnTo>
                  <a:lnTo>
                    <a:pt x="767" y="18"/>
                  </a:lnTo>
                  <a:lnTo>
                    <a:pt x="821" y="32"/>
                  </a:lnTo>
                  <a:lnTo>
                    <a:pt x="871" y="50"/>
                  </a:lnTo>
                  <a:lnTo>
                    <a:pt x="918" y="72"/>
                  </a:lnTo>
                  <a:lnTo>
                    <a:pt x="960" y="98"/>
                  </a:lnTo>
                  <a:lnTo>
                    <a:pt x="998" y="127"/>
                  </a:lnTo>
                  <a:lnTo>
                    <a:pt x="1032" y="161"/>
                  </a:lnTo>
                  <a:lnTo>
                    <a:pt x="1063" y="199"/>
                  </a:lnTo>
                  <a:lnTo>
                    <a:pt x="1089" y="241"/>
                  </a:lnTo>
                  <a:lnTo>
                    <a:pt x="1111" y="286"/>
                  </a:lnTo>
                  <a:lnTo>
                    <a:pt x="1129" y="336"/>
                  </a:lnTo>
                  <a:lnTo>
                    <a:pt x="1144" y="388"/>
                  </a:lnTo>
                  <a:lnTo>
                    <a:pt x="1153" y="445"/>
                  </a:lnTo>
                  <a:lnTo>
                    <a:pt x="1160" y="506"/>
                  </a:lnTo>
                  <a:lnTo>
                    <a:pt x="1162" y="570"/>
                  </a:lnTo>
                  <a:lnTo>
                    <a:pt x="1161" y="645"/>
                  </a:lnTo>
                  <a:lnTo>
                    <a:pt x="1155" y="714"/>
                  </a:lnTo>
                  <a:lnTo>
                    <a:pt x="1148" y="779"/>
                  </a:lnTo>
                  <a:lnTo>
                    <a:pt x="1139" y="840"/>
                  </a:lnTo>
                  <a:lnTo>
                    <a:pt x="1126" y="897"/>
                  </a:lnTo>
                  <a:lnTo>
                    <a:pt x="1111" y="951"/>
                  </a:lnTo>
                  <a:lnTo>
                    <a:pt x="1094" y="999"/>
                  </a:lnTo>
                  <a:lnTo>
                    <a:pt x="1075" y="1044"/>
                  </a:lnTo>
                  <a:lnTo>
                    <a:pt x="1055" y="1085"/>
                  </a:lnTo>
                  <a:lnTo>
                    <a:pt x="1034" y="1124"/>
                  </a:lnTo>
                  <a:lnTo>
                    <a:pt x="1011" y="1159"/>
                  </a:lnTo>
                  <a:lnTo>
                    <a:pt x="987" y="1191"/>
                  </a:lnTo>
                  <a:lnTo>
                    <a:pt x="963" y="1219"/>
                  </a:lnTo>
                  <a:lnTo>
                    <a:pt x="937" y="1245"/>
                  </a:lnTo>
                  <a:lnTo>
                    <a:pt x="911" y="1268"/>
                  </a:lnTo>
                  <a:lnTo>
                    <a:pt x="885" y="1288"/>
                  </a:lnTo>
                  <a:lnTo>
                    <a:pt x="859" y="1306"/>
                  </a:lnTo>
                  <a:lnTo>
                    <a:pt x="832" y="1322"/>
                  </a:lnTo>
                  <a:lnTo>
                    <a:pt x="806" y="1337"/>
                  </a:lnTo>
                  <a:lnTo>
                    <a:pt x="781" y="1348"/>
                  </a:lnTo>
                  <a:lnTo>
                    <a:pt x="756" y="1358"/>
                  </a:lnTo>
                  <a:lnTo>
                    <a:pt x="731" y="1366"/>
                  </a:lnTo>
                  <a:lnTo>
                    <a:pt x="708" y="1374"/>
                  </a:lnTo>
                  <a:lnTo>
                    <a:pt x="687" y="1379"/>
                  </a:lnTo>
                  <a:lnTo>
                    <a:pt x="667" y="1383"/>
                  </a:lnTo>
                  <a:lnTo>
                    <a:pt x="648" y="1386"/>
                  </a:lnTo>
                  <a:lnTo>
                    <a:pt x="631" y="1388"/>
                  </a:lnTo>
                  <a:lnTo>
                    <a:pt x="617" y="1390"/>
                  </a:lnTo>
                  <a:lnTo>
                    <a:pt x="605" y="1391"/>
                  </a:lnTo>
                  <a:lnTo>
                    <a:pt x="595" y="1391"/>
                  </a:lnTo>
                  <a:lnTo>
                    <a:pt x="587" y="1391"/>
                  </a:lnTo>
                  <a:lnTo>
                    <a:pt x="583" y="1391"/>
                  </a:lnTo>
                  <a:lnTo>
                    <a:pt x="581" y="1391"/>
                  </a:lnTo>
                  <a:lnTo>
                    <a:pt x="526" y="1390"/>
                  </a:lnTo>
                  <a:lnTo>
                    <a:pt x="474" y="1383"/>
                  </a:lnTo>
                  <a:lnTo>
                    <a:pt x="423" y="1370"/>
                  </a:lnTo>
                  <a:lnTo>
                    <a:pt x="375" y="1354"/>
                  </a:lnTo>
                  <a:lnTo>
                    <a:pt x="330" y="1332"/>
                  </a:lnTo>
                  <a:lnTo>
                    <a:pt x="286" y="1305"/>
                  </a:lnTo>
                  <a:lnTo>
                    <a:pt x="246" y="1274"/>
                  </a:lnTo>
                  <a:lnTo>
                    <a:pt x="210" y="1238"/>
                  </a:lnTo>
                  <a:lnTo>
                    <a:pt x="175" y="1198"/>
                  </a:lnTo>
                  <a:lnTo>
                    <a:pt x="143" y="1153"/>
                  </a:lnTo>
                  <a:lnTo>
                    <a:pt x="115" y="1104"/>
                  </a:lnTo>
                  <a:lnTo>
                    <a:pt x="90" y="1051"/>
                  </a:lnTo>
                  <a:lnTo>
                    <a:pt x="67" y="994"/>
                  </a:lnTo>
                  <a:lnTo>
                    <a:pt x="48" y="933"/>
                  </a:lnTo>
                  <a:lnTo>
                    <a:pt x="32" y="868"/>
                  </a:lnTo>
                  <a:lnTo>
                    <a:pt x="18" y="798"/>
                  </a:lnTo>
                  <a:lnTo>
                    <a:pt x="9" y="726"/>
                  </a:lnTo>
                  <a:lnTo>
                    <a:pt x="2" y="650"/>
                  </a:lnTo>
                  <a:lnTo>
                    <a:pt x="0" y="570"/>
                  </a:lnTo>
                  <a:lnTo>
                    <a:pt x="1" y="506"/>
                  </a:lnTo>
                  <a:lnTo>
                    <a:pt x="8" y="445"/>
                  </a:lnTo>
                  <a:lnTo>
                    <a:pt x="18" y="388"/>
                  </a:lnTo>
                  <a:lnTo>
                    <a:pt x="32" y="336"/>
                  </a:lnTo>
                  <a:lnTo>
                    <a:pt x="51" y="286"/>
                  </a:lnTo>
                  <a:lnTo>
                    <a:pt x="74" y="241"/>
                  </a:lnTo>
                  <a:lnTo>
                    <a:pt x="100" y="199"/>
                  </a:lnTo>
                  <a:lnTo>
                    <a:pt x="131" y="161"/>
                  </a:lnTo>
                  <a:lnTo>
                    <a:pt x="166" y="127"/>
                  </a:lnTo>
                  <a:lnTo>
                    <a:pt x="204" y="98"/>
                  </a:lnTo>
                  <a:lnTo>
                    <a:pt x="247" y="72"/>
                  </a:lnTo>
                  <a:lnTo>
                    <a:pt x="294" y="50"/>
                  </a:lnTo>
                  <a:lnTo>
                    <a:pt x="344" y="32"/>
                  </a:lnTo>
                  <a:lnTo>
                    <a:pt x="398" y="18"/>
                  </a:lnTo>
                  <a:lnTo>
                    <a:pt x="456" y="8"/>
                  </a:lnTo>
                  <a:lnTo>
                    <a:pt x="517" y="1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4159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reeform 405"/>
            <p:cNvSpPr>
              <a:spLocks/>
            </p:cNvSpPr>
            <p:nvPr/>
          </p:nvSpPr>
          <p:spPr bwMode="auto">
            <a:xfrm>
              <a:off x="5412370" y="2856406"/>
              <a:ext cx="296823" cy="131899"/>
            </a:xfrm>
            <a:custGeom>
              <a:avLst/>
              <a:gdLst>
                <a:gd name="T0" fmla="*/ 1507 w 2460"/>
                <a:gd name="T1" fmla="*/ 3 h 1163"/>
                <a:gd name="T2" fmla="*/ 1541 w 2460"/>
                <a:gd name="T3" fmla="*/ 21 h 1163"/>
                <a:gd name="T4" fmla="*/ 2257 w 2460"/>
                <a:gd name="T5" fmla="*/ 367 h 1163"/>
                <a:gd name="T6" fmla="*/ 2300 w 2460"/>
                <a:gd name="T7" fmla="*/ 396 h 1163"/>
                <a:gd name="T8" fmla="*/ 2336 w 2460"/>
                <a:gd name="T9" fmla="*/ 446 h 1163"/>
                <a:gd name="T10" fmla="*/ 2365 w 2460"/>
                <a:gd name="T11" fmla="*/ 514 h 1163"/>
                <a:gd name="T12" fmla="*/ 2389 w 2460"/>
                <a:gd name="T13" fmla="*/ 593 h 1163"/>
                <a:gd name="T14" fmla="*/ 2408 w 2460"/>
                <a:gd name="T15" fmla="*/ 679 h 1163"/>
                <a:gd name="T16" fmla="*/ 2423 w 2460"/>
                <a:gd name="T17" fmla="*/ 769 h 1163"/>
                <a:gd name="T18" fmla="*/ 2433 w 2460"/>
                <a:gd name="T19" fmla="*/ 860 h 1163"/>
                <a:gd name="T20" fmla="*/ 2442 w 2460"/>
                <a:gd name="T21" fmla="*/ 946 h 1163"/>
                <a:gd name="T22" fmla="*/ 2448 w 2460"/>
                <a:gd name="T23" fmla="*/ 1023 h 1163"/>
                <a:gd name="T24" fmla="*/ 2452 w 2460"/>
                <a:gd name="T25" fmla="*/ 1088 h 1163"/>
                <a:gd name="T26" fmla="*/ 2457 w 2460"/>
                <a:gd name="T27" fmla="*/ 1135 h 1163"/>
                <a:gd name="T28" fmla="*/ 2460 w 2460"/>
                <a:gd name="T29" fmla="*/ 1163 h 1163"/>
                <a:gd name="T30" fmla="*/ 1 w 2460"/>
                <a:gd name="T31" fmla="*/ 1152 h 1163"/>
                <a:gd name="T32" fmla="*/ 5 w 2460"/>
                <a:gd name="T33" fmla="*/ 1114 h 1163"/>
                <a:gd name="T34" fmla="*/ 10 w 2460"/>
                <a:gd name="T35" fmla="*/ 1057 h 1163"/>
                <a:gd name="T36" fmla="*/ 15 w 2460"/>
                <a:gd name="T37" fmla="*/ 986 h 1163"/>
                <a:gd name="T38" fmla="*/ 21 w 2460"/>
                <a:gd name="T39" fmla="*/ 904 h 1163"/>
                <a:gd name="T40" fmla="*/ 31 w 2460"/>
                <a:gd name="T41" fmla="*/ 814 h 1163"/>
                <a:gd name="T42" fmla="*/ 44 w 2460"/>
                <a:gd name="T43" fmla="*/ 724 h 1163"/>
                <a:gd name="T44" fmla="*/ 60 w 2460"/>
                <a:gd name="T45" fmla="*/ 635 h 1163"/>
                <a:gd name="T46" fmla="*/ 81 w 2460"/>
                <a:gd name="T47" fmla="*/ 552 h 1163"/>
                <a:gd name="T48" fmla="*/ 109 w 2460"/>
                <a:gd name="T49" fmla="*/ 478 h 1163"/>
                <a:gd name="T50" fmla="*/ 141 w 2460"/>
                <a:gd name="T51" fmla="*/ 419 h 1163"/>
                <a:gd name="T52" fmla="*/ 180 w 2460"/>
                <a:gd name="T53" fmla="*/ 378 h 1163"/>
                <a:gd name="T54" fmla="*/ 783 w 2460"/>
                <a:gd name="T55" fmla="*/ 135 h 1163"/>
                <a:gd name="T56" fmla="*/ 934 w 2460"/>
                <a:gd name="T57" fmla="*/ 9 h 1163"/>
                <a:gd name="T58" fmla="*/ 971 w 2460"/>
                <a:gd name="T59" fmla="*/ 0 h 1163"/>
                <a:gd name="T60" fmla="*/ 1008 w 2460"/>
                <a:gd name="T61" fmla="*/ 5 h 1163"/>
                <a:gd name="T62" fmla="*/ 1041 w 2460"/>
                <a:gd name="T63" fmla="*/ 26 h 1163"/>
                <a:gd name="T64" fmla="*/ 1419 w 2460"/>
                <a:gd name="T65" fmla="*/ 26 h 1163"/>
                <a:gd name="T66" fmla="*/ 1452 w 2460"/>
                <a:gd name="T67" fmla="*/ 5 h 1163"/>
                <a:gd name="T68" fmla="*/ 1489 w 2460"/>
                <a:gd name="T69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0" h="1163">
                  <a:moveTo>
                    <a:pt x="1489" y="0"/>
                  </a:moveTo>
                  <a:lnTo>
                    <a:pt x="1507" y="3"/>
                  </a:lnTo>
                  <a:lnTo>
                    <a:pt x="1525" y="9"/>
                  </a:lnTo>
                  <a:lnTo>
                    <a:pt x="1541" y="21"/>
                  </a:lnTo>
                  <a:lnTo>
                    <a:pt x="1677" y="135"/>
                  </a:lnTo>
                  <a:lnTo>
                    <a:pt x="2257" y="367"/>
                  </a:lnTo>
                  <a:lnTo>
                    <a:pt x="2280" y="378"/>
                  </a:lnTo>
                  <a:lnTo>
                    <a:pt x="2300" y="396"/>
                  </a:lnTo>
                  <a:lnTo>
                    <a:pt x="2319" y="419"/>
                  </a:lnTo>
                  <a:lnTo>
                    <a:pt x="2336" y="446"/>
                  </a:lnTo>
                  <a:lnTo>
                    <a:pt x="2351" y="478"/>
                  </a:lnTo>
                  <a:lnTo>
                    <a:pt x="2365" y="514"/>
                  </a:lnTo>
                  <a:lnTo>
                    <a:pt x="2378" y="552"/>
                  </a:lnTo>
                  <a:lnTo>
                    <a:pt x="2389" y="593"/>
                  </a:lnTo>
                  <a:lnTo>
                    <a:pt x="2400" y="635"/>
                  </a:lnTo>
                  <a:lnTo>
                    <a:pt x="2408" y="679"/>
                  </a:lnTo>
                  <a:lnTo>
                    <a:pt x="2416" y="724"/>
                  </a:lnTo>
                  <a:lnTo>
                    <a:pt x="2423" y="769"/>
                  </a:lnTo>
                  <a:lnTo>
                    <a:pt x="2428" y="814"/>
                  </a:lnTo>
                  <a:lnTo>
                    <a:pt x="2433" y="860"/>
                  </a:lnTo>
                  <a:lnTo>
                    <a:pt x="2438" y="904"/>
                  </a:lnTo>
                  <a:lnTo>
                    <a:pt x="2442" y="946"/>
                  </a:lnTo>
                  <a:lnTo>
                    <a:pt x="2445" y="986"/>
                  </a:lnTo>
                  <a:lnTo>
                    <a:pt x="2448" y="1023"/>
                  </a:lnTo>
                  <a:lnTo>
                    <a:pt x="2450" y="1057"/>
                  </a:lnTo>
                  <a:lnTo>
                    <a:pt x="2452" y="1088"/>
                  </a:lnTo>
                  <a:lnTo>
                    <a:pt x="2454" y="1114"/>
                  </a:lnTo>
                  <a:lnTo>
                    <a:pt x="2457" y="1135"/>
                  </a:lnTo>
                  <a:lnTo>
                    <a:pt x="2459" y="1152"/>
                  </a:lnTo>
                  <a:lnTo>
                    <a:pt x="2460" y="1163"/>
                  </a:lnTo>
                  <a:lnTo>
                    <a:pt x="0" y="1163"/>
                  </a:lnTo>
                  <a:lnTo>
                    <a:pt x="1" y="1152"/>
                  </a:lnTo>
                  <a:lnTo>
                    <a:pt x="3" y="1135"/>
                  </a:lnTo>
                  <a:lnTo>
                    <a:pt x="5" y="1114"/>
                  </a:lnTo>
                  <a:lnTo>
                    <a:pt x="8" y="1088"/>
                  </a:lnTo>
                  <a:lnTo>
                    <a:pt x="10" y="1057"/>
                  </a:lnTo>
                  <a:lnTo>
                    <a:pt x="12" y="1023"/>
                  </a:lnTo>
                  <a:lnTo>
                    <a:pt x="15" y="986"/>
                  </a:lnTo>
                  <a:lnTo>
                    <a:pt x="18" y="946"/>
                  </a:lnTo>
                  <a:lnTo>
                    <a:pt x="21" y="904"/>
                  </a:lnTo>
                  <a:lnTo>
                    <a:pt x="26" y="860"/>
                  </a:lnTo>
                  <a:lnTo>
                    <a:pt x="31" y="814"/>
                  </a:lnTo>
                  <a:lnTo>
                    <a:pt x="37" y="769"/>
                  </a:lnTo>
                  <a:lnTo>
                    <a:pt x="44" y="724"/>
                  </a:lnTo>
                  <a:lnTo>
                    <a:pt x="52" y="679"/>
                  </a:lnTo>
                  <a:lnTo>
                    <a:pt x="60" y="635"/>
                  </a:lnTo>
                  <a:lnTo>
                    <a:pt x="71" y="593"/>
                  </a:lnTo>
                  <a:lnTo>
                    <a:pt x="81" y="552"/>
                  </a:lnTo>
                  <a:lnTo>
                    <a:pt x="94" y="514"/>
                  </a:lnTo>
                  <a:lnTo>
                    <a:pt x="109" y="478"/>
                  </a:lnTo>
                  <a:lnTo>
                    <a:pt x="123" y="446"/>
                  </a:lnTo>
                  <a:lnTo>
                    <a:pt x="141" y="419"/>
                  </a:lnTo>
                  <a:lnTo>
                    <a:pt x="160" y="396"/>
                  </a:lnTo>
                  <a:lnTo>
                    <a:pt x="180" y="378"/>
                  </a:lnTo>
                  <a:lnTo>
                    <a:pt x="202" y="367"/>
                  </a:lnTo>
                  <a:lnTo>
                    <a:pt x="783" y="135"/>
                  </a:lnTo>
                  <a:lnTo>
                    <a:pt x="919" y="21"/>
                  </a:lnTo>
                  <a:lnTo>
                    <a:pt x="934" y="9"/>
                  </a:lnTo>
                  <a:lnTo>
                    <a:pt x="952" y="3"/>
                  </a:lnTo>
                  <a:lnTo>
                    <a:pt x="971" y="0"/>
                  </a:lnTo>
                  <a:lnTo>
                    <a:pt x="990" y="0"/>
                  </a:lnTo>
                  <a:lnTo>
                    <a:pt x="1008" y="5"/>
                  </a:lnTo>
                  <a:lnTo>
                    <a:pt x="1025" y="13"/>
                  </a:lnTo>
                  <a:lnTo>
                    <a:pt x="1041" y="26"/>
                  </a:lnTo>
                  <a:lnTo>
                    <a:pt x="1230" y="213"/>
                  </a:lnTo>
                  <a:lnTo>
                    <a:pt x="1419" y="26"/>
                  </a:lnTo>
                  <a:lnTo>
                    <a:pt x="1434" y="13"/>
                  </a:lnTo>
                  <a:lnTo>
                    <a:pt x="1452" y="5"/>
                  </a:lnTo>
                  <a:lnTo>
                    <a:pt x="1470" y="0"/>
                  </a:lnTo>
                  <a:lnTo>
                    <a:pt x="14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4159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SV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249FF8C5-AAF8-4C31-BBE7-D2846E6B7126}"/>
              </a:ext>
            </a:extLst>
          </p:cNvPr>
          <p:cNvSpPr/>
          <p:nvPr/>
        </p:nvSpPr>
        <p:spPr>
          <a:xfrm rot="5400000">
            <a:off x="6784718" y="-337178"/>
            <a:ext cx="704931" cy="6749252"/>
          </a:xfrm>
          <a:prstGeom prst="roundRect">
            <a:avLst/>
          </a:prstGeom>
          <a:noFill/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37485" y="2813455"/>
            <a:ext cx="564040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419" sz="1200" b="1" dirty="0">
                <a:solidFill>
                  <a:srgbClr val="175917"/>
                </a:solidFill>
                <a:latin typeface="Segoe UI Semilight" panose="020B0402040204020203" pitchFamily="34" charset="0"/>
              </a:rPr>
              <a:t>Consolidar</a:t>
            </a:r>
            <a:r>
              <a:rPr lang="es-419" sz="1100" dirty="0">
                <a:solidFill>
                  <a:srgbClr val="175917"/>
                </a:solidFill>
                <a:latin typeface="Segoe UI Semilight" panose="020B0402040204020203" pitchFamily="34" charset="0"/>
              </a:rPr>
              <a:t> </a:t>
            </a:r>
            <a:r>
              <a:rPr lang="es-ES" sz="1100" dirty="0">
                <a:solidFill>
                  <a:srgbClr val="175917"/>
                </a:solidFill>
                <a:latin typeface="Segoe UI Semilight" panose="020B0402040204020203" pitchFamily="34" charset="0"/>
              </a:rPr>
              <a:t>una cultura de innovación, deliberada, sistemática y sostenible que asuma riesgos y fomente un impacto en la cadena de valor de la universidad.</a:t>
            </a:r>
            <a:endParaRPr lang="es-419" sz="1100" dirty="0">
              <a:solidFill>
                <a:srgbClr val="175917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12" name="Freeform 273"/>
          <p:cNvSpPr>
            <a:spLocks noEditPoints="1"/>
          </p:cNvSpPr>
          <p:nvPr/>
        </p:nvSpPr>
        <p:spPr bwMode="auto">
          <a:xfrm>
            <a:off x="4095496" y="2813455"/>
            <a:ext cx="395004" cy="479319"/>
          </a:xfrm>
          <a:custGeom>
            <a:avLst/>
            <a:gdLst>
              <a:gd name="T0" fmla="*/ 1264 w 3067"/>
              <a:gd name="T1" fmla="*/ 453 h 3946"/>
              <a:gd name="T2" fmla="*/ 1073 w 3067"/>
              <a:gd name="T3" fmla="*/ 644 h 3946"/>
              <a:gd name="T4" fmla="*/ 1019 w 3067"/>
              <a:gd name="T5" fmla="*/ 868 h 3946"/>
              <a:gd name="T6" fmla="*/ 824 w 3067"/>
              <a:gd name="T7" fmla="*/ 987 h 3946"/>
              <a:gd name="T8" fmla="*/ 748 w 3067"/>
              <a:gd name="T9" fmla="*/ 1203 h 3946"/>
              <a:gd name="T10" fmla="*/ 832 w 3067"/>
              <a:gd name="T11" fmla="*/ 1427 h 3946"/>
              <a:gd name="T12" fmla="*/ 1039 w 3067"/>
              <a:gd name="T13" fmla="*/ 1542 h 3946"/>
              <a:gd name="T14" fmla="*/ 1403 w 3067"/>
              <a:gd name="T15" fmla="*/ 1602 h 3946"/>
              <a:gd name="T16" fmla="*/ 1391 w 3067"/>
              <a:gd name="T17" fmla="*/ 1907 h 3946"/>
              <a:gd name="T18" fmla="*/ 1410 w 3067"/>
              <a:gd name="T19" fmla="*/ 1998 h 3946"/>
              <a:gd name="T20" fmla="*/ 1505 w 3067"/>
              <a:gd name="T21" fmla="*/ 2014 h 3946"/>
              <a:gd name="T22" fmla="*/ 2348 w 3067"/>
              <a:gd name="T23" fmla="*/ 1542 h 3946"/>
              <a:gd name="T24" fmla="*/ 2556 w 3067"/>
              <a:gd name="T25" fmla="*/ 1427 h 3946"/>
              <a:gd name="T26" fmla="*/ 2640 w 3067"/>
              <a:gd name="T27" fmla="*/ 1203 h 3946"/>
              <a:gd name="T28" fmla="*/ 2556 w 3067"/>
              <a:gd name="T29" fmla="*/ 978 h 3946"/>
              <a:gd name="T30" fmla="*/ 2348 w 3067"/>
              <a:gd name="T31" fmla="*/ 864 h 3946"/>
              <a:gd name="T32" fmla="*/ 2201 w 3067"/>
              <a:gd name="T33" fmla="*/ 779 h 3946"/>
              <a:gd name="T34" fmla="*/ 2012 w 3067"/>
              <a:gd name="T35" fmla="*/ 639 h 3946"/>
              <a:gd name="T36" fmla="*/ 1817 w 3067"/>
              <a:gd name="T37" fmla="*/ 543 h 3946"/>
              <a:gd name="T38" fmla="*/ 1590 w 3067"/>
              <a:gd name="T39" fmla="*/ 411 h 3946"/>
              <a:gd name="T40" fmla="*/ 1760 w 3067"/>
              <a:gd name="T41" fmla="*/ 14 h 3946"/>
              <a:gd name="T42" fmla="*/ 2186 w 3067"/>
              <a:gd name="T43" fmla="*/ 137 h 3946"/>
              <a:gd name="T44" fmla="*/ 2522 w 3067"/>
              <a:gd name="T45" fmla="*/ 338 h 3946"/>
              <a:gd name="T46" fmla="*/ 2752 w 3067"/>
              <a:gd name="T47" fmla="*/ 548 h 3946"/>
              <a:gd name="T48" fmla="*/ 2929 w 3067"/>
              <a:gd name="T49" fmla="*/ 822 h 3946"/>
              <a:gd name="T50" fmla="*/ 3046 w 3067"/>
              <a:gd name="T51" fmla="*/ 1186 h 3946"/>
              <a:gd name="T52" fmla="*/ 3058 w 3067"/>
              <a:gd name="T53" fmla="*/ 1581 h 3946"/>
              <a:gd name="T54" fmla="*/ 2933 w 3067"/>
              <a:gd name="T55" fmla="*/ 1956 h 3946"/>
              <a:gd name="T56" fmla="*/ 2723 w 3067"/>
              <a:gd name="T57" fmla="*/ 2278 h 3946"/>
              <a:gd name="T58" fmla="*/ 2574 w 3067"/>
              <a:gd name="T59" fmla="*/ 2546 h 3946"/>
              <a:gd name="T60" fmla="*/ 2519 w 3067"/>
              <a:gd name="T61" fmla="*/ 2826 h 3946"/>
              <a:gd name="T62" fmla="*/ 2534 w 3067"/>
              <a:gd name="T63" fmla="*/ 2986 h 3946"/>
              <a:gd name="T64" fmla="*/ 1511 w 3067"/>
              <a:gd name="T65" fmla="*/ 3946 h 3946"/>
              <a:gd name="T66" fmla="*/ 1458 w 3067"/>
              <a:gd name="T67" fmla="*/ 3904 h 3946"/>
              <a:gd name="T68" fmla="*/ 1366 w 3067"/>
              <a:gd name="T69" fmla="*/ 3640 h 3946"/>
              <a:gd name="T70" fmla="*/ 1220 w 3067"/>
              <a:gd name="T71" fmla="*/ 3382 h 3946"/>
              <a:gd name="T72" fmla="*/ 1042 w 3067"/>
              <a:gd name="T73" fmla="*/ 3237 h 3946"/>
              <a:gd name="T74" fmla="*/ 899 w 3067"/>
              <a:gd name="T75" fmla="*/ 3234 h 3946"/>
              <a:gd name="T76" fmla="*/ 590 w 3067"/>
              <a:gd name="T77" fmla="*/ 3262 h 3946"/>
              <a:gd name="T78" fmla="*/ 394 w 3067"/>
              <a:gd name="T79" fmla="*/ 3215 h 3946"/>
              <a:gd name="T80" fmla="*/ 317 w 3067"/>
              <a:gd name="T81" fmla="*/ 3023 h 3946"/>
              <a:gd name="T82" fmla="*/ 274 w 3067"/>
              <a:gd name="T83" fmla="*/ 2724 h 3946"/>
              <a:gd name="T84" fmla="*/ 200 w 3067"/>
              <a:gd name="T85" fmla="*/ 2486 h 3946"/>
              <a:gd name="T86" fmla="*/ 50 w 3067"/>
              <a:gd name="T87" fmla="*/ 2307 h 3946"/>
              <a:gd name="T88" fmla="*/ 0 w 3067"/>
              <a:gd name="T89" fmla="*/ 2198 h 3946"/>
              <a:gd name="T90" fmla="*/ 47 w 3067"/>
              <a:gd name="T91" fmla="*/ 2049 h 3946"/>
              <a:gd name="T92" fmla="*/ 138 w 3067"/>
              <a:gd name="T93" fmla="*/ 1882 h 3946"/>
              <a:gd name="T94" fmla="*/ 216 w 3067"/>
              <a:gd name="T95" fmla="*/ 1719 h 3946"/>
              <a:gd name="T96" fmla="*/ 208 w 3067"/>
              <a:gd name="T97" fmla="*/ 1488 h 3946"/>
              <a:gd name="T98" fmla="*/ 179 w 3067"/>
              <a:gd name="T99" fmla="*/ 1138 h 3946"/>
              <a:gd name="T100" fmla="*/ 239 w 3067"/>
              <a:gd name="T101" fmla="*/ 812 h 3946"/>
              <a:gd name="T102" fmla="*/ 455 w 3067"/>
              <a:gd name="T103" fmla="*/ 491 h 3946"/>
              <a:gd name="T104" fmla="*/ 844 w 3067"/>
              <a:gd name="T105" fmla="*/ 200 h 3946"/>
              <a:gd name="T106" fmla="*/ 1357 w 3067"/>
              <a:gd name="T107" fmla="*/ 17 h 3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67" h="3946">
                <a:moveTo>
                  <a:pt x="1481" y="399"/>
                </a:moveTo>
                <a:lnTo>
                  <a:pt x="1422" y="402"/>
                </a:lnTo>
                <a:lnTo>
                  <a:pt x="1367" y="412"/>
                </a:lnTo>
                <a:lnTo>
                  <a:pt x="1314" y="430"/>
                </a:lnTo>
                <a:lnTo>
                  <a:pt x="1264" y="453"/>
                </a:lnTo>
                <a:lnTo>
                  <a:pt x="1217" y="482"/>
                </a:lnTo>
                <a:lnTo>
                  <a:pt x="1174" y="515"/>
                </a:lnTo>
                <a:lnTo>
                  <a:pt x="1135" y="554"/>
                </a:lnTo>
                <a:lnTo>
                  <a:pt x="1100" y="597"/>
                </a:lnTo>
                <a:lnTo>
                  <a:pt x="1073" y="644"/>
                </a:lnTo>
                <a:lnTo>
                  <a:pt x="1049" y="694"/>
                </a:lnTo>
                <a:lnTo>
                  <a:pt x="1032" y="747"/>
                </a:lnTo>
                <a:lnTo>
                  <a:pt x="1021" y="803"/>
                </a:lnTo>
                <a:lnTo>
                  <a:pt x="1018" y="861"/>
                </a:lnTo>
                <a:lnTo>
                  <a:pt x="1019" y="868"/>
                </a:lnTo>
                <a:lnTo>
                  <a:pt x="973" y="881"/>
                </a:lnTo>
                <a:lnTo>
                  <a:pt x="930" y="900"/>
                </a:lnTo>
                <a:lnTo>
                  <a:pt x="892" y="924"/>
                </a:lnTo>
                <a:lnTo>
                  <a:pt x="856" y="953"/>
                </a:lnTo>
                <a:lnTo>
                  <a:pt x="824" y="987"/>
                </a:lnTo>
                <a:lnTo>
                  <a:pt x="798" y="1024"/>
                </a:lnTo>
                <a:lnTo>
                  <a:pt x="776" y="1065"/>
                </a:lnTo>
                <a:lnTo>
                  <a:pt x="761" y="1108"/>
                </a:lnTo>
                <a:lnTo>
                  <a:pt x="750" y="1155"/>
                </a:lnTo>
                <a:lnTo>
                  <a:pt x="748" y="1203"/>
                </a:lnTo>
                <a:lnTo>
                  <a:pt x="751" y="1253"/>
                </a:lnTo>
                <a:lnTo>
                  <a:pt x="762" y="1302"/>
                </a:lnTo>
                <a:lnTo>
                  <a:pt x="779" y="1348"/>
                </a:lnTo>
                <a:lnTo>
                  <a:pt x="803" y="1390"/>
                </a:lnTo>
                <a:lnTo>
                  <a:pt x="832" y="1427"/>
                </a:lnTo>
                <a:lnTo>
                  <a:pt x="865" y="1462"/>
                </a:lnTo>
                <a:lnTo>
                  <a:pt x="904" y="1491"/>
                </a:lnTo>
                <a:lnTo>
                  <a:pt x="946" y="1514"/>
                </a:lnTo>
                <a:lnTo>
                  <a:pt x="991" y="1532"/>
                </a:lnTo>
                <a:lnTo>
                  <a:pt x="1039" y="1542"/>
                </a:lnTo>
                <a:lnTo>
                  <a:pt x="1090" y="1546"/>
                </a:lnTo>
                <a:lnTo>
                  <a:pt x="1376" y="1546"/>
                </a:lnTo>
                <a:lnTo>
                  <a:pt x="1380" y="1566"/>
                </a:lnTo>
                <a:lnTo>
                  <a:pt x="1388" y="1586"/>
                </a:lnTo>
                <a:lnTo>
                  <a:pt x="1403" y="1602"/>
                </a:lnTo>
                <a:lnTo>
                  <a:pt x="1420" y="1614"/>
                </a:lnTo>
                <a:lnTo>
                  <a:pt x="1439" y="1623"/>
                </a:lnTo>
                <a:lnTo>
                  <a:pt x="1460" y="1625"/>
                </a:lnTo>
                <a:lnTo>
                  <a:pt x="1486" y="1625"/>
                </a:lnTo>
                <a:lnTo>
                  <a:pt x="1391" y="1907"/>
                </a:lnTo>
                <a:lnTo>
                  <a:pt x="1385" y="1926"/>
                </a:lnTo>
                <a:lnTo>
                  <a:pt x="1385" y="1947"/>
                </a:lnTo>
                <a:lnTo>
                  <a:pt x="1388" y="1965"/>
                </a:lnTo>
                <a:lnTo>
                  <a:pt x="1397" y="1983"/>
                </a:lnTo>
                <a:lnTo>
                  <a:pt x="1410" y="1998"/>
                </a:lnTo>
                <a:lnTo>
                  <a:pt x="1426" y="2010"/>
                </a:lnTo>
                <a:lnTo>
                  <a:pt x="1446" y="2019"/>
                </a:lnTo>
                <a:lnTo>
                  <a:pt x="1469" y="2022"/>
                </a:lnTo>
                <a:lnTo>
                  <a:pt x="1487" y="2020"/>
                </a:lnTo>
                <a:lnTo>
                  <a:pt x="1505" y="2014"/>
                </a:lnTo>
                <a:lnTo>
                  <a:pt x="1520" y="2004"/>
                </a:lnTo>
                <a:lnTo>
                  <a:pt x="1534" y="1991"/>
                </a:lnTo>
                <a:lnTo>
                  <a:pt x="1913" y="1546"/>
                </a:lnTo>
                <a:lnTo>
                  <a:pt x="2297" y="1546"/>
                </a:lnTo>
                <a:lnTo>
                  <a:pt x="2348" y="1542"/>
                </a:lnTo>
                <a:lnTo>
                  <a:pt x="2396" y="1532"/>
                </a:lnTo>
                <a:lnTo>
                  <a:pt x="2442" y="1514"/>
                </a:lnTo>
                <a:lnTo>
                  <a:pt x="2484" y="1491"/>
                </a:lnTo>
                <a:lnTo>
                  <a:pt x="2522" y="1462"/>
                </a:lnTo>
                <a:lnTo>
                  <a:pt x="2556" y="1427"/>
                </a:lnTo>
                <a:lnTo>
                  <a:pt x="2585" y="1390"/>
                </a:lnTo>
                <a:lnTo>
                  <a:pt x="2608" y="1348"/>
                </a:lnTo>
                <a:lnTo>
                  <a:pt x="2626" y="1302"/>
                </a:lnTo>
                <a:lnTo>
                  <a:pt x="2636" y="1253"/>
                </a:lnTo>
                <a:lnTo>
                  <a:pt x="2640" y="1203"/>
                </a:lnTo>
                <a:lnTo>
                  <a:pt x="2636" y="1152"/>
                </a:lnTo>
                <a:lnTo>
                  <a:pt x="2626" y="1104"/>
                </a:lnTo>
                <a:lnTo>
                  <a:pt x="2608" y="1059"/>
                </a:lnTo>
                <a:lnTo>
                  <a:pt x="2585" y="1017"/>
                </a:lnTo>
                <a:lnTo>
                  <a:pt x="2556" y="978"/>
                </a:lnTo>
                <a:lnTo>
                  <a:pt x="2522" y="945"/>
                </a:lnTo>
                <a:lnTo>
                  <a:pt x="2484" y="916"/>
                </a:lnTo>
                <a:lnTo>
                  <a:pt x="2442" y="892"/>
                </a:lnTo>
                <a:lnTo>
                  <a:pt x="2396" y="875"/>
                </a:lnTo>
                <a:lnTo>
                  <a:pt x="2348" y="864"/>
                </a:lnTo>
                <a:lnTo>
                  <a:pt x="2297" y="861"/>
                </a:lnTo>
                <a:lnTo>
                  <a:pt x="2269" y="862"/>
                </a:lnTo>
                <a:lnTo>
                  <a:pt x="2242" y="866"/>
                </a:lnTo>
                <a:lnTo>
                  <a:pt x="2224" y="820"/>
                </a:lnTo>
                <a:lnTo>
                  <a:pt x="2201" y="779"/>
                </a:lnTo>
                <a:lnTo>
                  <a:pt x="2172" y="741"/>
                </a:lnTo>
                <a:lnTo>
                  <a:pt x="2138" y="707"/>
                </a:lnTo>
                <a:lnTo>
                  <a:pt x="2100" y="680"/>
                </a:lnTo>
                <a:lnTo>
                  <a:pt x="2058" y="657"/>
                </a:lnTo>
                <a:lnTo>
                  <a:pt x="2012" y="639"/>
                </a:lnTo>
                <a:lnTo>
                  <a:pt x="1964" y="628"/>
                </a:lnTo>
                <a:lnTo>
                  <a:pt x="1915" y="624"/>
                </a:lnTo>
                <a:lnTo>
                  <a:pt x="1879" y="627"/>
                </a:lnTo>
                <a:lnTo>
                  <a:pt x="1850" y="582"/>
                </a:lnTo>
                <a:lnTo>
                  <a:pt x="1817" y="543"/>
                </a:lnTo>
                <a:lnTo>
                  <a:pt x="1778" y="507"/>
                </a:lnTo>
                <a:lnTo>
                  <a:pt x="1736" y="476"/>
                </a:lnTo>
                <a:lnTo>
                  <a:pt x="1691" y="448"/>
                </a:lnTo>
                <a:lnTo>
                  <a:pt x="1642" y="428"/>
                </a:lnTo>
                <a:lnTo>
                  <a:pt x="1590" y="411"/>
                </a:lnTo>
                <a:lnTo>
                  <a:pt x="1536" y="401"/>
                </a:lnTo>
                <a:lnTo>
                  <a:pt x="1481" y="399"/>
                </a:lnTo>
                <a:close/>
                <a:moveTo>
                  <a:pt x="1570" y="0"/>
                </a:moveTo>
                <a:lnTo>
                  <a:pt x="1667" y="4"/>
                </a:lnTo>
                <a:lnTo>
                  <a:pt x="1760" y="14"/>
                </a:lnTo>
                <a:lnTo>
                  <a:pt x="1853" y="29"/>
                </a:lnTo>
                <a:lnTo>
                  <a:pt x="1940" y="50"/>
                </a:lnTo>
                <a:lnTo>
                  <a:pt x="2026" y="75"/>
                </a:lnTo>
                <a:lnTo>
                  <a:pt x="2107" y="104"/>
                </a:lnTo>
                <a:lnTo>
                  <a:pt x="2186" y="137"/>
                </a:lnTo>
                <a:lnTo>
                  <a:pt x="2261" y="173"/>
                </a:lnTo>
                <a:lnTo>
                  <a:pt x="2333" y="212"/>
                </a:lnTo>
                <a:lnTo>
                  <a:pt x="2400" y="252"/>
                </a:lnTo>
                <a:lnTo>
                  <a:pt x="2464" y="294"/>
                </a:lnTo>
                <a:lnTo>
                  <a:pt x="2522" y="338"/>
                </a:lnTo>
                <a:lnTo>
                  <a:pt x="2578" y="381"/>
                </a:lnTo>
                <a:lnTo>
                  <a:pt x="2628" y="424"/>
                </a:lnTo>
                <a:lnTo>
                  <a:pt x="2674" y="467"/>
                </a:lnTo>
                <a:lnTo>
                  <a:pt x="2716" y="508"/>
                </a:lnTo>
                <a:lnTo>
                  <a:pt x="2752" y="548"/>
                </a:lnTo>
                <a:lnTo>
                  <a:pt x="2784" y="586"/>
                </a:lnTo>
                <a:lnTo>
                  <a:pt x="2824" y="639"/>
                </a:lnTo>
                <a:lnTo>
                  <a:pt x="2861" y="696"/>
                </a:lnTo>
                <a:lnTo>
                  <a:pt x="2896" y="758"/>
                </a:lnTo>
                <a:lnTo>
                  <a:pt x="2929" y="822"/>
                </a:lnTo>
                <a:lnTo>
                  <a:pt x="2959" y="891"/>
                </a:lnTo>
                <a:lnTo>
                  <a:pt x="2986" y="962"/>
                </a:lnTo>
                <a:lnTo>
                  <a:pt x="3010" y="1035"/>
                </a:lnTo>
                <a:lnTo>
                  <a:pt x="3029" y="1109"/>
                </a:lnTo>
                <a:lnTo>
                  <a:pt x="3046" y="1186"/>
                </a:lnTo>
                <a:lnTo>
                  <a:pt x="3056" y="1264"/>
                </a:lnTo>
                <a:lnTo>
                  <a:pt x="3065" y="1343"/>
                </a:lnTo>
                <a:lnTo>
                  <a:pt x="3067" y="1422"/>
                </a:lnTo>
                <a:lnTo>
                  <a:pt x="3065" y="1502"/>
                </a:lnTo>
                <a:lnTo>
                  <a:pt x="3058" y="1581"/>
                </a:lnTo>
                <a:lnTo>
                  <a:pt x="3044" y="1659"/>
                </a:lnTo>
                <a:lnTo>
                  <a:pt x="3025" y="1736"/>
                </a:lnTo>
                <a:lnTo>
                  <a:pt x="3001" y="1811"/>
                </a:lnTo>
                <a:lnTo>
                  <a:pt x="2970" y="1884"/>
                </a:lnTo>
                <a:lnTo>
                  <a:pt x="2933" y="1956"/>
                </a:lnTo>
                <a:lnTo>
                  <a:pt x="2890" y="2028"/>
                </a:lnTo>
                <a:lnTo>
                  <a:pt x="2842" y="2102"/>
                </a:lnTo>
                <a:lnTo>
                  <a:pt x="2791" y="2176"/>
                </a:lnTo>
                <a:lnTo>
                  <a:pt x="2756" y="2226"/>
                </a:lnTo>
                <a:lnTo>
                  <a:pt x="2723" y="2278"/>
                </a:lnTo>
                <a:lnTo>
                  <a:pt x="2689" y="2330"/>
                </a:lnTo>
                <a:lnTo>
                  <a:pt x="2657" y="2382"/>
                </a:lnTo>
                <a:lnTo>
                  <a:pt x="2627" y="2436"/>
                </a:lnTo>
                <a:lnTo>
                  <a:pt x="2598" y="2490"/>
                </a:lnTo>
                <a:lnTo>
                  <a:pt x="2574" y="2546"/>
                </a:lnTo>
                <a:lnTo>
                  <a:pt x="2552" y="2601"/>
                </a:lnTo>
                <a:lnTo>
                  <a:pt x="2536" y="2656"/>
                </a:lnTo>
                <a:lnTo>
                  <a:pt x="2524" y="2712"/>
                </a:lnTo>
                <a:lnTo>
                  <a:pt x="2518" y="2770"/>
                </a:lnTo>
                <a:lnTo>
                  <a:pt x="2519" y="2826"/>
                </a:lnTo>
                <a:lnTo>
                  <a:pt x="2525" y="2884"/>
                </a:lnTo>
                <a:lnTo>
                  <a:pt x="2539" y="2942"/>
                </a:lnTo>
                <a:lnTo>
                  <a:pt x="2543" y="2957"/>
                </a:lnTo>
                <a:lnTo>
                  <a:pt x="2540" y="2972"/>
                </a:lnTo>
                <a:lnTo>
                  <a:pt x="2534" y="2986"/>
                </a:lnTo>
                <a:lnTo>
                  <a:pt x="2526" y="2998"/>
                </a:lnTo>
                <a:lnTo>
                  <a:pt x="1549" y="3930"/>
                </a:lnTo>
                <a:lnTo>
                  <a:pt x="1537" y="3939"/>
                </a:lnTo>
                <a:lnTo>
                  <a:pt x="1525" y="3944"/>
                </a:lnTo>
                <a:lnTo>
                  <a:pt x="1511" y="3946"/>
                </a:lnTo>
                <a:lnTo>
                  <a:pt x="1504" y="3945"/>
                </a:lnTo>
                <a:lnTo>
                  <a:pt x="1496" y="3944"/>
                </a:lnTo>
                <a:lnTo>
                  <a:pt x="1480" y="3935"/>
                </a:lnTo>
                <a:lnTo>
                  <a:pt x="1466" y="3922"/>
                </a:lnTo>
                <a:lnTo>
                  <a:pt x="1458" y="3904"/>
                </a:lnTo>
                <a:lnTo>
                  <a:pt x="1445" y="3856"/>
                </a:lnTo>
                <a:lnTo>
                  <a:pt x="1429" y="3806"/>
                </a:lnTo>
                <a:lnTo>
                  <a:pt x="1410" y="3752"/>
                </a:lnTo>
                <a:lnTo>
                  <a:pt x="1388" y="3696"/>
                </a:lnTo>
                <a:lnTo>
                  <a:pt x="1366" y="3640"/>
                </a:lnTo>
                <a:lnTo>
                  <a:pt x="1340" y="3585"/>
                </a:lnTo>
                <a:lnTo>
                  <a:pt x="1313" y="3530"/>
                </a:lnTo>
                <a:lnTo>
                  <a:pt x="1284" y="3478"/>
                </a:lnTo>
                <a:lnTo>
                  <a:pt x="1253" y="3428"/>
                </a:lnTo>
                <a:lnTo>
                  <a:pt x="1220" y="3382"/>
                </a:lnTo>
                <a:lnTo>
                  <a:pt x="1187" y="3340"/>
                </a:lnTo>
                <a:lnTo>
                  <a:pt x="1152" y="3304"/>
                </a:lnTo>
                <a:lnTo>
                  <a:pt x="1116" y="3274"/>
                </a:lnTo>
                <a:lnTo>
                  <a:pt x="1079" y="3251"/>
                </a:lnTo>
                <a:lnTo>
                  <a:pt x="1042" y="3237"/>
                </a:lnTo>
                <a:lnTo>
                  <a:pt x="1024" y="3233"/>
                </a:lnTo>
                <a:lnTo>
                  <a:pt x="1002" y="3231"/>
                </a:lnTo>
                <a:lnTo>
                  <a:pt x="978" y="3231"/>
                </a:lnTo>
                <a:lnTo>
                  <a:pt x="941" y="3232"/>
                </a:lnTo>
                <a:lnTo>
                  <a:pt x="899" y="3234"/>
                </a:lnTo>
                <a:lnTo>
                  <a:pt x="856" y="3239"/>
                </a:lnTo>
                <a:lnTo>
                  <a:pt x="809" y="3244"/>
                </a:lnTo>
                <a:lnTo>
                  <a:pt x="736" y="3252"/>
                </a:lnTo>
                <a:lnTo>
                  <a:pt x="662" y="3260"/>
                </a:lnTo>
                <a:lnTo>
                  <a:pt x="590" y="3262"/>
                </a:lnTo>
                <a:lnTo>
                  <a:pt x="540" y="3260"/>
                </a:lnTo>
                <a:lnTo>
                  <a:pt x="496" y="3255"/>
                </a:lnTo>
                <a:lnTo>
                  <a:pt x="456" y="3245"/>
                </a:lnTo>
                <a:lnTo>
                  <a:pt x="422" y="3232"/>
                </a:lnTo>
                <a:lnTo>
                  <a:pt x="394" y="3215"/>
                </a:lnTo>
                <a:lnTo>
                  <a:pt x="370" y="3195"/>
                </a:lnTo>
                <a:lnTo>
                  <a:pt x="352" y="3171"/>
                </a:lnTo>
                <a:lnTo>
                  <a:pt x="338" y="3143"/>
                </a:lnTo>
                <a:lnTo>
                  <a:pt x="330" y="3112"/>
                </a:lnTo>
                <a:lnTo>
                  <a:pt x="317" y="3023"/>
                </a:lnTo>
                <a:lnTo>
                  <a:pt x="305" y="2934"/>
                </a:lnTo>
                <a:lnTo>
                  <a:pt x="298" y="2882"/>
                </a:lnTo>
                <a:lnTo>
                  <a:pt x="290" y="2829"/>
                </a:lnTo>
                <a:lnTo>
                  <a:pt x="282" y="2777"/>
                </a:lnTo>
                <a:lnTo>
                  <a:pt x="274" y="2724"/>
                </a:lnTo>
                <a:lnTo>
                  <a:pt x="263" y="2674"/>
                </a:lnTo>
                <a:lnTo>
                  <a:pt x="251" y="2625"/>
                </a:lnTo>
                <a:lnTo>
                  <a:pt x="236" y="2577"/>
                </a:lnTo>
                <a:lnTo>
                  <a:pt x="220" y="2530"/>
                </a:lnTo>
                <a:lnTo>
                  <a:pt x="200" y="2486"/>
                </a:lnTo>
                <a:lnTo>
                  <a:pt x="179" y="2445"/>
                </a:lnTo>
                <a:lnTo>
                  <a:pt x="152" y="2405"/>
                </a:lnTo>
                <a:lnTo>
                  <a:pt x="122" y="2369"/>
                </a:lnTo>
                <a:lnTo>
                  <a:pt x="89" y="2336"/>
                </a:lnTo>
                <a:lnTo>
                  <a:pt x="50" y="2307"/>
                </a:lnTo>
                <a:lnTo>
                  <a:pt x="30" y="2289"/>
                </a:lnTo>
                <a:lnTo>
                  <a:pt x="16" y="2270"/>
                </a:lnTo>
                <a:lnTo>
                  <a:pt x="6" y="2247"/>
                </a:lnTo>
                <a:lnTo>
                  <a:pt x="1" y="2223"/>
                </a:lnTo>
                <a:lnTo>
                  <a:pt x="0" y="2198"/>
                </a:lnTo>
                <a:lnTo>
                  <a:pt x="4" y="2170"/>
                </a:lnTo>
                <a:lnTo>
                  <a:pt x="11" y="2141"/>
                </a:lnTo>
                <a:lnTo>
                  <a:pt x="20" y="2111"/>
                </a:lnTo>
                <a:lnTo>
                  <a:pt x="32" y="2080"/>
                </a:lnTo>
                <a:lnTo>
                  <a:pt x="47" y="2049"/>
                </a:lnTo>
                <a:lnTo>
                  <a:pt x="64" y="2016"/>
                </a:lnTo>
                <a:lnTo>
                  <a:pt x="82" y="1983"/>
                </a:lnTo>
                <a:lnTo>
                  <a:pt x="100" y="1950"/>
                </a:lnTo>
                <a:lnTo>
                  <a:pt x="119" y="1917"/>
                </a:lnTo>
                <a:lnTo>
                  <a:pt x="138" y="1882"/>
                </a:lnTo>
                <a:lnTo>
                  <a:pt x="157" y="1848"/>
                </a:lnTo>
                <a:lnTo>
                  <a:pt x="175" y="1815"/>
                </a:lnTo>
                <a:lnTo>
                  <a:pt x="191" y="1781"/>
                </a:lnTo>
                <a:lnTo>
                  <a:pt x="205" y="1750"/>
                </a:lnTo>
                <a:lnTo>
                  <a:pt x="216" y="1719"/>
                </a:lnTo>
                <a:lnTo>
                  <a:pt x="224" y="1690"/>
                </a:lnTo>
                <a:lnTo>
                  <a:pt x="228" y="1664"/>
                </a:lnTo>
                <a:lnTo>
                  <a:pt x="228" y="1640"/>
                </a:lnTo>
                <a:lnTo>
                  <a:pt x="217" y="1563"/>
                </a:lnTo>
                <a:lnTo>
                  <a:pt x="208" y="1488"/>
                </a:lnTo>
                <a:lnTo>
                  <a:pt x="198" y="1415"/>
                </a:lnTo>
                <a:lnTo>
                  <a:pt x="190" y="1343"/>
                </a:lnTo>
                <a:lnTo>
                  <a:pt x="184" y="1274"/>
                </a:lnTo>
                <a:lnTo>
                  <a:pt x="180" y="1205"/>
                </a:lnTo>
                <a:lnTo>
                  <a:pt x="179" y="1138"/>
                </a:lnTo>
                <a:lnTo>
                  <a:pt x="182" y="1071"/>
                </a:lnTo>
                <a:lnTo>
                  <a:pt x="188" y="1005"/>
                </a:lnTo>
                <a:lnTo>
                  <a:pt x="200" y="940"/>
                </a:lnTo>
                <a:lnTo>
                  <a:pt x="217" y="876"/>
                </a:lnTo>
                <a:lnTo>
                  <a:pt x="239" y="812"/>
                </a:lnTo>
                <a:lnTo>
                  <a:pt x="268" y="748"/>
                </a:lnTo>
                <a:lnTo>
                  <a:pt x="302" y="684"/>
                </a:lnTo>
                <a:lnTo>
                  <a:pt x="346" y="621"/>
                </a:lnTo>
                <a:lnTo>
                  <a:pt x="396" y="556"/>
                </a:lnTo>
                <a:lnTo>
                  <a:pt x="455" y="491"/>
                </a:lnTo>
                <a:lnTo>
                  <a:pt x="456" y="490"/>
                </a:lnTo>
                <a:lnTo>
                  <a:pt x="551" y="406"/>
                </a:lnTo>
                <a:lnTo>
                  <a:pt x="647" y="329"/>
                </a:lnTo>
                <a:lnTo>
                  <a:pt x="745" y="260"/>
                </a:lnTo>
                <a:lnTo>
                  <a:pt x="844" y="200"/>
                </a:lnTo>
                <a:lnTo>
                  <a:pt x="944" y="147"/>
                </a:lnTo>
                <a:lnTo>
                  <a:pt x="1045" y="102"/>
                </a:lnTo>
                <a:lnTo>
                  <a:pt x="1148" y="65"/>
                </a:lnTo>
                <a:lnTo>
                  <a:pt x="1252" y="38"/>
                </a:lnTo>
                <a:lnTo>
                  <a:pt x="1357" y="17"/>
                </a:lnTo>
                <a:lnTo>
                  <a:pt x="1463" y="5"/>
                </a:lnTo>
                <a:lnTo>
                  <a:pt x="1570" y="0"/>
                </a:lnTo>
                <a:close/>
              </a:path>
            </a:pathLst>
          </a:custGeom>
          <a:solidFill>
            <a:srgbClr val="1B6B1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415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ángulo redondeado 5">
            <a:extLst>
              <a:ext uri="{FF2B5EF4-FFF2-40B4-BE49-F238E27FC236}">
                <a16:creationId xmlns:a16="http://schemas.microsoft.com/office/drawing/2014/main" id="{249FF8C5-AAF8-4C31-BBE7-D2846E6B7126}"/>
              </a:ext>
            </a:extLst>
          </p:cNvPr>
          <p:cNvSpPr/>
          <p:nvPr/>
        </p:nvSpPr>
        <p:spPr>
          <a:xfrm rot="5400000">
            <a:off x="6784718" y="712671"/>
            <a:ext cx="704931" cy="6749252"/>
          </a:xfrm>
          <a:prstGeom prst="roundRect">
            <a:avLst/>
          </a:prstGeom>
          <a:noFill/>
          <a:ln w="38100">
            <a:solidFill>
              <a:srgbClr val="8E5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713909" y="3871854"/>
            <a:ext cx="57206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419" sz="1100" b="1" dirty="0">
                <a:solidFill>
                  <a:srgbClr val="8E59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Consolidar </a:t>
            </a:r>
            <a:r>
              <a:rPr lang="es-ES" sz="1100" dirty="0">
                <a:solidFill>
                  <a:srgbClr val="8E59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 sistema efectivo de gobernanza y gobernabilidad que promueva la  destinación pertinente de recursos de la universidad y el cumplimiento de sus objetivos y metas.</a:t>
            </a:r>
          </a:p>
          <a:p>
            <a:pPr algn="just" fontAlgn="ctr"/>
            <a:endParaRPr lang="es-ES" sz="1100" dirty="0">
              <a:solidFill>
                <a:srgbClr val="8E593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39"/>
          <p:cNvSpPr>
            <a:spLocks noEditPoints="1"/>
          </p:cNvSpPr>
          <p:nvPr/>
        </p:nvSpPr>
        <p:spPr bwMode="auto">
          <a:xfrm>
            <a:off x="3981057" y="3828242"/>
            <a:ext cx="443015" cy="493832"/>
          </a:xfrm>
          <a:custGeom>
            <a:avLst/>
            <a:gdLst>
              <a:gd name="T0" fmla="*/ 437 w 587"/>
              <a:gd name="T1" fmla="*/ 218 h 580"/>
              <a:gd name="T2" fmla="*/ 219 w 587"/>
              <a:gd name="T3" fmla="*/ 0 h 580"/>
              <a:gd name="T4" fmla="*/ 0 w 587"/>
              <a:gd name="T5" fmla="*/ 218 h 580"/>
              <a:gd name="T6" fmla="*/ 219 w 587"/>
              <a:gd name="T7" fmla="*/ 436 h 580"/>
              <a:gd name="T8" fmla="*/ 437 w 587"/>
              <a:gd name="T9" fmla="*/ 218 h 580"/>
              <a:gd name="T10" fmla="*/ 566 w 587"/>
              <a:gd name="T11" fmla="*/ 482 h 580"/>
              <a:gd name="T12" fmla="*/ 433 w 587"/>
              <a:gd name="T13" fmla="*/ 348 h 580"/>
              <a:gd name="T14" fmla="*/ 356 w 587"/>
              <a:gd name="T15" fmla="*/ 425 h 580"/>
              <a:gd name="T16" fmla="*/ 489 w 587"/>
              <a:gd name="T17" fmla="*/ 559 h 580"/>
              <a:gd name="T18" fmla="*/ 566 w 587"/>
              <a:gd name="T19" fmla="*/ 559 h 580"/>
              <a:gd name="T20" fmla="*/ 566 w 587"/>
              <a:gd name="T21" fmla="*/ 482 h 580"/>
              <a:gd name="T22" fmla="*/ 219 w 587"/>
              <a:gd name="T23" fmla="*/ 382 h 580"/>
              <a:gd name="T24" fmla="*/ 55 w 587"/>
              <a:gd name="T25" fmla="*/ 218 h 580"/>
              <a:gd name="T26" fmla="*/ 219 w 587"/>
              <a:gd name="T27" fmla="*/ 54 h 580"/>
              <a:gd name="T28" fmla="*/ 382 w 587"/>
              <a:gd name="T29" fmla="*/ 218 h 580"/>
              <a:gd name="T30" fmla="*/ 219 w 587"/>
              <a:gd name="T31" fmla="*/ 38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7" h="580">
                <a:moveTo>
                  <a:pt x="437" y="218"/>
                </a:moveTo>
                <a:cubicBezTo>
                  <a:pt x="437" y="98"/>
                  <a:pt x="339" y="0"/>
                  <a:pt x="219" y="0"/>
                </a:cubicBezTo>
                <a:cubicBezTo>
                  <a:pt x="98" y="0"/>
                  <a:pt x="0" y="98"/>
                  <a:pt x="0" y="218"/>
                </a:cubicBezTo>
                <a:cubicBezTo>
                  <a:pt x="0" y="339"/>
                  <a:pt x="98" y="436"/>
                  <a:pt x="219" y="436"/>
                </a:cubicBezTo>
                <a:cubicBezTo>
                  <a:pt x="339" y="436"/>
                  <a:pt x="437" y="339"/>
                  <a:pt x="437" y="218"/>
                </a:cubicBezTo>
                <a:close/>
                <a:moveTo>
                  <a:pt x="566" y="482"/>
                </a:moveTo>
                <a:lnTo>
                  <a:pt x="433" y="348"/>
                </a:lnTo>
                <a:cubicBezTo>
                  <a:pt x="413" y="379"/>
                  <a:pt x="387" y="406"/>
                  <a:pt x="356" y="425"/>
                </a:cubicBezTo>
                <a:lnTo>
                  <a:pt x="489" y="559"/>
                </a:lnTo>
                <a:cubicBezTo>
                  <a:pt x="510" y="580"/>
                  <a:pt x="545" y="580"/>
                  <a:pt x="566" y="559"/>
                </a:cubicBezTo>
                <a:cubicBezTo>
                  <a:pt x="587" y="538"/>
                  <a:pt x="587" y="503"/>
                  <a:pt x="566" y="482"/>
                </a:cubicBezTo>
                <a:close/>
                <a:moveTo>
                  <a:pt x="219" y="382"/>
                </a:moveTo>
                <a:cubicBezTo>
                  <a:pt x="128" y="382"/>
                  <a:pt x="55" y="308"/>
                  <a:pt x="55" y="218"/>
                </a:cubicBezTo>
                <a:cubicBezTo>
                  <a:pt x="55" y="128"/>
                  <a:pt x="128" y="54"/>
                  <a:pt x="219" y="54"/>
                </a:cubicBezTo>
                <a:cubicBezTo>
                  <a:pt x="309" y="54"/>
                  <a:pt x="382" y="128"/>
                  <a:pt x="382" y="218"/>
                </a:cubicBezTo>
                <a:cubicBezTo>
                  <a:pt x="382" y="308"/>
                  <a:pt x="309" y="382"/>
                  <a:pt x="219" y="382"/>
                </a:cubicBezTo>
                <a:close/>
              </a:path>
            </a:pathLst>
          </a:custGeom>
          <a:solidFill>
            <a:srgbClr val="CE9B7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3" dirty="0"/>
          </a:p>
        </p:txBody>
      </p:sp>
      <p:sp>
        <p:nvSpPr>
          <p:cNvPr id="16" name="Rectángulo redondeado 7">
            <a:extLst>
              <a:ext uri="{FF2B5EF4-FFF2-40B4-BE49-F238E27FC236}">
                <a16:creationId xmlns:a16="http://schemas.microsoft.com/office/drawing/2014/main" id="{2112BD54-08CF-4A17-88A4-18639EF5D593}"/>
              </a:ext>
            </a:extLst>
          </p:cNvPr>
          <p:cNvSpPr/>
          <p:nvPr/>
        </p:nvSpPr>
        <p:spPr>
          <a:xfrm rot="5400000">
            <a:off x="6778108" y="1769130"/>
            <a:ext cx="718152" cy="6749252"/>
          </a:xfrm>
          <a:prstGeom prst="roundRect">
            <a:avLst/>
          </a:prstGeom>
          <a:noFill/>
          <a:ln w="38100">
            <a:solidFill>
              <a:srgbClr val="8E5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713924" y="4843643"/>
            <a:ext cx="57206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419" sz="1100" b="1" dirty="0">
                <a:solidFill>
                  <a:srgbClr val="8E59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Crear</a:t>
            </a:r>
            <a:r>
              <a:rPr lang="es-419" sz="1100" dirty="0">
                <a:solidFill>
                  <a:srgbClr val="8E59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>
                <a:solidFill>
                  <a:srgbClr val="8E59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 implementar </a:t>
            </a:r>
            <a:r>
              <a:rPr lang="es-ES" sz="1100" dirty="0">
                <a:solidFill>
                  <a:srgbClr val="8E59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soluciones de infraestructura </a:t>
            </a:r>
            <a:r>
              <a:rPr lang="es-ES" sz="1100" dirty="0" smtClean="0">
                <a:solidFill>
                  <a:srgbClr val="8E59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 </a:t>
            </a:r>
            <a:r>
              <a:rPr lang="es-ES" sz="1100" dirty="0" smtClean="0">
                <a:solidFill>
                  <a:srgbClr val="8E59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TICs</a:t>
            </a:r>
            <a:r>
              <a:rPr lang="es-ES" sz="1100" dirty="0" smtClean="0">
                <a:solidFill>
                  <a:srgbClr val="8E59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que </a:t>
            </a:r>
            <a:r>
              <a:rPr lang="es-ES" sz="1100" dirty="0">
                <a:solidFill>
                  <a:srgbClr val="8E593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mejoren las experiencias de la comunidad Rosarista y fortalezcan la  calidad en el desarrollo de las funciones misionales de la Universidad.</a:t>
            </a:r>
          </a:p>
        </p:txBody>
      </p:sp>
      <p:sp>
        <p:nvSpPr>
          <p:cNvPr id="18" name="Freeform 101"/>
          <p:cNvSpPr>
            <a:spLocks/>
          </p:cNvSpPr>
          <p:nvPr/>
        </p:nvSpPr>
        <p:spPr bwMode="auto">
          <a:xfrm>
            <a:off x="4050051" y="4939075"/>
            <a:ext cx="495559" cy="460444"/>
          </a:xfrm>
          <a:custGeom>
            <a:avLst/>
            <a:gdLst>
              <a:gd name="T0" fmla="*/ 0 w 624"/>
              <a:gd name="T1" fmla="*/ 183 h 624"/>
              <a:gd name="T2" fmla="*/ 0 w 624"/>
              <a:gd name="T3" fmla="*/ 624 h 624"/>
              <a:gd name="T4" fmla="*/ 215 w 624"/>
              <a:gd name="T5" fmla="*/ 624 h 624"/>
              <a:gd name="T6" fmla="*/ 215 w 624"/>
              <a:gd name="T7" fmla="*/ 381 h 624"/>
              <a:gd name="T8" fmla="*/ 410 w 624"/>
              <a:gd name="T9" fmla="*/ 381 h 624"/>
              <a:gd name="T10" fmla="*/ 410 w 624"/>
              <a:gd name="T11" fmla="*/ 624 h 624"/>
              <a:gd name="T12" fmla="*/ 624 w 624"/>
              <a:gd name="T13" fmla="*/ 624 h 624"/>
              <a:gd name="T14" fmla="*/ 624 w 624"/>
              <a:gd name="T15" fmla="*/ 183 h 624"/>
              <a:gd name="T16" fmla="*/ 312 w 624"/>
              <a:gd name="T17" fmla="*/ 0 h 624"/>
              <a:gd name="T18" fmla="*/ 0 w 624"/>
              <a:gd name="T19" fmla="*/ 183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4" h="624">
                <a:moveTo>
                  <a:pt x="0" y="183"/>
                </a:moveTo>
                <a:lnTo>
                  <a:pt x="0" y="624"/>
                </a:lnTo>
                <a:lnTo>
                  <a:pt x="215" y="624"/>
                </a:lnTo>
                <a:lnTo>
                  <a:pt x="215" y="381"/>
                </a:lnTo>
                <a:lnTo>
                  <a:pt x="410" y="381"/>
                </a:lnTo>
                <a:lnTo>
                  <a:pt x="410" y="624"/>
                </a:lnTo>
                <a:lnTo>
                  <a:pt x="624" y="624"/>
                </a:lnTo>
                <a:lnTo>
                  <a:pt x="624" y="183"/>
                </a:lnTo>
                <a:lnTo>
                  <a:pt x="312" y="0"/>
                </a:lnTo>
                <a:lnTo>
                  <a:pt x="0" y="183"/>
                </a:lnTo>
                <a:close/>
              </a:path>
            </a:pathLst>
          </a:custGeom>
          <a:solidFill>
            <a:srgbClr val="CE9B7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3" dirty="0"/>
          </a:p>
        </p:txBody>
      </p:sp>
      <p:sp>
        <p:nvSpPr>
          <p:cNvPr id="19" name="Freeform 344"/>
          <p:cNvSpPr>
            <a:spLocks noEditPoints="1"/>
          </p:cNvSpPr>
          <p:nvPr/>
        </p:nvSpPr>
        <p:spPr bwMode="auto">
          <a:xfrm>
            <a:off x="2536938" y="1830029"/>
            <a:ext cx="927519" cy="1020071"/>
          </a:xfrm>
          <a:custGeom>
            <a:avLst/>
            <a:gdLst>
              <a:gd name="T0" fmla="*/ 119 w 731"/>
              <a:gd name="T1" fmla="*/ 362 h 808"/>
              <a:gd name="T2" fmla="*/ 204 w 731"/>
              <a:gd name="T3" fmla="*/ 585 h 808"/>
              <a:gd name="T4" fmla="*/ 253 w 731"/>
              <a:gd name="T5" fmla="*/ 730 h 808"/>
              <a:gd name="T6" fmla="*/ 304 w 731"/>
              <a:gd name="T7" fmla="*/ 783 h 808"/>
              <a:gd name="T8" fmla="*/ 341 w 731"/>
              <a:gd name="T9" fmla="*/ 808 h 808"/>
              <a:gd name="T10" fmla="*/ 406 w 731"/>
              <a:gd name="T11" fmla="*/ 803 h 808"/>
              <a:gd name="T12" fmla="*/ 477 w 731"/>
              <a:gd name="T13" fmla="*/ 730 h 808"/>
              <a:gd name="T14" fmla="*/ 527 w 731"/>
              <a:gd name="T15" fmla="*/ 585 h 808"/>
              <a:gd name="T16" fmla="*/ 611 w 731"/>
              <a:gd name="T17" fmla="*/ 362 h 808"/>
              <a:gd name="T18" fmla="*/ 509 w 731"/>
              <a:gd name="T19" fmla="*/ 116 h 808"/>
              <a:gd name="T20" fmla="*/ 530 w 731"/>
              <a:gd name="T21" fmla="*/ 111 h 808"/>
              <a:gd name="T22" fmla="*/ 548 w 731"/>
              <a:gd name="T23" fmla="*/ 49 h 808"/>
              <a:gd name="T24" fmla="*/ 503 w 731"/>
              <a:gd name="T25" fmla="*/ 95 h 808"/>
              <a:gd name="T26" fmla="*/ 628 w 731"/>
              <a:gd name="T27" fmla="*/ 229 h 808"/>
              <a:gd name="T28" fmla="*/ 676 w 731"/>
              <a:gd name="T29" fmla="*/ 204 h 808"/>
              <a:gd name="T30" fmla="*/ 661 w 731"/>
              <a:gd name="T31" fmla="*/ 177 h 808"/>
              <a:gd name="T32" fmla="*/ 615 w 731"/>
              <a:gd name="T33" fmla="*/ 221 h 808"/>
              <a:gd name="T34" fmla="*/ 715 w 731"/>
              <a:gd name="T35" fmla="*/ 350 h 808"/>
              <a:gd name="T36" fmla="*/ 653 w 731"/>
              <a:gd name="T37" fmla="*/ 365 h 808"/>
              <a:gd name="T38" fmla="*/ 715 w 731"/>
              <a:gd name="T39" fmla="*/ 381 h 808"/>
              <a:gd name="T40" fmla="*/ 715 w 731"/>
              <a:gd name="T41" fmla="*/ 350 h 808"/>
              <a:gd name="T42" fmla="*/ 636 w 731"/>
              <a:gd name="T43" fmla="*/ 504 h 808"/>
              <a:gd name="T44" fmla="*/ 620 w 731"/>
              <a:gd name="T45" fmla="*/ 531 h 808"/>
              <a:gd name="T46" fmla="*/ 668 w 731"/>
              <a:gd name="T47" fmla="*/ 556 h 808"/>
              <a:gd name="T48" fmla="*/ 676 w 731"/>
              <a:gd name="T49" fmla="*/ 527 h 808"/>
              <a:gd name="T50" fmla="*/ 54 w 731"/>
              <a:gd name="T51" fmla="*/ 527 h 808"/>
              <a:gd name="T52" fmla="*/ 62 w 731"/>
              <a:gd name="T53" fmla="*/ 556 h 808"/>
              <a:gd name="T54" fmla="*/ 110 w 731"/>
              <a:gd name="T55" fmla="*/ 531 h 808"/>
              <a:gd name="T56" fmla="*/ 95 w 731"/>
              <a:gd name="T57" fmla="*/ 504 h 808"/>
              <a:gd name="T58" fmla="*/ 62 w 731"/>
              <a:gd name="T59" fmla="*/ 350 h 808"/>
              <a:gd name="T60" fmla="*/ 0 w 731"/>
              <a:gd name="T61" fmla="*/ 365 h 808"/>
              <a:gd name="T62" fmla="*/ 62 w 731"/>
              <a:gd name="T63" fmla="*/ 381 h 808"/>
              <a:gd name="T64" fmla="*/ 110 w 731"/>
              <a:gd name="T65" fmla="*/ 200 h 808"/>
              <a:gd name="T66" fmla="*/ 49 w 731"/>
              <a:gd name="T67" fmla="*/ 183 h 808"/>
              <a:gd name="T68" fmla="*/ 95 w 731"/>
              <a:gd name="T69" fmla="*/ 227 h 808"/>
              <a:gd name="T70" fmla="*/ 116 w 731"/>
              <a:gd name="T71" fmla="*/ 221 h 808"/>
              <a:gd name="T72" fmla="*/ 200 w 731"/>
              <a:gd name="T73" fmla="*/ 111 h 808"/>
              <a:gd name="T74" fmla="*/ 221 w 731"/>
              <a:gd name="T75" fmla="*/ 116 h 808"/>
              <a:gd name="T76" fmla="*/ 204 w 731"/>
              <a:gd name="T77" fmla="*/ 55 h 808"/>
              <a:gd name="T78" fmla="*/ 177 w 731"/>
              <a:gd name="T79" fmla="*/ 70 h 808"/>
              <a:gd name="T80" fmla="*/ 365 w 731"/>
              <a:gd name="T81" fmla="*/ 78 h 808"/>
              <a:gd name="T82" fmla="*/ 381 w 731"/>
              <a:gd name="T83" fmla="*/ 15 h 808"/>
              <a:gd name="T84" fmla="*/ 350 w 731"/>
              <a:gd name="T85" fmla="*/ 15 h 808"/>
              <a:gd name="T86" fmla="*/ 365 w 731"/>
              <a:gd name="T87" fmla="*/ 78 h 808"/>
              <a:gd name="T88" fmla="*/ 465 w 731"/>
              <a:gd name="T89" fmla="*/ 585 h 808"/>
              <a:gd name="T90" fmla="*/ 289 w 731"/>
              <a:gd name="T91" fmla="*/ 619 h 808"/>
              <a:gd name="T92" fmla="*/ 231 w 731"/>
              <a:gd name="T93" fmla="*/ 500 h 808"/>
              <a:gd name="T94" fmla="*/ 365 w 731"/>
              <a:gd name="T95" fmla="*/ 186 h 808"/>
              <a:gd name="T96" fmla="*/ 500 w 731"/>
              <a:gd name="T97" fmla="*/ 500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1" h="808">
                <a:moveTo>
                  <a:pt x="365" y="124"/>
                </a:moveTo>
                <a:cubicBezTo>
                  <a:pt x="230" y="124"/>
                  <a:pt x="119" y="231"/>
                  <a:pt x="119" y="362"/>
                </a:cubicBezTo>
                <a:cubicBezTo>
                  <a:pt x="119" y="447"/>
                  <a:pt x="154" y="498"/>
                  <a:pt x="179" y="535"/>
                </a:cubicBezTo>
                <a:cubicBezTo>
                  <a:pt x="195" y="558"/>
                  <a:pt x="204" y="571"/>
                  <a:pt x="204" y="585"/>
                </a:cubicBezTo>
                <a:cubicBezTo>
                  <a:pt x="204" y="616"/>
                  <a:pt x="220" y="645"/>
                  <a:pt x="250" y="667"/>
                </a:cubicBezTo>
                <a:cubicBezTo>
                  <a:pt x="250" y="685"/>
                  <a:pt x="253" y="730"/>
                  <a:pt x="253" y="730"/>
                </a:cubicBezTo>
                <a:lnTo>
                  <a:pt x="253" y="730"/>
                </a:lnTo>
                <a:cubicBezTo>
                  <a:pt x="254" y="743"/>
                  <a:pt x="260" y="769"/>
                  <a:pt x="304" y="783"/>
                </a:cubicBezTo>
                <a:cubicBezTo>
                  <a:pt x="309" y="791"/>
                  <a:pt x="316" y="797"/>
                  <a:pt x="324" y="803"/>
                </a:cubicBezTo>
                <a:cubicBezTo>
                  <a:pt x="329" y="806"/>
                  <a:pt x="335" y="808"/>
                  <a:pt x="341" y="808"/>
                </a:cubicBezTo>
                <a:lnTo>
                  <a:pt x="389" y="808"/>
                </a:lnTo>
                <a:cubicBezTo>
                  <a:pt x="395" y="808"/>
                  <a:pt x="401" y="806"/>
                  <a:pt x="406" y="803"/>
                </a:cubicBezTo>
                <a:cubicBezTo>
                  <a:pt x="415" y="797"/>
                  <a:pt x="421" y="791"/>
                  <a:pt x="427" y="783"/>
                </a:cubicBezTo>
                <a:cubicBezTo>
                  <a:pt x="471" y="768"/>
                  <a:pt x="477" y="742"/>
                  <a:pt x="477" y="730"/>
                </a:cubicBezTo>
                <a:cubicBezTo>
                  <a:pt x="477" y="730"/>
                  <a:pt x="480" y="685"/>
                  <a:pt x="481" y="667"/>
                </a:cubicBezTo>
                <a:cubicBezTo>
                  <a:pt x="510" y="645"/>
                  <a:pt x="527" y="616"/>
                  <a:pt x="527" y="585"/>
                </a:cubicBezTo>
                <a:cubicBezTo>
                  <a:pt x="527" y="572"/>
                  <a:pt x="536" y="558"/>
                  <a:pt x="551" y="535"/>
                </a:cubicBezTo>
                <a:cubicBezTo>
                  <a:pt x="577" y="498"/>
                  <a:pt x="611" y="447"/>
                  <a:pt x="611" y="362"/>
                </a:cubicBezTo>
                <a:cubicBezTo>
                  <a:pt x="611" y="231"/>
                  <a:pt x="501" y="124"/>
                  <a:pt x="365" y="124"/>
                </a:cubicBezTo>
                <a:close/>
                <a:moveTo>
                  <a:pt x="509" y="116"/>
                </a:moveTo>
                <a:cubicBezTo>
                  <a:pt x="512" y="118"/>
                  <a:pt x="514" y="118"/>
                  <a:pt x="517" y="118"/>
                </a:cubicBezTo>
                <a:cubicBezTo>
                  <a:pt x="522" y="118"/>
                  <a:pt x="527" y="115"/>
                  <a:pt x="530" y="111"/>
                </a:cubicBezTo>
                <a:lnTo>
                  <a:pt x="554" y="70"/>
                </a:lnTo>
                <a:cubicBezTo>
                  <a:pt x="558" y="63"/>
                  <a:pt x="555" y="53"/>
                  <a:pt x="548" y="49"/>
                </a:cubicBezTo>
                <a:cubicBezTo>
                  <a:pt x="541" y="45"/>
                  <a:pt x="531" y="47"/>
                  <a:pt x="527" y="55"/>
                </a:cubicBezTo>
                <a:lnTo>
                  <a:pt x="503" y="95"/>
                </a:lnTo>
                <a:cubicBezTo>
                  <a:pt x="499" y="102"/>
                  <a:pt x="502" y="112"/>
                  <a:pt x="509" y="116"/>
                </a:cubicBezTo>
                <a:close/>
                <a:moveTo>
                  <a:pt x="628" y="229"/>
                </a:moveTo>
                <a:cubicBezTo>
                  <a:pt x="631" y="229"/>
                  <a:pt x="633" y="229"/>
                  <a:pt x="636" y="227"/>
                </a:cubicBezTo>
                <a:lnTo>
                  <a:pt x="676" y="204"/>
                </a:lnTo>
                <a:cubicBezTo>
                  <a:pt x="684" y="200"/>
                  <a:pt x="686" y="190"/>
                  <a:pt x="682" y="183"/>
                </a:cubicBezTo>
                <a:cubicBezTo>
                  <a:pt x="678" y="175"/>
                  <a:pt x="668" y="173"/>
                  <a:pt x="661" y="177"/>
                </a:cubicBezTo>
                <a:lnTo>
                  <a:pt x="620" y="200"/>
                </a:lnTo>
                <a:cubicBezTo>
                  <a:pt x="613" y="205"/>
                  <a:pt x="610" y="214"/>
                  <a:pt x="615" y="221"/>
                </a:cubicBezTo>
                <a:cubicBezTo>
                  <a:pt x="617" y="226"/>
                  <a:pt x="623" y="229"/>
                  <a:pt x="628" y="229"/>
                </a:cubicBezTo>
                <a:close/>
                <a:moveTo>
                  <a:pt x="715" y="350"/>
                </a:moveTo>
                <a:lnTo>
                  <a:pt x="669" y="350"/>
                </a:lnTo>
                <a:cubicBezTo>
                  <a:pt x="660" y="350"/>
                  <a:pt x="653" y="357"/>
                  <a:pt x="653" y="365"/>
                </a:cubicBezTo>
                <a:cubicBezTo>
                  <a:pt x="653" y="374"/>
                  <a:pt x="660" y="381"/>
                  <a:pt x="669" y="381"/>
                </a:cubicBezTo>
                <a:lnTo>
                  <a:pt x="715" y="381"/>
                </a:lnTo>
                <a:cubicBezTo>
                  <a:pt x="724" y="381"/>
                  <a:pt x="731" y="374"/>
                  <a:pt x="731" y="365"/>
                </a:cubicBezTo>
                <a:cubicBezTo>
                  <a:pt x="731" y="357"/>
                  <a:pt x="724" y="350"/>
                  <a:pt x="715" y="350"/>
                </a:cubicBezTo>
                <a:close/>
                <a:moveTo>
                  <a:pt x="676" y="527"/>
                </a:moveTo>
                <a:lnTo>
                  <a:pt x="636" y="504"/>
                </a:lnTo>
                <a:cubicBezTo>
                  <a:pt x="628" y="499"/>
                  <a:pt x="619" y="502"/>
                  <a:pt x="615" y="509"/>
                </a:cubicBezTo>
                <a:cubicBezTo>
                  <a:pt x="610" y="517"/>
                  <a:pt x="613" y="526"/>
                  <a:pt x="620" y="531"/>
                </a:cubicBezTo>
                <a:lnTo>
                  <a:pt x="661" y="554"/>
                </a:lnTo>
                <a:cubicBezTo>
                  <a:pt x="663" y="555"/>
                  <a:pt x="666" y="556"/>
                  <a:pt x="668" y="556"/>
                </a:cubicBezTo>
                <a:cubicBezTo>
                  <a:pt x="674" y="556"/>
                  <a:pt x="679" y="553"/>
                  <a:pt x="682" y="548"/>
                </a:cubicBezTo>
                <a:cubicBezTo>
                  <a:pt x="686" y="541"/>
                  <a:pt x="684" y="531"/>
                  <a:pt x="676" y="527"/>
                </a:cubicBezTo>
                <a:close/>
                <a:moveTo>
                  <a:pt x="95" y="504"/>
                </a:moveTo>
                <a:lnTo>
                  <a:pt x="54" y="527"/>
                </a:lnTo>
                <a:cubicBezTo>
                  <a:pt x="47" y="531"/>
                  <a:pt x="44" y="541"/>
                  <a:pt x="49" y="548"/>
                </a:cubicBezTo>
                <a:cubicBezTo>
                  <a:pt x="52" y="553"/>
                  <a:pt x="57" y="556"/>
                  <a:pt x="62" y="556"/>
                </a:cubicBezTo>
                <a:cubicBezTo>
                  <a:pt x="65" y="556"/>
                  <a:pt x="68" y="555"/>
                  <a:pt x="70" y="554"/>
                </a:cubicBezTo>
                <a:lnTo>
                  <a:pt x="110" y="531"/>
                </a:lnTo>
                <a:cubicBezTo>
                  <a:pt x="118" y="526"/>
                  <a:pt x="120" y="517"/>
                  <a:pt x="116" y="509"/>
                </a:cubicBezTo>
                <a:cubicBezTo>
                  <a:pt x="112" y="502"/>
                  <a:pt x="102" y="499"/>
                  <a:pt x="95" y="504"/>
                </a:cubicBezTo>
                <a:close/>
                <a:moveTo>
                  <a:pt x="77" y="365"/>
                </a:moveTo>
                <a:cubicBezTo>
                  <a:pt x="77" y="357"/>
                  <a:pt x="71" y="350"/>
                  <a:pt x="62" y="350"/>
                </a:cubicBezTo>
                <a:lnTo>
                  <a:pt x="15" y="350"/>
                </a:lnTo>
                <a:cubicBezTo>
                  <a:pt x="7" y="350"/>
                  <a:pt x="0" y="357"/>
                  <a:pt x="0" y="365"/>
                </a:cubicBezTo>
                <a:cubicBezTo>
                  <a:pt x="0" y="374"/>
                  <a:pt x="7" y="381"/>
                  <a:pt x="15" y="381"/>
                </a:cubicBezTo>
                <a:lnTo>
                  <a:pt x="62" y="381"/>
                </a:lnTo>
                <a:cubicBezTo>
                  <a:pt x="71" y="381"/>
                  <a:pt x="77" y="374"/>
                  <a:pt x="77" y="365"/>
                </a:cubicBezTo>
                <a:close/>
                <a:moveTo>
                  <a:pt x="110" y="200"/>
                </a:moveTo>
                <a:lnTo>
                  <a:pt x="70" y="177"/>
                </a:lnTo>
                <a:cubicBezTo>
                  <a:pt x="63" y="173"/>
                  <a:pt x="53" y="175"/>
                  <a:pt x="49" y="183"/>
                </a:cubicBezTo>
                <a:cubicBezTo>
                  <a:pt x="44" y="190"/>
                  <a:pt x="47" y="200"/>
                  <a:pt x="54" y="204"/>
                </a:cubicBezTo>
                <a:lnTo>
                  <a:pt x="95" y="227"/>
                </a:lnTo>
                <a:cubicBezTo>
                  <a:pt x="97" y="229"/>
                  <a:pt x="100" y="229"/>
                  <a:pt x="103" y="229"/>
                </a:cubicBezTo>
                <a:cubicBezTo>
                  <a:pt x="108" y="229"/>
                  <a:pt x="113" y="227"/>
                  <a:pt x="116" y="221"/>
                </a:cubicBezTo>
                <a:cubicBezTo>
                  <a:pt x="120" y="214"/>
                  <a:pt x="118" y="205"/>
                  <a:pt x="110" y="200"/>
                </a:cubicBezTo>
                <a:close/>
                <a:moveTo>
                  <a:pt x="200" y="111"/>
                </a:moveTo>
                <a:cubicBezTo>
                  <a:pt x="203" y="115"/>
                  <a:pt x="208" y="118"/>
                  <a:pt x="214" y="118"/>
                </a:cubicBezTo>
                <a:cubicBezTo>
                  <a:pt x="216" y="118"/>
                  <a:pt x="219" y="118"/>
                  <a:pt x="221" y="116"/>
                </a:cubicBezTo>
                <a:cubicBezTo>
                  <a:pt x="229" y="112"/>
                  <a:pt x="231" y="102"/>
                  <a:pt x="227" y="95"/>
                </a:cubicBezTo>
                <a:lnTo>
                  <a:pt x="204" y="55"/>
                </a:lnTo>
                <a:cubicBezTo>
                  <a:pt x="199" y="47"/>
                  <a:pt x="190" y="45"/>
                  <a:pt x="182" y="49"/>
                </a:cubicBezTo>
                <a:cubicBezTo>
                  <a:pt x="175" y="53"/>
                  <a:pt x="173" y="63"/>
                  <a:pt x="177" y="70"/>
                </a:cubicBezTo>
                <a:lnTo>
                  <a:pt x="200" y="111"/>
                </a:lnTo>
                <a:close/>
                <a:moveTo>
                  <a:pt x="365" y="78"/>
                </a:moveTo>
                <a:cubicBezTo>
                  <a:pt x="374" y="78"/>
                  <a:pt x="381" y="71"/>
                  <a:pt x="381" y="62"/>
                </a:cubicBezTo>
                <a:lnTo>
                  <a:pt x="381" y="15"/>
                </a:lnTo>
                <a:cubicBezTo>
                  <a:pt x="381" y="7"/>
                  <a:pt x="374" y="0"/>
                  <a:pt x="365" y="0"/>
                </a:cubicBezTo>
                <a:cubicBezTo>
                  <a:pt x="357" y="0"/>
                  <a:pt x="350" y="7"/>
                  <a:pt x="350" y="15"/>
                </a:cubicBezTo>
                <a:lnTo>
                  <a:pt x="350" y="62"/>
                </a:lnTo>
                <a:cubicBezTo>
                  <a:pt x="350" y="71"/>
                  <a:pt x="357" y="78"/>
                  <a:pt x="365" y="78"/>
                </a:cubicBezTo>
                <a:close/>
                <a:moveTo>
                  <a:pt x="500" y="500"/>
                </a:moveTo>
                <a:cubicBezTo>
                  <a:pt x="482" y="527"/>
                  <a:pt x="465" y="552"/>
                  <a:pt x="465" y="585"/>
                </a:cubicBezTo>
                <a:cubicBezTo>
                  <a:pt x="465" y="600"/>
                  <a:pt x="451" y="612"/>
                  <a:pt x="441" y="619"/>
                </a:cubicBezTo>
                <a:lnTo>
                  <a:pt x="289" y="619"/>
                </a:lnTo>
                <a:cubicBezTo>
                  <a:pt x="279" y="612"/>
                  <a:pt x="266" y="600"/>
                  <a:pt x="266" y="585"/>
                </a:cubicBezTo>
                <a:cubicBezTo>
                  <a:pt x="266" y="552"/>
                  <a:pt x="249" y="527"/>
                  <a:pt x="231" y="500"/>
                </a:cubicBezTo>
                <a:cubicBezTo>
                  <a:pt x="208" y="466"/>
                  <a:pt x="182" y="428"/>
                  <a:pt x="182" y="362"/>
                </a:cubicBezTo>
                <a:cubicBezTo>
                  <a:pt x="182" y="265"/>
                  <a:pt x="264" y="186"/>
                  <a:pt x="365" y="186"/>
                </a:cubicBezTo>
                <a:cubicBezTo>
                  <a:pt x="467" y="186"/>
                  <a:pt x="549" y="265"/>
                  <a:pt x="549" y="362"/>
                </a:cubicBezTo>
                <a:cubicBezTo>
                  <a:pt x="549" y="428"/>
                  <a:pt x="523" y="466"/>
                  <a:pt x="500" y="500"/>
                </a:cubicBezTo>
                <a:close/>
              </a:path>
            </a:pathLst>
          </a:custGeom>
          <a:solidFill>
            <a:srgbClr val="1B6B1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3" dirty="0"/>
          </a:p>
        </p:txBody>
      </p:sp>
      <p:sp>
        <p:nvSpPr>
          <p:cNvPr id="20" name="Rectángulo: esquinas redondeadas 49">
            <a:extLst>
              <a:ext uri="{FF2B5EF4-FFF2-40B4-BE49-F238E27FC236}">
                <a16:creationId xmlns:a16="http://schemas.microsoft.com/office/drawing/2014/main" id="{F047C596-1F8F-4A99-B248-6081C29E3A29}"/>
              </a:ext>
            </a:extLst>
          </p:cNvPr>
          <p:cNvSpPr/>
          <p:nvPr/>
        </p:nvSpPr>
        <p:spPr>
          <a:xfrm>
            <a:off x="1205096" y="2077294"/>
            <a:ext cx="1143001" cy="643467"/>
          </a:xfrm>
          <a:prstGeom prst="round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B833611-DFC1-44F3-9FF8-47293504C1B9}"/>
              </a:ext>
            </a:extLst>
          </p:cNvPr>
          <p:cNvSpPr txBox="1"/>
          <p:nvPr/>
        </p:nvSpPr>
        <p:spPr>
          <a:xfrm>
            <a:off x="1215241" y="2245934"/>
            <a:ext cx="11331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rgbClr val="1B6B1B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Innovación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6BDCA643-AE39-457F-88D4-E2F480BACA9F}"/>
              </a:ext>
            </a:extLst>
          </p:cNvPr>
          <p:cNvSpPr/>
          <p:nvPr/>
        </p:nvSpPr>
        <p:spPr>
          <a:xfrm>
            <a:off x="1097457" y="1966298"/>
            <a:ext cx="320380" cy="3203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3" name="Grupo 22"/>
          <p:cNvGrpSpPr/>
          <p:nvPr/>
        </p:nvGrpSpPr>
        <p:grpSpPr>
          <a:xfrm>
            <a:off x="2515014" y="4276915"/>
            <a:ext cx="948053" cy="635593"/>
            <a:chOff x="3207452" y="1827785"/>
            <a:chExt cx="1078102" cy="780541"/>
          </a:xfrm>
          <a:solidFill>
            <a:srgbClr val="CE9B74"/>
          </a:solidFill>
        </p:grpSpPr>
        <p:sp>
          <p:nvSpPr>
            <p:cNvPr id="24" name="Freeform 722"/>
            <p:cNvSpPr>
              <a:spLocks/>
            </p:cNvSpPr>
            <p:nvPr/>
          </p:nvSpPr>
          <p:spPr bwMode="auto">
            <a:xfrm>
              <a:off x="3673379" y="1827785"/>
              <a:ext cx="131680" cy="158105"/>
            </a:xfrm>
            <a:custGeom>
              <a:avLst/>
              <a:gdLst>
                <a:gd name="T0" fmla="*/ 47 w 94"/>
                <a:gd name="T1" fmla="*/ 0 h 95"/>
                <a:gd name="T2" fmla="*/ 71 w 94"/>
                <a:gd name="T3" fmla="*/ 8 h 95"/>
                <a:gd name="T4" fmla="*/ 86 w 94"/>
                <a:gd name="T5" fmla="*/ 24 h 95"/>
                <a:gd name="T6" fmla="*/ 94 w 94"/>
                <a:gd name="T7" fmla="*/ 47 h 95"/>
                <a:gd name="T8" fmla="*/ 86 w 94"/>
                <a:gd name="T9" fmla="*/ 71 h 95"/>
                <a:gd name="T10" fmla="*/ 71 w 94"/>
                <a:gd name="T11" fmla="*/ 89 h 95"/>
                <a:gd name="T12" fmla="*/ 47 w 94"/>
                <a:gd name="T13" fmla="*/ 95 h 95"/>
                <a:gd name="T14" fmla="*/ 21 w 94"/>
                <a:gd name="T15" fmla="*/ 89 h 95"/>
                <a:gd name="T16" fmla="*/ 5 w 94"/>
                <a:gd name="T17" fmla="*/ 71 h 95"/>
                <a:gd name="T18" fmla="*/ 0 w 94"/>
                <a:gd name="T19" fmla="*/ 47 h 95"/>
                <a:gd name="T20" fmla="*/ 5 w 94"/>
                <a:gd name="T21" fmla="*/ 24 h 95"/>
                <a:gd name="T22" fmla="*/ 21 w 94"/>
                <a:gd name="T23" fmla="*/ 8 h 95"/>
                <a:gd name="T24" fmla="*/ 47 w 94"/>
                <a:gd name="T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71" y="8"/>
                  </a:lnTo>
                  <a:lnTo>
                    <a:pt x="86" y="24"/>
                  </a:lnTo>
                  <a:lnTo>
                    <a:pt x="94" y="47"/>
                  </a:lnTo>
                  <a:lnTo>
                    <a:pt x="86" y="71"/>
                  </a:lnTo>
                  <a:lnTo>
                    <a:pt x="71" y="89"/>
                  </a:lnTo>
                  <a:lnTo>
                    <a:pt x="47" y="95"/>
                  </a:lnTo>
                  <a:lnTo>
                    <a:pt x="21" y="89"/>
                  </a:lnTo>
                  <a:lnTo>
                    <a:pt x="5" y="71"/>
                  </a:lnTo>
                  <a:lnTo>
                    <a:pt x="0" y="47"/>
                  </a:lnTo>
                  <a:lnTo>
                    <a:pt x="5" y="24"/>
                  </a:lnTo>
                  <a:lnTo>
                    <a:pt x="21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4159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CE9B7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723"/>
            <p:cNvSpPr>
              <a:spLocks/>
            </p:cNvSpPr>
            <p:nvPr/>
          </p:nvSpPr>
          <p:spPr bwMode="auto">
            <a:xfrm>
              <a:off x="3573917" y="2015848"/>
              <a:ext cx="323597" cy="592478"/>
            </a:xfrm>
            <a:custGeom>
              <a:avLst/>
              <a:gdLst>
                <a:gd name="T0" fmla="*/ 0 w 231"/>
                <a:gd name="T1" fmla="*/ 0 h 356"/>
                <a:gd name="T2" fmla="*/ 231 w 231"/>
                <a:gd name="T3" fmla="*/ 0 h 356"/>
                <a:gd name="T4" fmla="*/ 231 w 231"/>
                <a:gd name="T5" fmla="*/ 170 h 356"/>
                <a:gd name="T6" fmla="*/ 194 w 231"/>
                <a:gd name="T7" fmla="*/ 170 h 356"/>
                <a:gd name="T8" fmla="*/ 194 w 231"/>
                <a:gd name="T9" fmla="*/ 65 h 356"/>
                <a:gd name="T10" fmla="*/ 181 w 231"/>
                <a:gd name="T11" fmla="*/ 65 h 356"/>
                <a:gd name="T12" fmla="*/ 181 w 231"/>
                <a:gd name="T13" fmla="*/ 170 h 356"/>
                <a:gd name="T14" fmla="*/ 181 w 231"/>
                <a:gd name="T15" fmla="*/ 170 h 356"/>
                <a:gd name="T16" fmla="*/ 181 w 231"/>
                <a:gd name="T17" fmla="*/ 356 h 356"/>
                <a:gd name="T18" fmla="*/ 126 w 231"/>
                <a:gd name="T19" fmla="*/ 356 h 356"/>
                <a:gd name="T20" fmla="*/ 126 w 231"/>
                <a:gd name="T21" fmla="*/ 170 h 356"/>
                <a:gd name="T22" fmla="*/ 108 w 231"/>
                <a:gd name="T23" fmla="*/ 170 h 356"/>
                <a:gd name="T24" fmla="*/ 108 w 231"/>
                <a:gd name="T25" fmla="*/ 356 h 356"/>
                <a:gd name="T26" fmla="*/ 53 w 231"/>
                <a:gd name="T27" fmla="*/ 356 h 356"/>
                <a:gd name="T28" fmla="*/ 53 w 231"/>
                <a:gd name="T29" fmla="*/ 181 h 356"/>
                <a:gd name="T30" fmla="*/ 53 w 231"/>
                <a:gd name="T31" fmla="*/ 181 h 356"/>
                <a:gd name="T32" fmla="*/ 53 w 231"/>
                <a:gd name="T33" fmla="*/ 65 h 356"/>
                <a:gd name="T34" fmla="*/ 40 w 231"/>
                <a:gd name="T35" fmla="*/ 65 h 356"/>
                <a:gd name="T36" fmla="*/ 40 w 231"/>
                <a:gd name="T37" fmla="*/ 170 h 356"/>
                <a:gd name="T38" fmla="*/ 0 w 231"/>
                <a:gd name="T39" fmla="*/ 170 h 356"/>
                <a:gd name="T40" fmla="*/ 0 w 231"/>
                <a:gd name="T4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356">
                  <a:moveTo>
                    <a:pt x="0" y="0"/>
                  </a:moveTo>
                  <a:lnTo>
                    <a:pt x="231" y="0"/>
                  </a:lnTo>
                  <a:lnTo>
                    <a:pt x="231" y="170"/>
                  </a:lnTo>
                  <a:lnTo>
                    <a:pt x="194" y="170"/>
                  </a:lnTo>
                  <a:lnTo>
                    <a:pt x="194" y="65"/>
                  </a:lnTo>
                  <a:lnTo>
                    <a:pt x="181" y="65"/>
                  </a:lnTo>
                  <a:lnTo>
                    <a:pt x="181" y="170"/>
                  </a:lnTo>
                  <a:lnTo>
                    <a:pt x="181" y="170"/>
                  </a:lnTo>
                  <a:lnTo>
                    <a:pt x="181" y="356"/>
                  </a:lnTo>
                  <a:lnTo>
                    <a:pt x="126" y="356"/>
                  </a:lnTo>
                  <a:lnTo>
                    <a:pt x="126" y="170"/>
                  </a:lnTo>
                  <a:lnTo>
                    <a:pt x="108" y="170"/>
                  </a:lnTo>
                  <a:lnTo>
                    <a:pt x="108" y="356"/>
                  </a:lnTo>
                  <a:lnTo>
                    <a:pt x="53" y="356"/>
                  </a:lnTo>
                  <a:lnTo>
                    <a:pt x="53" y="181"/>
                  </a:lnTo>
                  <a:lnTo>
                    <a:pt x="53" y="181"/>
                  </a:lnTo>
                  <a:lnTo>
                    <a:pt x="53" y="65"/>
                  </a:lnTo>
                  <a:lnTo>
                    <a:pt x="40" y="65"/>
                  </a:lnTo>
                  <a:lnTo>
                    <a:pt x="40" y="170"/>
                  </a:lnTo>
                  <a:lnTo>
                    <a:pt x="0" y="1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4159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CE9B7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724"/>
            <p:cNvSpPr>
              <a:spLocks/>
            </p:cNvSpPr>
            <p:nvPr/>
          </p:nvSpPr>
          <p:spPr bwMode="auto">
            <a:xfrm>
              <a:off x="4036201" y="1827785"/>
              <a:ext cx="131680" cy="158105"/>
            </a:xfrm>
            <a:custGeom>
              <a:avLst/>
              <a:gdLst>
                <a:gd name="T0" fmla="*/ 47 w 94"/>
                <a:gd name="T1" fmla="*/ 0 h 95"/>
                <a:gd name="T2" fmla="*/ 71 w 94"/>
                <a:gd name="T3" fmla="*/ 8 h 95"/>
                <a:gd name="T4" fmla="*/ 87 w 94"/>
                <a:gd name="T5" fmla="*/ 24 h 95"/>
                <a:gd name="T6" fmla="*/ 94 w 94"/>
                <a:gd name="T7" fmla="*/ 47 h 95"/>
                <a:gd name="T8" fmla="*/ 87 w 94"/>
                <a:gd name="T9" fmla="*/ 71 h 95"/>
                <a:gd name="T10" fmla="*/ 71 w 94"/>
                <a:gd name="T11" fmla="*/ 89 h 95"/>
                <a:gd name="T12" fmla="*/ 47 w 94"/>
                <a:gd name="T13" fmla="*/ 95 h 95"/>
                <a:gd name="T14" fmla="*/ 24 w 94"/>
                <a:gd name="T15" fmla="*/ 89 h 95"/>
                <a:gd name="T16" fmla="*/ 5 w 94"/>
                <a:gd name="T17" fmla="*/ 71 h 95"/>
                <a:gd name="T18" fmla="*/ 0 w 94"/>
                <a:gd name="T19" fmla="*/ 47 h 95"/>
                <a:gd name="T20" fmla="*/ 5 w 94"/>
                <a:gd name="T21" fmla="*/ 24 h 95"/>
                <a:gd name="T22" fmla="*/ 24 w 94"/>
                <a:gd name="T23" fmla="*/ 8 h 95"/>
                <a:gd name="T24" fmla="*/ 47 w 94"/>
                <a:gd name="T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95">
                  <a:moveTo>
                    <a:pt x="47" y="0"/>
                  </a:moveTo>
                  <a:lnTo>
                    <a:pt x="71" y="8"/>
                  </a:lnTo>
                  <a:lnTo>
                    <a:pt x="87" y="24"/>
                  </a:lnTo>
                  <a:lnTo>
                    <a:pt x="94" y="47"/>
                  </a:lnTo>
                  <a:lnTo>
                    <a:pt x="87" y="71"/>
                  </a:lnTo>
                  <a:lnTo>
                    <a:pt x="71" y="89"/>
                  </a:lnTo>
                  <a:lnTo>
                    <a:pt x="47" y="95"/>
                  </a:lnTo>
                  <a:lnTo>
                    <a:pt x="24" y="89"/>
                  </a:lnTo>
                  <a:lnTo>
                    <a:pt x="5" y="71"/>
                  </a:lnTo>
                  <a:lnTo>
                    <a:pt x="0" y="47"/>
                  </a:lnTo>
                  <a:lnTo>
                    <a:pt x="5" y="24"/>
                  </a:lnTo>
                  <a:lnTo>
                    <a:pt x="24" y="8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4159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CE9B7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725"/>
            <p:cNvSpPr>
              <a:spLocks/>
            </p:cNvSpPr>
            <p:nvPr/>
          </p:nvSpPr>
          <p:spPr bwMode="auto">
            <a:xfrm>
              <a:off x="3915727" y="2015848"/>
              <a:ext cx="369827" cy="592478"/>
            </a:xfrm>
            <a:custGeom>
              <a:avLst/>
              <a:gdLst>
                <a:gd name="T0" fmla="*/ 50 w 264"/>
                <a:gd name="T1" fmla="*/ 0 h 356"/>
                <a:gd name="T2" fmla="*/ 217 w 264"/>
                <a:gd name="T3" fmla="*/ 0 h 356"/>
                <a:gd name="T4" fmla="*/ 264 w 264"/>
                <a:gd name="T5" fmla="*/ 170 h 356"/>
                <a:gd name="T6" fmla="*/ 228 w 264"/>
                <a:gd name="T7" fmla="*/ 170 h 356"/>
                <a:gd name="T8" fmla="*/ 199 w 264"/>
                <a:gd name="T9" fmla="*/ 68 h 356"/>
                <a:gd name="T10" fmla="*/ 186 w 264"/>
                <a:gd name="T11" fmla="*/ 68 h 356"/>
                <a:gd name="T12" fmla="*/ 238 w 264"/>
                <a:gd name="T13" fmla="*/ 254 h 356"/>
                <a:gd name="T14" fmla="*/ 196 w 264"/>
                <a:gd name="T15" fmla="*/ 254 h 356"/>
                <a:gd name="T16" fmla="*/ 196 w 264"/>
                <a:gd name="T17" fmla="*/ 356 h 356"/>
                <a:gd name="T18" fmla="*/ 141 w 264"/>
                <a:gd name="T19" fmla="*/ 356 h 356"/>
                <a:gd name="T20" fmla="*/ 141 w 264"/>
                <a:gd name="T21" fmla="*/ 254 h 356"/>
                <a:gd name="T22" fmla="*/ 125 w 264"/>
                <a:gd name="T23" fmla="*/ 254 h 356"/>
                <a:gd name="T24" fmla="*/ 125 w 264"/>
                <a:gd name="T25" fmla="*/ 356 h 356"/>
                <a:gd name="T26" fmla="*/ 70 w 264"/>
                <a:gd name="T27" fmla="*/ 356 h 356"/>
                <a:gd name="T28" fmla="*/ 70 w 264"/>
                <a:gd name="T29" fmla="*/ 254 h 356"/>
                <a:gd name="T30" fmla="*/ 29 w 264"/>
                <a:gd name="T31" fmla="*/ 254 h 356"/>
                <a:gd name="T32" fmla="*/ 78 w 264"/>
                <a:gd name="T33" fmla="*/ 65 h 356"/>
                <a:gd name="T34" fmla="*/ 65 w 264"/>
                <a:gd name="T35" fmla="*/ 65 h 356"/>
                <a:gd name="T36" fmla="*/ 36 w 264"/>
                <a:gd name="T37" fmla="*/ 170 h 356"/>
                <a:gd name="T38" fmla="*/ 0 w 264"/>
                <a:gd name="T39" fmla="*/ 170 h 356"/>
                <a:gd name="T40" fmla="*/ 50 w 264"/>
                <a:gd name="T4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56">
                  <a:moveTo>
                    <a:pt x="50" y="0"/>
                  </a:moveTo>
                  <a:lnTo>
                    <a:pt x="217" y="0"/>
                  </a:lnTo>
                  <a:lnTo>
                    <a:pt x="264" y="170"/>
                  </a:lnTo>
                  <a:lnTo>
                    <a:pt x="228" y="170"/>
                  </a:lnTo>
                  <a:lnTo>
                    <a:pt x="199" y="68"/>
                  </a:lnTo>
                  <a:lnTo>
                    <a:pt x="186" y="68"/>
                  </a:lnTo>
                  <a:lnTo>
                    <a:pt x="238" y="254"/>
                  </a:lnTo>
                  <a:lnTo>
                    <a:pt x="196" y="254"/>
                  </a:lnTo>
                  <a:lnTo>
                    <a:pt x="196" y="356"/>
                  </a:lnTo>
                  <a:lnTo>
                    <a:pt x="141" y="356"/>
                  </a:lnTo>
                  <a:lnTo>
                    <a:pt x="141" y="254"/>
                  </a:lnTo>
                  <a:lnTo>
                    <a:pt x="125" y="254"/>
                  </a:lnTo>
                  <a:lnTo>
                    <a:pt x="125" y="356"/>
                  </a:lnTo>
                  <a:lnTo>
                    <a:pt x="70" y="356"/>
                  </a:lnTo>
                  <a:lnTo>
                    <a:pt x="70" y="254"/>
                  </a:lnTo>
                  <a:lnTo>
                    <a:pt x="29" y="254"/>
                  </a:lnTo>
                  <a:lnTo>
                    <a:pt x="78" y="65"/>
                  </a:lnTo>
                  <a:lnTo>
                    <a:pt x="65" y="65"/>
                  </a:lnTo>
                  <a:lnTo>
                    <a:pt x="36" y="170"/>
                  </a:lnTo>
                  <a:lnTo>
                    <a:pt x="0" y="17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4159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CE9B7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885"/>
            <p:cNvSpPr>
              <a:spLocks/>
            </p:cNvSpPr>
            <p:nvPr/>
          </p:nvSpPr>
          <p:spPr bwMode="auto">
            <a:xfrm>
              <a:off x="3207452" y="2154942"/>
              <a:ext cx="348252" cy="403532"/>
            </a:xfrm>
            <a:custGeom>
              <a:avLst/>
              <a:gdLst>
                <a:gd name="T0" fmla="*/ 188 w 330"/>
                <a:gd name="T1" fmla="*/ 3 h 319"/>
                <a:gd name="T2" fmla="*/ 230 w 330"/>
                <a:gd name="T3" fmla="*/ 21 h 319"/>
                <a:gd name="T4" fmla="*/ 238 w 330"/>
                <a:gd name="T5" fmla="*/ 63 h 319"/>
                <a:gd name="T6" fmla="*/ 215 w 330"/>
                <a:gd name="T7" fmla="*/ 107 h 319"/>
                <a:gd name="T8" fmla="*/ 191 w 330"/>
                <a:gd name="T9" fmla="*/ 141 h 319"/>
                <a:gd name="T10" fmla="*/ 181 w 330"/>
                <a:gd name="T11" fmla="*/ 168 h 319"/>
                <a:gd name="T12" fmla="*/ 178 w 330"/>
                <a:gd name="T13" fmla="*/ 175 h 319"/>
                <a:gd name="T14" fmla="*/ 183 w 330"/>
                <a:gd name="T15" fmla="*/ 178 h 319"/>
                <a:gd name="T16" fmla="*/ 217 w 330"/>
                <a:gd name="T17" fmla="*/ 154 h 319"/>
                <a:gd name="T18" fmla="*/ 246 w 330"/>
                <a:gd name="T19" fmla="*/ 118 h 319"/>
                <a:gd name="T20" fmla="*/ 280 w 330"/>
                <a:gd name="T21" fmla="*/ 97 h 319"/>
                <a:gd name="T22" fmla="*/ 317 w 330"/>
                <a:gd name="T23" fmla="*/ 120 h 319"/>
                <a:gd name="T24" fmla="*/ 330 w 330"/>
                <a:gd name="T25" fmla="*/ 170 h 319"/>
                <a:gd name="T26" fmla="*/ 322 w 330"/>
                <a:gd name="T27" fmla="*/ 220 h 319"/>
                <a:gd name="T28" fmla="*/ 314 w 330"/>
                <a:gd name="T29" fmla="*/ 236 h 319"/>
                <a:gd name="T30" fmla="*/ 304 w 330"/>
                <a:gd name="T31" fmla="*/ 251 h 319"/>
                <a:gd name="T32" fmla="*/ 285 w 330"/>
                <a:gd name="T33" fmla="*/ 257 h 319"/>
                <a:gd name="T34" fmla="*/ 238 w 330"/>
                <a:gd name="T35" fmla="*/ 241 h 319"/>
                <a:gd name="T36" fmla="*/ 194 w 330"/>
                <a:gd name="T37" fmla="*/ 209 h 319"/>
                <a:gd name="T38" fmla="*/ 186 w 330"/>
                <a:gd name="T39" fmla="*/ 207 h 319"/>
                <a:gd name="T40" fmla="*/ 178 w 330"/>
                <a:gd name="T41" fmla="*/ 204 h 319"/>
                <a:gd name="T42" fmla="*/ 175 w 330"/>
                <a:gd name="T43" fmla="*/ 209 h 319"/>
                <a:gd name="T44" fmla="*/ 175 w 330"/>
                <a:gd name="T45" fmla="*/ 220 h 319"/>
                <a:gd name="T46" fmla="*/ 178 w 330"/>
                <a:gd name="T47" fmla="*/ 264 h 319"/>
                <a:gd name="T48" fmla="*/ 178 w 330"/>
                <a:gd name="T49" fmla="*/ 319 h 319"/>
                <a:gd name="T50" fmla="*/ 152 w 330"/>
                <a:gd name="T51" fmla="*/ 291 h 319"/>
                <a:gd name="T52" fmla="*/ 154 w 330"/>
                <a:gd name="T53" fmla="*/ 225 h 319"/>
                <a:gd name="T54" fmla="*/ 154 w 330"/>
                <a:gd name="T55" fmla="*/ 215 h 319"/>
                <a:gd name="T56" fmla="*/ 154 w 330"/>
                <a:gd name="T57" fmla="*/ 207 h 319"/>
                <a:gd name="T58" fmla="*/ 147 w 330"/>
                <a:gd name="T59" fmla="*/ 204 h 319"/>
                <a:gd name="T60" fmla="*/ 139 w 330"/>
                <a:gd name="T61" fmla="*/ 207 h 319"/>
                <a:gd name="T62" fmla="*/ 115 w 330"/>
                <a:gd name="T63" fmla="*/ 225 h 319"/>
                <a:gd name="T64" fmla="*/ 68 w 330"/>
                <a:gd name="T65" fmla="*/ 254 h 319"/>
                <a:gd name="T66" fmla="*/ 34 w 330"/>
                <a:gd name="T67" fmla="*/ 254 h 319"/>
                <a:gd name="T68" fmla="*/ 21 w 330"/>
                <a:gd name="T69" fmla="*/ 244 h 319"/>
                <a:gd name="T70" fmla="*/ 10 w 330"/>
                <a:gd name="T71" fmla="*/ 228 h 319"/>
                <a:gd name="T72" fmla="*/ 3 w 330"/>
                <a:gd name="T73" fmla="*/ 196 h 319"/>
                <a:gd name="T74" fmla="*/ 3 w 330"/>
                <a:gd name="T75" fmla="*/ 144 h 319"/>
                <a:gd name="T76" fmla="*/ 29 w 330"/>
                <a:gd name="T77" fmla="*/ 105 h 319"/>
                <a:gd name="T78" fmla="*/ 68 w 330"/>
                <a:gd name="T79" fmla="*/ 105 h 319"/>
                <a:gd name="T80" fmla="*/ 97 w 330"/>
                <a:gd name="T81" fmla="*/ 136 h 319"/>
                <a:gd name="T82" fmla="*/ 128 w 330"/>
                <a:gd name="T83" fmla="*/ 170 h 319"/>
                <a:gd name="T84" fmla="*/ 149 w 330"/>
                <a:gd name="T85" fmla="*/ 178 h 319"/>
                <a:gd name="T86" fmla="*/ 152 w 330"/>
                <a:gd name="T87" fmla="*/ 173 h 319"/>
                <a:gd name="T88" fmla="*/ 147 w 330"/>
                <a:gd name="T89" fmla="*/ 152 h 319"/>
                <a:gd name="T90" fmla="*/ 131 w 330"/>
                <a:gd name="T91" fmla="*/ 128 h 319"/>
                <a:gd name="T92" fmla="*/ 102 w 330"/>
                <a:gd name="T93" fmla="*/ 86 h 319"/>
                <a:gd name="T94" fmla="*/ 92 w 330"/>
                <a:gd name="T95" fmla="*/ 39 h 319"/>
                <a:gd name="T96" fmla="*/ 118 w 330"/>
                <a:gd name="T97" fmla="*/ 8 h 319"/>
                <a:gd name="T98" fmla="*/ 165 w 330"/>
                <a:gd name="T9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0" h="319">
                  <a:moveTo>
                    <a:pt x="165" y="0"/>
                  </a:moveTo>
                  <a:lnTo>
                    <a:pt x="188" y="3"/>
                  </a:lnTo>
                  <a:lnTo>
                    <a:pt x="212" y="8"/>
                  </a:lnTo>
                  <a:lnTo>
                    <a:pt x="230" y="21"/>
                  </a:lnTo>
                  <a:lnTo>
                    <a:pt x="238" y="39"/>
                  </a:lnTo>
                  <a:lnTo>
                    <a:pt x="238" y="63"/>
                  </a:lnTo>
                  <a:lnTo>
                    <a:pt x="228" y="86"/>
                  </a:lnTo>
                  <a:lnTo>
                    <a:pt x="215" y="107"/>
                  </a:lnTo>
                  <a:lnTo>
                    <a:pt x="199" y="128"/>
                  </a:lnTo>
                  <a:lnTo>
                    <a:pt x="191" y="141"/>
                  </a:lnTo>
                  <a:lnTo>
                    <a:pt x="186" y="152"/>
                  </a:lnTo>
                  <a:lnTo>
                    <a:pt x="181" y="168"/>
                  </a:lnTo>
                  <a:lnTo>
                    <a:pt x="178" y="173"/>
                  </a:lnTo>
                  <a:lnTo>
                    <a:pt x="178" y="175"/>
                  </a:lnTo>
                  <a:lnTo>
                    <a:pt x="181" y="178"/>
                  </a:lnTo>
                  <a:lnTo>
                    <a:pt x="183" y="178"/>
                  </a:lnTo>
                  <a:lnTo>
                    <a:pt x="202" y="170"/>
                  </a:lnTo>
                  <a:lnTo>
                    <a:pt x="217" y="154"/>
                  </a:lnTo>
                  <a:lnTo>
                    <a:pt x="233" y="136"/>
                  </a:lnTo>
                  <a:lnTo>
                    <a:pt x="246" y="118"/>
                  </a:lnTo>
                  <a:lnTo>
                    <a:pt x="262" y="105"/>
                  </a:lnTo>
                  <a:lnTo>
                    <a:pt x="280" y="97"/>
                  </a:lnTo>
                  <a:lnTo>
                    <a:pt x="301" y="105"/>
                  </a:lnTo>
                  <a:lnTo>
                    <a:pt x="317" y="120"/>
                  </a:lnTo>
                  <a:lnTo>
                    <a:pt x="327" y="144"/>
                  </a:lnTo>
                  <a:lnTo>
                    <a:pt x="330" y="170"/>
                  </a:lnTo>
                  <a:lnTo>
                    <a:pt x="330" y="196"/>
                  </a:lnTo>
                  <a:lnTo>
                    <a:pt x="322" y="220"/>
                  </a:lnTo>
                  <a:lnTo>
                    <a:pt x="319" y="228"/>
                  </a:lnTo>
                  <a:lnTo>
                    <a:pt x="314" y="236"/>
                  </a:lnTo>
                  <a:lnTo>
                    <a:pt x="309" y="244"/>
                  </a:lnTo>
                  <a:lnTo>
                    <a:pt x="304" y="251"/>
                  </a:lnTo>
                  <a:lnTo>
                    <a:pt x="296" y="254"/>
                  </a:lnTo>
                  <a:lnTo>
                    <a:pt x="285" y="257"/>
                  </a:lnTo>
                  <a:lnTo>
                    <a:pt x="262" y="254"/>
                  </a:lnTo>
                  <a:lnTo>
                    <a:pt x="238" y="241"/>
                  </a:lnTo>
                  <a:lnTo>
                    <a:pt x="215" y="225"/>
                  </a:lnTo>
                  <a:lnTo>
                    <a:pt x="194" y="209"/>
                  </a:lnTo>
                  <a:lnTo>
                    <a:pt x="191" y="207"/>
                  </a:lnTo>
                  <a:lnTo>
                    <a:pt x="186" y="207"/>
                  </a:lnTo>
                  <a:lnTo>
                    <a:pt x="183" y="204"/>
                  </a:lnTo>
                  <a:lnTo>
                    <a:pt x="178" y="204"/>
                  </a:lnTo>
                  <a:lnTo>
                    <a:pt x="175" y="207"/>
                  </a:lnTo>
                  <a:lnTo>
                    <a:pt x="175" y="209"/>
                  </a:lnTo>
                  <a:lnTo>
                    <a:pt x="175" y="215"/>
                  </a:lnTo>
                  <a:lnTo>
                    <a:pt x="175" y="220"/>
                  </a:lnTo>
                  <a:lnTo>
                    <a:pt x="175" y="225"/>
                  </a:lnTo>
                  <a:lnTo>
                    <a:pt x="178" y="264"/>
                  </a:lnTo>
                  <a:lnTo>
                    <a:pt x="178" y="291"/>
                  </a:lnTo>
                  <a:lnTo>
                    <a:pt x="178" y="319"/>
                  </a:lnTo>
                  <a:lnTo>
                    <a:pt x="152" y="319"/>
                  </a:lnTo>
                  <a:lnTo>
                    <a:pt x="152" y="291"/>
                  </a:lnTo>
                  <a:lnTo>
                    <a:pt x="154" y="264"/>
                  </a:lnTo>
                  <a:lnTo>
                    <a:pt x="154" y="225"/>
                  </a:lnTo>
                  <a:lnTo>
                    <a:pt x="154" y="220"/>
                  </a:lnTo>
                  <a:lnTo>
                    <a:pt x="154" y="215"/>
                  </a:lnTo>
                  <a:lnTo>
                    <a:pt x="154" y="209"/>
                  </a:lnTo>
                  <a:lnTo>
                    <a:pt x="154" y="207"/>
                  </a:lnTo>
                  <a:lnTo>
                    <a:pt x="152" y="204"/>
                  </a:lnTo>
                  <a:lnTo>
                    <a:pt x="147" y="204"/>
                  </a:lnTo>
                  <a:lnTo>
                    <a:pt x="144" y="207"/>
                  </a:lnTo>
                  <a:lnTo>
                    <a:pt x="139" y="207"/>
                  </a:lnTo>
                  <a:lnTo>
                    <a:pt x="136" y="209"/>
                  </a:lnTo>
                  <a:lnTo>
                    <a:pt x="115" y="225"/>
                  </a:lnTo>
                  <a:lnTo>
                    <a:pt x="92" y="241"/>
                  </a:lnTo>
                  <a:lnTo>
                    <a:pt x="68" y="254"/>
                  </a:lnTo>
                  <a:lnTo>
                    <a:pt x="44" y="257"/>
                  </a:lnTo>
                  <a:lnTo>
                    <a:pt x="34" y="254"/>
                  </a:lnTo>
                  <a:lnTo>
                    <a:pt x="26" y="251"/>
                  </a:lnTo>
                  <a:lnTo>
                    <a:pt x="21" y="244"/>
                  </a:lnTo>
                  <a:lnTo>
                    <a:pt x="16" y="236"/>
                  </a:lnTo>
                  <a:lnTo>
                    <a:pt x="10" y="228"/>
                  </a:lnTo>
                  <a:lnTo>
                    <a:pt x="8" y="220"/>
                  </a:lnTo>
                  <a:lnTo>
                    <a:pt x="3" y="196"/>
                  </a:lnTo>
                  <a:lnTo>
                    <a:pt x="0" y="170"/>
                  </a:lnTo>
                  <a:lnTo>
                    <a:pt x="3" y="144"/>
                  </a:lnTo>
                  <a:lnTo>
                    <a:pt x="13" y="120"/>
                  </a:lnTo>
                  <a:lnTo>
                    <a:pt x="29" y="105"/>
                  </a:lnTo>
                  <a:lnTo>
                    <a:pt x="50" y="97"/>
                  </a:lnTo>
                  <a:lnTo>
                    <a:pt x="68" y="105"/>
                  </a:lnTo>
                  <a:lnTo>
                    <a:pt x="84" y="118"/>
                  </a:lnTo>
                  <a:lnTo>
                    <a:pt x="97" y="136"/>
                  </a:lnTo>
                  <a:lnTo>
                    <a:pt x="112" y="154"/>
                  </a:lnTo>
                  <a:lnTo>
                    <a:pt x="128" y="170"/>
                  </a:lnTo>
                  <a:lnTo>
                    <a:pt x="147" y="178"/>
                  </a:lnTo>
                  <a:lnTo>
                    <a:pt x="149" y="178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68"/>
                  </a:lnTo>
                  <a:lnTo>
                    <a:pt x="147" y="152"/>
                  </a:lnTo>
                  <a:lnTo>
                    <a:pt x="139" y="141"/>
                  </a:lnTo>
                  <a:lnTo>
                    <a:pt x="131" y="128"/>
                  </a:lnTo>
                  <a:lnTo>
                    <a:pt x="115" y="107"/>
                  </a:lnTo>
                  <a:lnTo>
                    <a:pt x="102" y="86"/>
                  </a:lnTo>
                  <a:lnTo>
                    <a:pt x="92" y="63"/>
                  </a:lnTo>
                  <a:lnTo>
                    <a:pt x="92" y="39"/>
                  </a:lnTo>
                  <a:lnTo>
                    <a:pt x="99" y="21"/>
                  </a:lnTo>
                  <a:lnTo>
                    <a:pt x="118" y="8"/>
                  </a:lnTo>
                  <a:lnTo>
                    <a:pt x="141" y="3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4159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CE9B7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Rectángulo: esquinas redondeadas 29">
            <a:extLst>
              <a:ext uri="{FF2B5EF4-FFF2-40B4-BE49-F238E27FC236}">
                <a16:creationId xmlns:a16="http://schemas.microsoft.com/office/drawing/2014/main" id="{B6E2BBD2-62D8-4CB2-94B2-236BD3587B8A}"/>
              </a:ext>
            </a:extLst>
          </p:cNvPr>
          <p:cNvSpPr/>
          <p:nvPr/>
        </p:nvSpPr>
        <p:spPr>
          <a:xfrm>
            <a:off x="1203699" y="4317838"/>
            <a:ext cx="1143001" cy="643467"/>
          </a:xfrm>
          <a:prstGeom prst="roundRect">
            <a:avLst/>
          </a:prstGeom>
          <a:solidFill>
            <a:srgbClr val="8E5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9327B11-44C5-4760-A200-F5E75D2C183E}"/>
              </a:ext>
            </a:extLst>
          </p:cNvPr>
          <p:cNvSpPr/>
          <p:nvPr/>
        </p:nvSpPr>
        <p:spPr>
          <a:xfrm>
            <a:off x="1086225" y="4232851"/>
            <a:ext cx="320380" cy="3203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8E5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3BD7FE8-1AD8-4820-B5BE-6EF62DEF11C6}"/>
              </a:ext>
            </a:extLst>
          </p:cNvPr>
          <p:cNvSpPr txBox="1"/>
          <p:nvPr/>
        </p:nvSpPr>
        <p:spPr>
          <a:xfrm>
            <a:off x="1174558" y="4449680"/>
            <a:ext cx="119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CE9B7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Sostenibilidad y Hábitat</a:t>
            </a:r>
          </a:p>
        </p:txBody>
      </p:sp>
    </p:spTree>
    <p:extLst>
      <p:ext uri="{BB962C8B-B14F-4D97-AF65-F5344CB8AC3E}">
        <p14:creationId xmlns:p14="http://schemas.microsoft.com/office/powerpoint/2010/main" val="26981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SISTEMAS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DE</a:t>
            </a:r>
            <a:r>
              <a:rPr lang="es-ES" dirty="0" smtClean="0"/>
              <a:t>INFORMACIÓN</a:t>
            </a:r>
            <a:endParaRPr lang="es-419" dirty="0"/>
          </a:p>
        </p:txBody>
      </p:sp>
      <p:sp>
        <p:nvSpPr>
          <p:cNvPr id="4" name="CuadroTexto 3"/>
          <p:cNvSpPr txBox="1"/>
          <p:nvPr/>
        </p:nvSpPr>
        <p:spPr>
          <a:xfrm>
            <a:off x="623888" y="1404066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atin typeface="+mj-lt"/>
              </a:rPr>
              <a:t>1</a:t>
            </a:r>
            <a:endParaRPr lang="es-419" sz="6000" dirty="0"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47222" y="1404065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+mj-lt"/>
              </a:rPr>
              <a:t>2</a:t>
            </a:r>
            <a:endParaRPr lang="es-419" sz="6000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270556" y="1443862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latin typeface="+mj-lt"/>
              </a:rPr>
              <a:t>3</a:t>
            </a:r>
            <a:endParaRPr lang="es-419" sz="6000" dirty="0"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05851" y="1789768"/>
            <a:ext cx="159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TÉCNICO</a:t>
            </a:r>
            <a:endParaRPr lang="es-419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830603" y="1789768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ESTRUCTURAL</a:t>
            </a:r>
            <a:endParaRPr lang="es-419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984410" y="1789768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GOBIERNO</a:t>
            </a:r>
            <a:endParaRPr lang="es-419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984410" y="1560027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Frente</a:t>
            </a:r>
            <a:endParaRPr lang="es-419" dirty="0">
              <a:solidFill>
                <a:srgbClr val="C0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836210" y="1560027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Frente</a:t>
            </a:r>
            <a:endParaRPr lang="es-419" dirty="0">
              <a:solidFill>
                <a:srgbClr val="C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13929" y="1581994"/>
            <a:ext cx="79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Frente</a:t>
            </a:r>
            <a:endParaRPr lang="es-419" dirty="0">
              <a:solidFill>
                <a:srgbClr val="C0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8681" y="2649469"/>
            <a:ext cx="2935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Comité estratégico de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Política de gobierno de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Actualización de normativas de la institución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Capacitación y socialización del sistema</a:t>
            </a:r>
            <a:endParaRPr lang="es-419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447222" y="2649469"/>
            <a:ext cx="3001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Articulación de unidades académicas y académico-administrativas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Creación, modificación y eliminación de procesos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Actualización, creación y eliminación de procedimientos</a:t>
            </a:r>
            <a:endParaRPr lang="es-419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138160" y="2649469"/>
            <a:ext cx="3001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Extracción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Transformación y procesamiento de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Consumo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Mantenimiento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761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SII 1.0</a:t>
            </a:r>
            <a:endParaRPr lang="es-419" dirty="0"/>
          </a:p>
        </p:txBody>
      </p:sp>
      <p:pic>
        <p:nvPicPr>
          <p:cNvPr id="8" name="Imagen 7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68768"/>
          <a:stretch/>
        </p:blipFill>
        <p:spPr>
          <a:xfrm>
            <a:off x="1582337" y="1098301"/>
            <a:ext cx="9143551" cy="1540207"/>
          </a:xfrm>
          <a:prstGeom prst="rect">
            <a:avLst/>
          </a:prstGeom>
        </p:spPr>
      </p:pic>
      <p:sp>
        <p:nvSpPr>
          <p:cNvPr id="9" name="Llamada ovalada 8"/>
          <p:cNvSpPr/>
          <p:nvPr/>
        </p:nvSpPr>
        <p:spPr>
          <a:xfrm>
            <a:off x="7282335" y="3185642"/>
            <a:ext cx="1864583" cy="896880"/>
          </a:xfrm>
          <a:prstGeom prst="wedgeEllipseCallout">
            <a:avLst>
              <a:gd name="adj1" fmla="val 10174"/>
              <a:gd name="adj2" fmla="val 8065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/>
              <a:t>Descripción de los indicadores y su cálculo</a:t>
            </a:r>
            <a:endParaRPr lang="es-CO" sz="14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817128"/>
              </p:ext>
            </p:extLst>
          </p:nvPr>
        </p:nvGraphicFramePr>
        <p:xfrm>
          <a:off x="1571947" y="2881664"/>
          <a:ext cx="3733800" cy="271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700" t="33356"/>
          <a:stretch/>
        </p:blipFill>
        <p:spPr>
          <a:xfrm>
            <a:off x="4692334" y="2881664"/>
            <a:ext cx="6023612" cy="280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ANALÍTICO</a:t>
            </a:r>
            <a:r>
              <a:rPr lang="es-ES" dirty="0" smtClean="0"/>
              <a:t>DE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CAPAS</a:t>
            </a:r>
            <a:r>
              <a:rPr lang="es-ES" dirty="0" smtClean="0"/>
              <a:t> </a:t>
            </a:r>
            <a:endParaRPr lang="es-419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31" y="901959"/>
            <a:ext cx="9729627" cy="538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3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SISTEMA</a:t>
            </a:r>
            <a:r>
              <a:rPr lang="es-ES" dirty="0" smtClean="0"/>
              <a:t>ACTUAL</a:t>
            </a:r>
            <a:endParaRPr lang="es-419" dirty="0"/>
          </a:p>
        </p:txBody>
      </p:sp>
      <p:sp>
        <p:nvSpPr>
          <p:cNvPr id="4" name="CuadroTexto 3"/>
          <p:cNvSpPr txBox="1"/>
          <p:nvPr/>
        </p:nvSpPr>
        <p:spPr>
          <a:xfrm>
            <a:off x="1301983" y="892759"/>
            <a:ext cx="120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Versión 1.0</a:t>
            </a:r>
            <a:endParaRPr lang="es-419" b="1" dirty="0"/>
          </a:p>
        </p:txBody>
      </p:sp>
      <p:grpSp>
        <p:nvGrpSpPr>
          <p:cNvPr id="18" name="Grupo 17"/>
          <p:cNvGrpSpPr/>
          <p:nvPr/>
        </p:nvGrpSpPr>
        <p:grpSpPr>
          <a:xfrm>
            <a:off x="1301982" y="1292337"/>
            <a:ext cx="9136562" cy="4882432"/>
            <a:chOff x="91143" y="1451799"/>
            <a:chExt cx="9129266" cy="5206957"/>
          </a:xfrm>
        </p:grpSpPr>
        <p:pic>
          <p:nvPicPr>
            <p:cNvPr id="19" name="Imagen 18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593" y="1451799"/>
              <a:ext cx="8565504" cy="520589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7668344" y="296529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CO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53654" y="2490762"/>
              <a:ext cx="1872208" cy="2813797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endParaRPr lang="es-CO" dirty="0"/>
            </a:p>
          </p:txBody>
        </p:sp>
        <p:sp>
          <p:nvSpPr>
            <p:cNvPr id="22" name="Llamada ovalada 21"/>
            <p:cNvSpPr/>
            <p:nvPr/>
          </p:nvSpPr>
          <p:spPr>
            <a:xfrm>
              <a:off x="7659142" y="3401186"/>
              <a:ext cx="1561267" cy="703603"/>
            </a:xfrm>
            <a:prstGeom prst="wedgeEllipseCallout">
              <a:avLst>
                <a:gd name="adj1" fmla="val -79072"/>
                <a:gd name="adj2" fmla="val 135424"/>
              </a:avLst>
            </a:prstGeom>
            <a:solidFill>
              <a:schemeClr val="accent3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dirty="0" smtClean="0"/>
                <a:t>Por defecto: </a:t>
              </a:r>
              <a:r>
                <a:rPr lang="es-CO" sz="1050" dirty="0"/>
                <a:t>Ú</a:t>
              </a:r>
              <a:r>
                <a:rPr lang="es-CO" sz="1050" dirty="0" smtClean="0"/>
                <a:t>ltimos 5 </a:t>
              </a:r>
              <a:r>
                <a:rPr lang="es-CO" sz="1000" dirty="0" smtClean="0"/>
                <a:t>años</a:t>
              </a:r>
              <a:endParaRPr lang="es-CO" sz="1050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2125862" y="2445043"/>
              <a:ext cx="6128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123728" y="1956395"/>
              <a:ext cx="6685116" cy="536502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5" name="Llamada ovalada 24"/>
            <p:cNvSpPr/>
            <p:nvPr/>
          </p:nvSpPr>
          <p:spPr>
            <a:xfrm>
              <a:off x="2123728" y="2697583"/>
              <a:ext cx="1175822" cy="703603"/>
            </a:xfrm>
            <a:prstGeom prst="wedgeEllipseCallout">
              <a:avLst>
                <a:gd name="adj1" fmla="val 21050"/>
                <a:gd name="adj2" fmla="val -71178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dirty="0" smtClean="0"/>
                <a:t>Filtros globales</a:t>
              </a:r>
              <a:endParaRPr lang="es-CO" sz="1050" dirty="0"/>
            </a:p>
          </p:txBody>
        </p:sp>
        <p:sp>
          <p:nvSpPr>
            <p:cNvPr id="26" name="Llamada ovalada 25"/>
            <p:cNvSpPr/>
            <p:nvPr/>
          </p:nvSpPr>
          <p:spPr>
            <a:xfrm>
              <a:off x="91143" y="5350949"/>
              <a:ext cx="1611639" cy="703603"/>
            </a:xfrm>
            <a:prstGeom prst="wedgeEllipseCallout">
              <a:avLst>
                <a:gd name="adj1" fmla="val 21050"/>
                <a:gd name="adj2" fmla="val -7117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dirty="0" smtClean="0"/>
                <a:t>Niveles de desagregación</a:t>
              </a:r>
              <a:endParaRPr lang="es-CO" sz="1050" dirty="0"/>
            </a:p>
          </p:txBody>
        </p:sp>
        <p:sp>
          <p:nvSpPr>
            <p:cNvPr id="27" name="Llamada ovalada 26"/>
            <p:cNvSpPr/>
            <p:nvPr/>
          </p:nvSpPr>
          <p:spPr>
            <a:xfrm>
              <a:off x="899592" y="5955153"/>
              <a:ext cx="1311626" cy="703603"/>
            </a:xfrm>
            <a:prstGeom prst="wedgeEllipseCallout">
              <a:avLst>
                <a:gd name="adj1" fmla="val 71246"/>
                <a:gd name="adj2" fmla="val 7131"/>
              </a:avLst>
            </a:prstGeom>
            <a:solidFill>
              <a:schemeClr val="accent3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dirty="0" smtClean="0"/>
                <a:t>Información detallada</a:t>
              </a:r>
              <a:endParaRPr lang="es-CO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999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SII 2.0</a:t>
            </a:r>
            <a:endParaRPr lang="es-419" dirty="0"/>
          </a:p>
        </p:txBody>
      </p:sp>
      <p:sp>
        <p:nvSpPr>
          <p:cNvPr id="4" name="Rectángulo 3"/>
          <p:cNvSpPr/>
          <p:nvPr/>
        </p:nvSpPr>
        <p:spPr>
          <a:xfrm>
            <a:off x="623888" y="1379437"/>
            <a:ext cx="6424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Fortalecer el Sistema Integrado de Información para ampliar las </a:t>
            </a:r>
            <a:r>
              <a:rPr lang="es-419" dirty="0" smtClean="0"/>
              <a:t>capacidades </a:t>
            </a:r>
            <a:r>
              <a:rPr lang="es-419" dirty="0"/>
              <a:t>de </a:t>
            </a:r>
            <a:r>
              <a:rPr lang="es-419" dirty="0" smtClean="0"/>
              <a:t>análisis </a:t>
            </a:r>
            <a:r>
              <a:rPr lang="es-419" dirty="0"/>
              <a:t>de indicadores y mejorar el apoyo a los procesos de toma de decisiones</a:t>
            </a:r>
          </a:p>
        </p:txBody>
      </p:sp>
      <p:grpSp>
        <p:nvGrpSpPr>
          <p:cNvPr id="84" name="Grupo 83"/>
          <p:cNvGrpSpPr/>
          <p:nvPr/>
        </p:nvGrpSpPr>
        <p:grpSpPr>
          <a:xfrm>
            <a:off x="1908177" y="1444681"/>
            <a:ext cx="8874370" cy="4753571"/>
            <a:chOff x="1486936" y="1300843"/>
            <a:chExt cx="8874370" cy="4753571"/>
          </a:xfrm>
        </p:grpSpPr>
        <p:sp>
          <p:nvSpPr>
            <p:cNvPr id="58" name="15 Rectángulo">
              <a:extLst>
                <a:ext uri="{FF2B5EF4-FFF2-40B4-BE49-F238E27FC236}">
                  <a16:creationId xmlns:a16="http://schemas.microsoft.com/office/drawing/2014/main" id="{037BE191-5953-4959-AC11-6D02182C7A7D}"/>
                </a:ext>
              </a:extLst>
            </p:cNvPr>
            <p:cNvSpPr/>
            <p:nvPr/>
          </p:nvSpPr>
          <p:spPr>
            <a:xfrm>
              <a:off x="1842365" y="2631623"/>
              <a:ext cx="504000" cy="2680773"/>
            </a:xfrm>
            <a:prstGeom prst="rect">
              <a:avLst/>
            </a:prstGeom>
            <a:solidFill>
              <a:srgbClr val="8DAB8E">
                <a:lumMod val="40000"/>
                <a:lumOff val="60000"/>
              </a:srgbClr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59" name="16 Rectángulo">
              <a:extLst>
                <a:ext uri="{FF2B5EF4-FFF2-40B4-BE49-F238E27FC236}">
                  <a16:creationId xmlns:a16="http://schemas.microsoft.com/office/drawing/2014/main" id="{F35DDCFC-A002-4B2A-A41D-28AAF912F60F}"/>
                </a:ext>
              </a:extLst>
            </p:cNvPr>
            <p:cNvSpPr/>
            <p:nvPr/>
          </p:nvSpPr>
          <p:spPr>
            <a:xfrm>
              <a:off x="2822805" y="3649543"/>
              <a:ext cx="1154856" cy="720725"/>
            </a:xfrm>
            <a:prstGeom prst="rect">
              <a:avLst/>
            </a:prstGeom>
            <a:solidFill>
              <a:srgbClr val="E6C069">
                <a:lumMod val="60000"/>
                <a:lumOff val="40000"/>
              </a:srgbClr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Preparación de datos</a:t>
              </a:r>
            </a:p>
          </p:txBody>
        </p:sp>
        <p:sp>
          <p:nvSpPr>
            <p:cNvPr id="60" name="17 Rectángulo">
              <a:extLst>
                <a:ext uri="{FF2B5EF4-FFF2-40B4-BE49-F238E27FC236}">
                  <a16:creationId xmlns:a16="http://schemas.microsoft.com/office/drawing/2014/main" id="{D4672239-7381-4211-B97A-BFDAB54F7A8B}"/>
                </a:ext>
              </a:extLst>
            </p:cNvPr>
            <p:cNvSpPr/>
            <p:nvPr/>
          </p:nvSpPr>
          <p:spPr>
            <a:xfrm>
              <a:off x="4482741" y="2686455"/>
              <a:ext cx="504000" cy="2680773"/>
            </a:xfrm>
            <a:prstGeom prst="rect">
              <a:avLst/>
            </a:prstGeom>
            <a:solidFill>
              <a:srgbClr val="8DAB8E">
                <a:lumMod val="40000"/>
                <a:lumOff val="60000"/>
              </a:srgbClr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Ó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61" name="18 Rectángulo">
              <a:extLst>
                <a:ext uri="{FF2B5EF4-FFF2-40B4-BE49-F238E27FC236}">
                  <a16:creationId xmlns:a16="http://schemas.microsoft.com/office/drawing/2014/main" id="{845D7189-35A3-466D-81CC-84C2723005C2}"/>
                </a:ext>
              </a:extLst>
            </p:cNvPr>
            <p:cNvSpPr/>
            <p:nvPr/>
          </p:nvSpPr>
          <p:spPr>
            <a:xfrm>
              <a:off x="5472646" y="3666360"/>
              <a:ext cx="882478" cy="680683"/>
            </a:xfrm>
            <a:prstGeom prst="rect">
              <a:avLst/>
            </a:prstGeom>
            <a:solidFill>
              <a:srgbClr val="E6C069">
                <a:lumMod val="60000"/>
                <a:lumOff val="40000"/>
              </a:srgbClr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Minería de datos</a:t>
              </a:r>
            </a:p>
          </p:txBody>
        </p:sp>
        <p:sp>
          <p:nvSpPr>
            <p:cNvPr id="62" name="19 Rectángulo">
              <a:extLst>
                <a:ext uri="{FF2B5EF4-FFF2-40B4-BE49-F238E27FC236}">
                  <a16:creationId xmlns:a16="http://schemas.microsoft.com/office/drawing/2014/main" id="{05C77D45-FA2A-499A-892B-559B7D61E439}"/>
                </a:ext>
              </a:extLst>
            </p:cNvPr>
            <p:cNvSpPr/>
            <p:nvPr/>
          </p:nvSpPr>
          <p:spPr>
            <a:xfrm>
              <a:off x="6841030" y="2631623"/>
              <a:ext cx="504000" cy="2680773"/>
            </a:xfrm>
            <a:prstGeom prst="rect">
              <a:avLst/>
            </a:prstGeom>
            <a:solidFill>
              <a:srgbClr val="8DAB8E">
                <a:lumMod val="40000"/>
                <a:lumOff val="60000"/>
              </a:srgbClr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  <a:b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b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</a:t>
              </a:r>
              <a:b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  <a:b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</a:t>
              </a:r>
              <a:b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  <a:b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</a:t>
              </a:r>
              <a:b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3" name="20 Flecha derecha">
              <a:extLst>
                <a:ext uri="{FF2B5EF4-FFF2-40B4-BE49-F238E27FC236}">
                  <a16:creationId xmlns:a16="http://schemas.microsoft.com/office/drawing/2014/main" id="{BD791A52-58F7-4824-9B41-671076833921}"/>
                </a:ext>
              </a:extLst>
            </p:cNvPr>
            <p:cNvSpPr/>
            <p:nvPr/>
          </p:nvSpPr>
          <p:spPr>
            <a:xfrm>
              <a:off x="2394180" y="3854665"/>
              <a:ext cx="428625" cy="285750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21 Flecha derecha">
              <a:extLst>
                <a:ext uri="{FF2B5EF4-FFF2-40B4-BE49-F238E27FC236}">
                  <a16:creationId xmlns:a16="http://schemas.microsoft.com/office/drawing/2014/main" id="{204C4E7A-AAB3-408D-90A5-18D3E19FA43D}"/>
                </a:ext>
              </a:extLst>
            </p:cNvPr>
            <p:cNvSpPr/>
            <p:nvPr/>
          </p:nvSpPr>
          <p:spPr>
            <a:xfrm>
              <a:off x="4025476" y="3853159"/>
              <a:ext cx="428625" cy="285750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22 Flecha derecha">
              <a:extLst>
                <a:ext uri="{FF2B5EF4-FFF2-40B4-BE49-F238E27FC236}">
                  <a16:creationId xmlns:a16="http://schemas.microsoft.com/office/drawing/2014/main" id="{708A66C6-83C5-4954-B8C1-87280FEA56AD}"/>
                </a:ext>
              </a:extLst>
            </p:cNvPr>
            <p:cNvSpPr/>
            <p:nvPr/>
          </p:nvSpPr>
          <p:spPr>
            <a:xfrm>
              <a:off x="5017692" y="3867031"/>
              <a:ext cx="428625" cy="285750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23 Flecha derecha">
              <a:extLst>
                <a:ext uri="{FF2B5EF4-FFF2-40B4-BE49-F238E27FC236}">
                  <a16:creationId xmlns:a16="http://schemas.microsoft.com/office/drawing/2014/main" id="{28551116-850D-4D5A-B709-7AEA14A7BD95}"/>
                </a:ext>
              </a:extLst>
            </p:cNvPr>
            <p:cNvSpPr/>
            <p:nvPr/>
          </p:nvSpPr>
          <p:spPr>
            <a:xfrm>
              <a:off x="6384185" y="3867031"/>
              <a:ext cx="428625" cy="285750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26 Rectángulo">
              <a:extLst>
                <a:ext uri="{FF2B5EF4-FFF2-40B4-BE49-F238E27FC236}">
                  <a16:creationId xmlns:a16="http://schemas.microsoft.com/office/drawing/2014/main" id="{CFC4B262-B086-4A75-9A6F-EBB8ADCA55FA}"/>
                </a:ext>
              </a:extLst>
            </p:cNvPr>
            <p:cNvSpPr/>
            <p:nvPr/>
          </p:nvSpPr>
          <p:spPr>
            <a:xfrm>
              <a:off x="9857306" y="2646657"/>
              <a:ext cx="504000" cy="2680773"/>
            </a:xfrm>
            <a:prstGeom prst="rect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68" name="27 Rectángulo">
              <a:extLst>
                <a:ext uri="{FF2B5EF4-FFF2-40B4-BE49-F238E27FC236}">
                  <a16:creationId xmlns:a16="http://schemas.microsoft.com/office/drawing/2014/main" id="{A6B157A9-4B37-459F-B081-D0FCDCEEC657}"/>
                </a:ext>
              </a:extLst>
            </p:cNvPr>
            <p:cNvSpPr/>
            <p:nvPr/>
          </p:nvSpPr>
          <p:spPr>
            <a:xfrm>
              <a:off x="6976370" y="1300843"/>
              <a:ext cx="3384935" cy="428628"/>
            </a:xfrm>
            <a:prstGeom prst="rect">
              <a:avLst/>
            </a:prstGeom>
            <a:noFill/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ADAPTABILIDAD</a:t>
              </a:r>
              <a:endPara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30 Flecha derecha">
              <a:extLst>
                <a:ext uri="{FF2B5EF4-FFF2-40B4-BE49-F238E27FC236}">
                  <a16:creationId xmlns:a16="http://schemas.microsoft.com/office/drawing/2014/main" id="{0519675F-FB10-4232-922C-64E5510E331B}"/>
                </a:ext>
              </a:extLst>
            </p:cNvPr>
            <p:cNvSpPr/>
            <p:nvPr/>
          </p:nvSpPr>
          <p:spPr>
            <a:xfrm rot="16200000">
              <a:off x="9902971" y="2041877"/>
              <a:ext cx="428625" cy="285750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32 Flecha derecha">
              <a:extLst>
                <a:ext uri="{FF2B5EF4-FFF2-40B4-BE49-F238E27FC236}">
                  <a16:creationId xmlns:a16="http://schemas.microsoft.com/office/drawing/2014/main" id="{8B32ED74-1A03-4E52-A3DB-C8960A5EB1AC}"/>
                </a:ext>
              </a:extLst>
            </p:cNvPr>
            <p:cNvSpPr/>
            <p:nvPr/>
          </p:nvSpPr>
          <p:spPr>
            <a:xfrm rot="5400000">
              <a:off x="6878717" y="2041878"/>
              <a:ext cx="428625" cy="285750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35 Rectángulo">
              <a:extLst>
                <a:ext uri="{FF2B5EF4-FFF2-40B4-BE49-F238E27FC236}">
                  <a16:creationId xmlns:a16="http://schemas.microsoft.com/office/drawing/2014/main" id="{491220E1-1E7B-4255-9548-3804CAC51CB1}"/>
                </a:ext>
              </a:extLst>
            </p:cNvPr>
            <p:cNvSpPr/>
            <p:nvPr/>
          </p:nvSpPr>
          <p:spPr>
            <a:xfrm>
              <a:off x="7910791" y="2477015"/>
              <a:ext cx="1376363" cy="720000"/>
            </a:xfrm>
            <a:prstGeom prst="rect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Predicci</a:t>
              </a:r>
              <a:r>
                <a:rPr kumimoji="0" 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ón</a:t>
              </a:r>
              <a:endPara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36 Rectángulo">
              <a:extLst>
                <a:ext uri="{FF2B5EF4-FFF2-40B4-BE49-F238E27FC236}">
                  <a16:creationId xmlns:a16="http://schemas.microsoft.com/office/drawing/2014/main" id="{635CC640-A109-43CB-B337-BC7ED1213E76}"/>
                </a:ext>
              </a:extLst>
            </p:cNvPr>
            <p:cNvSpPr/>
            <p:nvPr/>
          </p:nvSpPr>
          <p:spPr>
            <a:xfrm>
              <a:off x="7911585" y="3627043"/>
              <a:ext cx="1374775" cy="720000"/>
            </a:xfrm>
            <a:prstGeom prst="rect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Optimización</a:t>
              </a:r>
            </a:p>
          </p:txBody>
        </p:sp>
        <p:sp>
          <p:nvSpPr>
            <p:cNvPr id="73" name="34 Flecha izquierda y derecha">
              <a:extLst>
                <a:ext uri="{FF2B5EF4-FFF2-40B4-BE49-F238E27FC236}">
                  <a16:creationId xmlns:a16="http://schemas.microsoft.com/office/drawing/2014/main" id="{67BDF6A4-3EA4-4E96-88A7-08D14564FD6B}"/>
                </a:ext>
              </a:extLst>
            </p:cNvPr>
            <p:cNvSpPr/>
            <p:nvPr/>
          </p:nvSpPr>
          <p:spPr>
            <a:xfrm rot="5400000">
              <a:off x="8349546" y="3254689"/>
              <a:ext cx="466725" cy="285750"/>
            </a:xfrm>
            <a:prstGeom prst="left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28 Flecha derecha">
              <a:extLst>
                <a:ext uri="{FF2B5EF4-FFF2-40B4-BE49-F238E27FC236}">
                  <a16:creationId xmlns:a16="http://schemas.microsoft.com/office/drawing/2014/main" id="{7BDA46B8-759C-4D00-BDAA-7BD99545C5F9}"/>
                </a:ext>
              </a:extLst>
            </p:cNvPr>
            <p:cNvSpPr/>
            <p:nvPr/>
          </p:nvSpPr>
          <p:spPr>
            <a:xfrm>
              <a:off x="7411799" y="3859823"/>
              <a:ext cx="428625" cy="285750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35 Rectángulo">
              <a:extLst>
                <a:ext uri="{FF2B5EF4-FFF2-40B4-BE49-F238E27FC236}">
                  <a16:creationId xmlns:a16="http://schemas.microsoft.com/office/drawing/2014/main" id="{4B63B5C6-6810-4081-88F6-43BB3D059023}"/>
                </a:ext>
              </a:extLst>
            </p:cNvPr>
            <p:cNvSpPr/>
            <p:nvPr/>
          </p:nvSpPr>
          <p:spPr>
            <a:xfrm>
              <a:off x="7894728" y="4816227"/>
              <a:ext cx="1376363" cy="720000"/>
            </a:xfrm>
            <a:prstGeom prst="rect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Simulación</a:t>
              </a:r>
            </a:p>
          </p:txBody>
        </p:sp>
        <p:sp>
          <p:nvSpPr>
            <p:cNvPr id="76" name="34 Flecha izquierda y derecha">
              <a:extLst>
                <a:ext uri="{FF2B5EF4-FFF2-40B4-BE49-F238E27FC236}">
                  <a16:creationId xmlns:a16="http://schemas.microsoft.com/office/drawing/2014/main" id="{82E1E6D1-A5EA-4DB9-8673-EF6454F1CDE4}"/>
                </a:ext>
              </a:extLst>
            </p:cNvPr>
            <p:cNvSpPr/>
            <p:nvPr/>
          </p:nvSpPr>
          <p:spPr>
            <a:xfrm rot="5400000">
              <a:off x="8365609" y="4430159"/>
              <a:ext cx="466725" cy="285750"/>
            </a:xfrm>
            <a:prstGeom prst="left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29 Flecha derecha">
              <a:extLst>
                <a:ext uri="{FF2B5EF4-FFF2-40B4-BE49-F238E27FC236}">
                  <a16:creationId xmlns:a16="http://schemas.microsoft.com/office/drawing/2014/main" id="{D2075BD2-4AC7-4DE9-85C8-836CD5438EBF}"/>
                </a:ext>
              </a:extLst>
            </p:cNvPr>
            <p:cNvSpPr/>
            <p:nvPr/>
          </p:nvSpPr>
          <p:spPr>
            <a:xfrm>
              <a:off x="9357520" y="3853159"/>
              <a:ext cx="428625" cy="285750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21 Flecha derecha">
              <a:extLst>
                <a:ext uri="{FF2B5EF4-FFF2-40B4-BE49-F238E27FC236}">
                  <a16:creationId xmlns:a16="http://schemas.microsoft.com/office/drawing/2014/main" id="{17DEA548-404F-44E1-A40A-05FE70E982C6}"/>
                </a:ext>
              </a:extLst>
            </p:cNvPr>
            <p:cNvSpPr/>
            <p:nvPr/>
          </p:nvSpPr>
          <p:spPr>
            <a:xfrm>
              <a:off x="1488950" y="3088364"/>
              <a:ext cx="287263" cy="117953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21 Flecha derecha">
              <a:extLst>
                <a:ext uri="{FF2B5EF4-FFF2-40B4-BE49-F238E27FC236}">
                  <a16:creationId xmlns:a16="http://schemas.microsoft.com/office/drawing/2014/main" id="{32DAEA89-E65F-4004-AA80-E8A7F425F96E}"/>
                </a:ext>
              </a:extLst>
            </p:cNvPr>
            <p:cNvSpPr/>
            <p:nvPr/>
          </p:nvSpPr>
          <p:spPr>
            <a:xfrm>
              <a:off x="1488950" y="3497618"/>
              <a:ext cx="287263" cy="117953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21 Flecha derecha">
              <a:extLst>
                <a:ext uri="{FF2B5EF4-FFF2-40B4-BE49-F238E27FC236}">
                  <a16:creationId xmlns:a16="http://schemas.microsoft.com/office/drawing/2014/main" id="{3EB5D82C-4EF7-4751-AE8D-70922E3D5BCE}"/>
                </a:ext>
              </a:extLst>
            </p:cNvPr>
            <p:cNvSpPr/>
            <p:nvPr/>
          </p:nvSpPr>
          <p:spPr>
            <a:xfrm>
              <a:off x="1488950" y="3910375"/>
              <a:ext cx="287263" cy="117953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21 Flecha derecha">
              <a:extLst>
                <a:ext uri="{FF2B5EF4-FFF2-40B4-BE49-F238E27FC236}">
                  <a16:creationId xmlns:a16="http://schemas.microsoft.com/office/drawing/2014/main" id="{A534A889-55BE-4BAE-AB5C-1DDFCE9F65EB}"/>
                </a:ext>
              </a:extLst>
            </p:cNvPr>
            <p:cNvSpPr/>
            <p:nvPr/>
          </p:nvSpPr>
          <p:spPr>
            <a:xfrm>
              <a:off x="1486936" y="4323132"/>
              <a:ext cx="287263" cy="117953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21 Flecha derecha">
              <a:extLst>
                <a:ext uri="{FF2B5EF4-FFF2-40B4-BE49-F238E27FC236}">
                  <a16:creationId xmlns:a16="http://schemas.microsoft.com/office/drawing/2014/main" id="{C8D7D827-9187-4DCB-94C5-5DCBD3B6F092}"/>
                </a:ext>
              </a:extLst>
            </p:cNvPr>
            <p:cNvSpPr/>
            <p:nvPr/>
          </p:nvSpPr>
          <p:spPr>
            <a:xfrm>
              <a:off x="1490321" y="4732386"/>
              <a:ext cx="287263" cy="117953"/>
            </a:xfrm>
            <a:prstGeom prst="rightArrow">
              <a:avLst/>
            </a:prstGeom>
            <a:solidFill>
              <a:sysClr val="window" lastClr="FFFFFF"/>
            </a:solidFill>
            <a:ln w="34925" cap="flat" cmpd="sng" algn="in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91B0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8B2DF8D9-E2C6-40FA-8D33-01FAE5700FCF}"/>
                </a:ext>
              </a:extLst>
            </p:cNvPr>
            <p:cNvSpPr/>
            <p:nvPr/>
          </p:nvSpPr>
          <p:spPr>
            <a:xfrm>
              <a:off x="2407141" y="5792804"/>
              <a:ext cx="67810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Arial" pitchFamily="34" charset="0"/>
                </a:rPr>
                <a:t>Michalewicz, Z., Schmidt, M., Michalewicz, M., &amp; Chiriac, C. (2007). </a:t>
              </a:r>
              <a:r>
                <a:rPr lang="en-US" sz="1100" i="1" dirty="0">
                  <a:solidFill>
                    <a:srgbClr val="0000FF"/>
                  </a:solidFill>
                  <a:latin typeface="Calibri Light" panose="020F0302020204030204" pitchFamily="34" charset="0"/>
                  <a:cs typeface="Arial" pitchFamily="34" charset="0"/>
                </a:rPr>
                <a:t>Adaptive Business Intelligence</a:t>
              </a: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 panose="020F0302020204030204" pitchFamily="34" charset="0"/>
                  <a:cs typeface="Arial" pitchFamily="34" charset="0"/>
                </a:rPr>
                <a:t>. Berlin: Springer.</a:t>
              </a:r>
              <a:endParaRPr lang="es-CO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4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PE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Tema">
      <a:majorFont>
        <a:latin typeface="Segoe UI Black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F8A405E10D074AA129E6D711A85760" ma:contentTypeVersion="10" ma:contentTypeDescription="Crear nuevo documento." ma:contentTypeScope="" ma:versionID="7084ba4d26560535d1fd546b0ad63b19">
  <xsd:schema xmlns:xsd="http://www.w3.org/2001/XMLSchema" xmlns:xs="http://www.w3.org/2001/XMLSchema" xmlns:p="http://schemas.microsoft.com/office/2006/metadata/properties" xmlns:ns2="0f3c8813-ac4a-43d8-ae4a-8e38a1b502f5" xmlns:ns3="35662a61-2647-4a00-9c00-c3ba5cde2194" targetNamespace="http://schemas.microsoft.com/office/2006/metadata/properties" ma:root="true" ma:fieldsID="2f68013c20b4138f2913d2b5c383efaa" ns2:_="" ns3:_="">
    <xsd:import namespace="0f3c8813-ac4a-43d8-ae4a-8e38a1b502f5"/>
    <xsd:import namespace="35662a61-2647-4a00-9c00-c3ba5cde21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c8813-ac4a-43d8-ae4a-8e38a1b50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62a61-2647-4a00-9c00-c3ba5cde219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AC318A-906B-4C0A-BE12-AE0FCB767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3c8813-ac4a-43d8-ae4a-8e38a1b502f5"/>
    <ds:schemaRef ds:uri="35662a61-2647-4a00-9c00-c3ba5cde2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7521F3-A185-49F1-A0FA-6007FE259AC0}">
  <ds:schemaRefs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f3c8813-ac4a-43d8-ae4a-8e38a1b502f5"/>
    <ds:schemaRef ds:uri="http://schemas.microsoft.com/office/2006/documentManagement/types"/>
    <ds:schemaRef ds:uri="http://www.w3.org/XML/1998/namespace"/>
    <ds:schemaRef ds:uri="35662a61-2647-4a00-9c00-c3ba5cde219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683A41-6DC2-4368-84B7-4E56986867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6216</TotalTime>
  <Words>474</Words>
  <Application>Microsoft Office PowerPoint</Application>
  <PresentationFormat>Panorámica</PresentationFormat>
  <Paragraphs>106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Coco Gothic</vt:lpstr>
      <vt:lpstr>Coco Gothic Light</vt:lpstr>
      <vt:lpstr>Lato Black</vt:lpstr>
      <vt:lpstr>Leelawadee</vt:lpstr>
      <vt:lpstr>Lucida Sans</vt:lpstr>
      <vt:lpstr>Segoe UI Black</vt:lpstr>
      <vt:lpstr>Segoe UI Light</vt:lpstr>
      <vt:lpstr>Segoe UI Semibold</vt:lpstr>
      <vt:lpstr>Segoe UI Semilight</vt:lpstr>
      <vt:lpstr>TheSans 9-Black Caps</vt:lpstr>
      <vt:lpstr>Tema DPEI</vt:lpstr>
      <vt:lpstr>Sistema Integrado de Información</vt:lpstr>
      <vt:lpstr>LAUNIVERSIDADDELROSARIO</vt:lpstr>
      <vt:lpstr>SERUNAUNIVERSIDAD…</vt:lpstr>
      <vt:lpstr>OBJETIVOSPLANESTRATEGICO</vt:lpstr>
      <vt:lpstr>SISTEMASDEINFORMACIÓN</vt:lpstr>
      <vt:lpstr>SII 1.0</vt:lpstr>
      <vt:lpstr>MODELOANALÍTICODECAPAS </vt:lpstr>
      <vt:lpstr>ELSISTEMAACTUAL</vt:lpstr>
      <vt:lpstr>SII 2.0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Leonardo Vargas Mesa</dc:creator>
  <cp:lastModifiedBy>John Leonardo Vargas Mesa</cp:lastModifiedBy>
  <cp:revision>34</cp:revision>
  <dcterms:created xsi:type="dcterms:W3CDTF">2019-04-01T16:11:22Z</dcterms:created>
  <dcterms:modified xsi:type="dcterms:W3CDTF">2019-09-02T21:45:32Z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0x0101009EF8A405E10D074AA129E6D711A85760</vt:lpwstr>
  </property>
</Properties>
</file>