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5" r:id="rId4"/>
    <p:sldId id="281" r:id="rId5"/>
    <p:sldId id="283" r:id="rId6"/>
    <p:sldId id="286" r:id="rId7"/>
    <p:sldId id="287" r:id="rId8"/>
    <p:sldId id="288" r:id="rId9"/>
    <p:sldId id="289" r:id="rId10"/>
    <p:sldId id="282" r:id="rId11"/>
    <p:sldId id="291" r:id="rId12"/>
    <p:sldId id="284" r:id="rId13"/>
    <p:sldId id="29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/>
    <p:restoredTop sz="92543"/>
  </p:normalViewPr>
  <p:slideViewPr>
    <p:cSldViewPr snapToGrid="0" snapToObjects="1">
      <p:cViewPr varScale="1">
        <p:scale>
          <a:sx n="129" d="100"/>
          <a:sy n="129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0EC09-8A58-D848-98B6-373F1215B12F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5D255-D443-0D4F-B052-B5D75A9ED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55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ecd36716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32" y="685791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ecd367165_0_1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91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ecd36716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32" y="685791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ecd367165_0_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50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EAAA9-E2D4-2D44-8089-F8DD483AF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0FE43C-E70D-F046-944D-E3DFFDAD0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F21A6-907E-1F44-8BB3-892A971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A2E1A3-933F-E344-9DBF-D4ACA2C3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FC8159-08FE-4142-A9F7-79ED2C10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48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D6787-2009-454E-839D-ED2ACEC8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FD1F3E1-1397-C349-9081-6876406DF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A409C3-671D-F247-BEF0-F1E72EF4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713186-C530-044A-9185-65F9F9F5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7A777-90A4-0245-AD42-505A5266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54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966E19-0C60-B54E-83A4-AFF086A56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E28066-774F-3147-A3A5-FC862F153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B66B5C-1587-F948-896F-459339DE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005D94-3F09-9844-B6ED-BE519B2A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C8D159-2650-9A4A-8B87-98684BAD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34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DE2DF6FC-AE37-1D4D-9ED0-7D56A9E8B9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5600" y="203202"/>
            <a:ext cx="40386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endParaRPr lang="pt-BR" alt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pt-BR" altLang="pt-BR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149F250-3D96-754F-B13F-8073E36F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9126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355600" y="1752600"/>
            <a:ext cx="11108267" cy="4508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8C1F58-9948-A045-A88F-34B4C76C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4079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04109-DBCE-2545-A793-B45DF451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457247-4641-3547-B9CE-E093AE17B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D8D111-1276-DC44-BE86-EBCE228A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7CD5C2-8A93-5D47-A5A1-5DCC6BB1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9A255F-C169-D04F-9B77-B03EB6E8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04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3D526-F5AC-3A42-AA54-4DDC630D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2AB554-621B-2C47-8B8E-0AFCB6C2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C3F1F3-E7C3-1B44-907F-B050CAB3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B7E9FF-20C3-3E48-A3A5-C2D50360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98917F-3D67-704B-BD1F-5BF10AEA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26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5B19D-B48E-AE4B-AF53-98331D44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F865E2-0A9E-3148-A1FB-E5AE7B216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DF3A8B-2ADE-4340-B5EC-0AA8999A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199E55-3859-C44B-A1E9-AD5A5D9E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7EDAA6-8F6C-A346-ADD8-7387DD49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229DB3-6A29-EB4A-A0F7-2743BD8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89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3312C-07DA-1D49-B2C2-9167294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ACF734-CEC5-7543-9D5D-D566CE2C3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09A453-EEED-564B-8841-4E23D82A6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BEE1A4-5365-A143-8D7D-821D16FFD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F91C79-89BE-4641-A56A-3ECB6C839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38E830-7AF4-9A42-8E89-D12BE41F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713105E-743B-E34C-AC84-8206DB6A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77CAD5-2E80-AD43-921D-71D0F220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3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2BE1A-211E-3D49-8F3F-3B25D77B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762B8A-874A-3943-BA82-F4E2AA3E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890673-D9D8-C348-994F-133B41FA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4E502A0-CA76-4248-862F-27A82A10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3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B607AD-E050-3B44-92E7-918C72CE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ABAD76-45A8-A145-832C-342017F9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AD5815-8648-E941-B871-31F94C69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3212A-87C8-234B-B0AD-E2BBC4AB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D6A95B-ABF7-8C43-8006-6EA3D44C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DB5394-2FAB-A040-A24A-F8BF9F045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74C8CF-0CE0-844A-9E3E-F13119DD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02AFFE-A0B1-7A41-B1E3-1CAAA86B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79488A-8798-5B44-93F8-B9A61B3B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39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F9318-FFCF-7D43-9271-4E95CC61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48234B-C1F5-8548-992D-437C4BD2C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E11CB-E2C5-5043-9697-DF39C7C32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DB4882-9472-4C4A-B09D-B53C6637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767D2D-B279-EE40-A200-61A3C89E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CBB7D4-AE34-A54F-A12B-82F3CF46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5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33553FA-EB15-4345-8A2C-0FF5D6B0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56A2D4-6752-7F41-B6EA-AC25736F8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C646B9-94F0-F940-B5BB-7CA92944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29C9-006E-DD4E-A772-28E95395659B}" type="datetimeFigureOut">
              <a:rPr lang="pt-BR" smtClean="0"/>
              <a:t>04/09/19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44C1BB-B82A-DC4F-9C73-DB1265618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C9F35B-B463-AE40-9761-54A02998E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CD93-9F3A-D843-8B0D-FC27BBEA7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5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pe.pe.gov.br/2016/07/21/investigacoes-realizadas-pela-cpi-na-alepe-apontam-mais-de-20-mil-estudantes-prejudicado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safiosdaeducacao.com.br/mec-cancela-65-mil-diplomas-por-fraude-em-instituicoes-de-ensino/" TargetMode="External"/><Relationship Id="rId4" Type="http://schemas.openxmlformats.org/officeDocument/2006/relationships/hyperlink" Target="https://extra.globo.com/casos-de-policia/operacao-enquadra-escolas-que-emitiram-350-mil-diplomas-falsos-movimentaram-700-milhoes-em-5-anos-2309738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.br/materia/-/asset_publisher/Kujrw0TZC2Mb/content/id/665441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415680" y="593280"/>
            <a:ext cx="11358240" cy="76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415680" y="1536480"/>
            <a:ext cx="11358240" cy="45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Shape 63"/>
          <p:cNvPicPr/>
          <p:nvPr/>
        </p:nvPicPr>
        <p:blipFill>
          <a:blip r:embed="rId2"/>
          <a:stretch/>
        </p:blipFill>
        <p:spPr>
          <a:xfrm>
            <a:off x="0" y="1920"/>
            <a:ext cx="12189600" cy="68558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3"/>
          <a:stretch/>
        </p:blipFill>
        <p:spPr>
          <a:xfrm>
            <a:off x="5718720" y="6149760"/>
            <a:ext cx="1217280" cy="65568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 rot="21571800">
            <a:off x="254880" y="1449445"/>
            <a:ext cx="10968000" cy="27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48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</a:rPr>
              <a:t>SERVIÇO RAP/DDR: </a:t>
            </a:r>
          </a:p>
          <a:p>
            <a:pPr>
              <a:lnSpc>
                <a:spcPct val="100000"/>
              </a:lnSpc>
            </a:pPr>
            <a:r>
              <a:rPr lang="pt-BR" sz="44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</a:rPr>
              <a:t>Combate a Fraudes em Diplomas Acadêmicos</a:t>
            </a:r>
            <a:endParaRPr lang="pt-BR" sz="4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342240" y="2755453"/>
            <a:ext cx="6849120" cy="16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Guido Lemos</a:t>
            </a:r>
          </a:p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Rostand Costa</a:t>
            </a:r>
          </a:p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Daniel Faustino</a:t>
            </a:r>
          </a:p>
          <a:p>
            <a:pPr>
              <a:lnSpc>
                <a:spcPct val="100000"/>
              </a:lnSpc>
            </a:pPr>
            <a:r>
              <a:rPr lang="en-US" sz="3200" b="1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Lavid</a:t>
            </a:r>
            <a:r>
              <a:rPr lang="en-US" sz="3200" b="1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UFPB</a:t>
            </a:r>
            <a:endParaRPr lang="en-US" sz="4400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7115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1697150" y="658878"/>
            <a:ext cx="4252420" cy="641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b="1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Arquitetura do Serviço</a:t>
            </a:r>
            <a:endParaRPr lang="pt-BR" sz="32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3200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41" name="Picture 2"/>
          <p:cNvPicPr/>
          <p:nvPr/>
        </p:nvPicPr>
        <p:blipFill>
          <a:blip r:embed="rId2"/>
          <a:stretch/>
        </p:blipFill>
        <p:spPr>
          <a:xfrm>
            <a:off x="5949570" y="857250"/>
            <a:ext cx="4717980" cy="5143230"/>
          </a:xfrm>
          <a:prstGeom prst="rect">
            <a:avLst/>
          </a:prstGeom>
          <a:ln>
            <a:noFill/>
          </a:ln>
        </p:spPr>
      </p:pic>
      <p:sp>
        <p:nvSpPr>
          <p:cNvPr id="442" name="CustomShape 2"/>
          <p:cNvSpPr/>
          <p:nvPr/>
        </p:nvSpPr>
        <p:spPr>
          <a:xfrm>
            <a:off x="1604190" y="1886760"/>
            <a:ext cx="4110480" cy="4686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1890"/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Principais componentes: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90"/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310" indent="-255150">
              <a:buClr>
                <a:srgbClr val="FF0000"/>
              </a:buClr>
              <a:buSzPct val="80000"/>
              <a:buFont typeface="Wingdings" charset="2"/>
              <a:buChar char=""/>
            </a:pPr>
            <a:r>
              <a:rPr lang="en-US" sz="1500" b="1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Webservice</a:t>
            </a: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para Registro e Autenticação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310" indent="-255150">
              <a:buClr>
                <a:srgbClr val="FF0000"/>
              </a:buClr>
              <a:buSzPct val="80000"/>
              <a:buFont typeface="Wingdings" charset="2"/>
              <a:buChar char=""/>
            </a:pPr>
            <a:r>
              <a:rPr lang="en-US" sz="1500" b="1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Portal</a:t>
            </a: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de Autenticação Interativo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310" indent="-255150">
              <a:buClr>
                <a:srgbClr val="FF0000"/>
              </a:buClr>
              <a:buSzPct val="80000"/>
              <a:buFont typeface="Wingdings" charset="2"/>
              <a:buChar char=""/>
            </a:pPr>
            <a:r>
              <a:rPr lang="en-US" sz="1500" b="1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Conectores</a:t>
            </a: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de Integração com ERP IES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310" indent="-255150">
              <a:buClr>
                <a:srgbClr val="FF0000"/>
              </a:buClr>
              <a:buSzPct val="80000"/>
              <a:buFont typeface="Wingdings" charset="2"/>
              <a:buChar char=""/>
            </a:pPr>
            <a:r>
              <a:rPr lang="en-US" sz="1500" b="1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Repositório</a:t>
            </a: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de Preservação Digital Integrado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310" indent="-274050">
              <a:lnSpc>
                <a:spcPct val="115000"/>
              </a:lnSpc>
              <a:buClr>
                <a:srgbClr val="FF0000"/>
              </a:buClr>
              <a:buFont typeface="Calibri"/>
              <a:buChar char="➔"/>
            </a:pPr>
            <a:r>
              <a:rPr lang="en-US" sz="1500" b="1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Gerador</a:t>
            </a: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DDR (PDF/A ou XML)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0210" lvl="1" indent="-274050">
              <a:lnSpc>
                <a:spcPct val="115000"/>
              </a:lnSpc>
              <a:buClr>
                <a:srgbClr val="FF0000"/>
              </a:buClr>
              <a:buFont typeface="Calibri"/>
              <a:buChar char="➔"/>
            </a:pP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Baseado em </a:t>
            </a:r>
            <a:r>
              <a:rPr lang="en-US" sz="1500" i="1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templates</a:t>
            </a: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personalizáveis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0210" lvl="1" indent="-274050">
              <a:lnSpc>
                <a:spcPct val="115000"/>
              </a:lnSpc>
              <a:buClr>
                <a:srgbClr val="FF0000"/>
              </a:buClr>
              <a:buFont typeface="Calibri"/>
              <a:buChar char="➔"/>
            </a:pP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Representação visual com metadados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310" indent="-274050">
              <a:lnSpc>
                <a:spcPct val="115000"/>
              </a:lnSpc>
              <a:buClr>
                <a:srgbClr val="FF0000"/>
              </a:buClr>
              <a:buFont typeface="Calibri"/>
              <a:buChar char="➔"/>
            </a:pPr>
            <a:r>
              <a:rPr lang="en-US" sz="1500" b="1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Assinador</a:t>
            </a:r>
            <a:r>
              <a:rPr lang="en-US" sz="1500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DDR 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0210" lvl="1" indent="-274050">
              <a:lnSpc>
                <a:spcPct val="115000"/>
              </a:lnSpc>
              <a:buClr>
                <a:srgbClr val="FF0000"/>
              </a:buClr>
              <a:buFont typeface="Calibri"/>
              <a:buChar char="➔"/>
            </a:pP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Offline, com instalação e uso controlado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0210" lvl="1" indent="-274050">
              <a:lnSpc>
                <a:spcPct val="115000"/>
              </a:lnSpc>
              <a:buClr>
                <a:srgbClr val="FF0000"/>
              </a:buClr>
              <a:buFont typeface="Calibri"/>
              <a:buChar char="➔"/>
            </a:pP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Validação e assinatura em lote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0210" lvl="1" indent="-274050">
              <a:lnSpc>
                <a:spcPct val="115000"/>
              </a:lnSpc>
              <a:buClr>
                <a:srgbClr val="FF0000"/>
              </a:buClr>
              <a:buFont typeface="Calibri"/>
              <a:buChar char="➔"/>
            </a:pP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Integração flexível com workflow/ERP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310" indent="-274050">
              <a:lnSpc>
                <a:spcPct val="115000"/>
              </a:lnSpc>
              <a:buClr>
                <a:srgbClr val="FF0000"/>
              </a:buClr>
              <a:buFont typeface="Calibri"/>
              <a:buChar char="➔"/>
            </a:pPr>
            <a:r>
              <a:rPr lang="en-US" sz="1500" b="1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Porta Documentos </a:t>
            </a: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Eletrônicos 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0210" lvl="1" indent="-274050">
              <a:lnSpc>
                <a:spcPct val="115000"/>
              </a:lnSpc>
              <a:buClr>
                <a:srgbClr val="FF0000"/>
              </a:buClr>
              <a:buFont typeface="Calibri"/>
              <a:buChar char="➔"/>
            </a:pPr>
            <a:r>
              <a:rPr lang="en-US" sz="1500" b="1" i="1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app mobile </a:t>
            </a:r>
            <a:r>
              <a:rPr lang="en-US" sz="1500" spc="-1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versões para o detentor e para o receptor do diploma</a:t>
            </a: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5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6212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0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503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C017BC2-8FF2-2D4E-9949-6FEFCE9AA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02936"/>
              </p:ext>
            </p:extLst>
          </p:nvPr>
        </p:nvGraphicFramePr>
        <p:xfrm>
          <a:off x="3220278" y="821723"/>
          <a:ext cx="5983356" cy="5970720"/>
        </p:xfrm>
        <a:graphic>
          <a:graphicData uri="http://schemas.openxmlformats.org/drawingml/2006/table">
            <a:tbl>
              <a:tblPr/>
              <a:tblGrid>
                <a:gridCol w="1495839">
                  <a:extLst>
                    <a:ext uri="{9D8B030D-6E8A-4147-A177-3AD203B41FA5}">
                      <a16:colId xmlns:a16="http://schemas.microsoft.com/office/drawing/2014/main" val="4211952141"/>
                    </a:ext>
                  </a:extLst>
                </a:gridCol>
                <a:gridCol w="1495839">
                  <a:extLst>
                    <a:ext uri="{9D8B030D-6E8A-4147-A177-3AD203B41FA5}">
                      <a16:colId xmlns:a16="http://schemas.microsoft.com/office/drawing/2014/main" val="3394060547"/>
                    </a:ext>
                  </a:extLst>
                </a:gridCol>
                <a:gridCol w="1495839">
                  <a:extLst>
                    <a:ext uri="{9D8B030D-6E8A-4147-A177-3AD203B41FA5}">
                      <a16:colId xmlns:a16="http://schemas.microsoft.com/office/drawing/2014/main" val="2741226695"/>
                    </a:ext>
                  </a:extLst>
                </a:gridCol>
                <a:gridCol w="1495839">
                  <a:extLst>
                    <a:ext uri="{9D8B030D-6E8A-4147-A177-3AD203B41FA5}">
                      <a16:colId xmlns:a16="http://schemas.microsoft.com/office/drawing/2014/main" val="122226434"/>
                    </a:ext>
                  </a:extLst>
                </a:gridCol>
              </a:tblGrid>
              <a:tr h="36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Nome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8034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Responsável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8034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Número do chamado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8034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Data da solicitação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8034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69031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UFABC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Paulo Victor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40234065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11/06/2019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053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UFMS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Luciano Gonda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40235486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17/06/2019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067219"/>
                  </a:ext>
                </a:extLst>
              </a:tr>
              <a:tr h="36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UNIFAL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Marcelo Fernandes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40235845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18/06/2019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27137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UFRN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Clarissa Lorena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40236198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19/06/2019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63771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IFPB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Ivan Medeiros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40245861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22/07/2019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12224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UNEB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Iury Barreto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40249842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05/08/2019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0634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UFG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Leandro Luis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Fisicamente 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09/08/2019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923514"/>
                  </a:ext>
                </a:extLst>
              </a:tr>
              <a:tr h="36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IFSULDEMINAS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Gabriel Maduro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40256283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43387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IFMA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William Mendes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40256348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66602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UNIFESP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Lidiane Cristina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40256140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97870"/>
                  </a:ext>
                </a:extLst>
              </a:tr>
              <a:tr h="36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UFES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Hans Schneebell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40257172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29/08/2019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566200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IFCE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Carlos Dourado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40256575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27/08/2019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50422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IFPI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Eduilson Neves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40256875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99290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UEMS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Jéssica Oliveira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40256704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72669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UFPA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Marco Capela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40256697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14972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IFC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Plinio Garcia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40256287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00410"/>
                  </a:ext>
                </a:extLst>
              </a:tr>
              <a:tr h="36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IFS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Cristiano Vasconcelos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40256303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16878"/>
                  </a:ext>
                </a:extLst>
              </a:tr>
              <a:tr h="36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UFPI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Ricardo Andrade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40256897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28/08/2019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63436"/>
                  </a:ext>
                </a:extLst>
              </a:tr>
              <a:tr h="36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IFAM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João Cavalcante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40258043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02/09/2019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08513"/>
                  </a:ext>
                </a:extLst>
              </a:tr>
              <a:tr h="22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UNIRIO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Vinicius Serva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40258262</a:t>
                      </a:r>
                      <a:endParaRPr lang="pt-B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03/09/2019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62" marR="53562" marT="37493" marB="37493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20317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AC2D02D6-266B-BD40-A9EE-049AE4FB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067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/>
              <a:t>Universidades que aderiram ao serviço no lançamento</a:t>
            </a:r>
          </a:p>
        </p:txBody>
      </p:sp>
    </p:spTree>
    <p:extLst>
      <p:ext uri="{BB962C8B-B14F-4D97-AF65-F5344CB8AC3E}">
        <p14:creationId xmlns:p14="http://schemas.microsoft.com/office/powerpoint/2010/main" val="411380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ço Reservado para Texto 6">
            <a:extLst>
              <a:ext uri="{FF2B5EF4-FFF2-40B4-BE49-F238E27FC236}">
                <a16:creationId xmlns:a16="http://schemas.microsoft.com/office/drawing/2014/main" id="{6FCCEAF7-96E8-3440-B392-21C327EA0960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887142" y="2052639"/>
            <a:ext cx="8330803" cy="3381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3072" indent="-343072">
              <a:buClr>
                <a:srgbClr val="FF0000"/>
              </a:buClr>
              <a:buSzPts val="1900"/>
              <a:buFont typeface="Noto Sans Symbols"/>
              <a:buChar char="➔"/>
              <a:defRPr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combinado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tecnologias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blockchain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certificação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preservação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torna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possível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criação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plataformas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escaláveis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agnósticas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registro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autenticação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preservação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digitais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diplomas,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contratos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etc.</a:t>
            </a:r>
          </a:p>
          <a:p>
            <a:pPr marL="343072" indent="-343072">
              <a:buClr>
                <a:srgbClr val="FF0000"/>
              </a:buClr>
              <a:buSzPts val="1900"/>
              <a:buFont typeface="Noto Sans Symbols"/>
              <a:buChar char="➔"/>
              <a:defRPr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plataformas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agregam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transparência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simplicidade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processos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registro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autenticação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dificultando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impossibilitando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ocorrência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fraudes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3072" indent="-343072">
              <a:lnSpc>
                <a:spcPct val="115000"/>
              </a:lnSpc>
              <a:buClr>
                <a:srgbClr val="FF0000"/>
              </a:buClr>
              <a:buSzPts val="1900"/>
              <a:buFont typeface="Calibri"/>
              <a:buChar char="➔"/>
              <a:defRPr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registro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unificado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o MEC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acompanhe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forma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dinâmica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emissão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diplomas no País (inclusive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detecção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precoce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eventuais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desvios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3072" indent="-343072">
              <a:lnSpc>
                <a:spcPct val="115000"/>
              </a:lnSpc>
              <a:buClr>
                <a:srgbClr val="FF0000"/>
              </a:buClr>
              <a:buSzPts val="1900"/>
              <a:buFont typeface="Calibri"/>
              <a:buChar char="➔"/>
              <a:defRPr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autenticação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centralizada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o MEC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monitore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ocorrência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diplomas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ilegítimos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primeira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utilização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egressos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legítimos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das IES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estão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atuando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/>
            </a:pPr>
            <a:endParaRPr lang="pt-BR" altLang="pt-B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2" name="Título 5">
            <a:extLst>
              <a:ext uri="{FF2B5EF4-FFF2-40B4-BE49-F238E27FC236}">
                <a16:creationId xmlns:a16="http://schemas.microsoft.com/office/drawing/2014/main" id="{BF98B185-26F1-4C4C-B6AC-00C9ECB4F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7141" y="845630"/>
            <a:ext cx="7543800" cy="1207008"/>
          </a:xfrm>
        </p:spPr>
        <p:txBody>
          <a:bodyPr/>
          <a:lstStyle/>
          <a:p>
            <a:r>
              <a:rPr lang="en-US" altLang="pt-BR" sz="27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Conclus</a:t>
            </a:r>
            <a:r>
              <a:rPr lang="pt-BR" altLang="pt-BR" sz="27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ões</a:t>
            </a:r>
            <a:endParaRPr lang="pt-BR" altLang="pt-BR" sz="2700" dirty="0"/>
          </a:p>
        </p:txBody>
      </p:sp>
    </p:spTree>
    <p:extLst>
      <p:ext uri="{BB962C8B-B14F-4D97-AF65-F5344CB8AC3E}">
        <p14:creationId xmlns:p14="http://schemas.microsoft.com/office/powerpoint/2010/main" val="93457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415680" y="593280"/>
            <a:ext cx="11358240" cy="76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415680" y="1536480"/>
            <a:ext cx="11358240" cy="45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Shape 63"/>
          <p:cNvPicPr/>
          <p:nvPr/>
        </p:nvPicPr>
        <p:blipFill>
          <a:blip r:embed="rId2"/>
          <a:stretch/>
        </p:blipFill>
        <p:spPr>
          <a:xfrm>
            <a:off x="0" y="1920"/>
            <a:ext cx="12189600" cy="68558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3"/>
          <a:stretch/>
        </p:blipFill>
        <p:spPr>
          <a:xfrm>
            <a:off x="5718720" y="6149760"/>
            <a:ext cx="1217280" cy="65568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 rot="21571800">
            <a:off x="254880" y="1449445"/>
            <a:ext cx="10968000" cy="27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48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</a:rPr>
              <a:t>SERVIÇO RAP/DDR: </a:t>
            </a:r>
          </a:p>
          <a:p>
            <a:pPr>
              <a:lnSpc>
                <a:spcPct val="100000"/>
              </a:lnSpc>
            </a:pPr>
            <a:r>
              <a:rPr lang="pt-BR" sz="44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</a:rPr>
              <a:t>Combate a Fraudes em Diplomas Acadêmicos</a:t>
            </a:r>
            <a:endParaRPr lang="pt-BR" sz="4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342240" y="2755453"/>
            <a:ext cx="6849120" cy="16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Guido Lemos</a:t>
            </a:r>
          </a:p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Rostand Costa</a:t>
            </a:r>
          </a:p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Daniel Faustino</a:t>
            </a:r>
          </a:p>
          <a:p>
            <a:pPr>
              <a:lnSpc>
                <a:spcPct val="100000"/>
              </a:lnSpc>
            </a:pPr>
            <a:r>
              <a:rPr lang="en-US" sz="3200" b="1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Lavid</a:t>
            </a:r>
            <a:r>
              <a:rPr lang="en-US" sz="3200" b="1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UFPB</a:t>
            </a:r>
            <a:endParaRPr lang="en-US" sz="4400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6372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ecd367165_0_18"/>
          <p:cNvSpPr txBox="1">
            <a:spLocks noGrp="1"/>
          </p:cNvSpPr>
          <p:nvPr>
            <p:ph type="title"/>
          </p:nvPr>
        </p:nvSpPr>
        <p:spPr>
          <a:xfrm>
            <a:off x="1981200" y="-31200"/>
            <a:ext cx="8229300" cy="114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/>
              <a:t>Enfrentamos um problema crônico de grande proporção</a:t>
            </a:r>
            <a:endParaRPr sz="2400"/>
          </a:p>
        </p:txBody>
      </p:sp>
      <p:sp>
        <p:nvSpPr>
          <p:cNvPr id="270" name="Google Shape;270;g5ecd367165_0_18"/>
          <p:cNvSpPr txBox="1">
            <a:spLocks noGrp="1"/>
          </p:cNvSpPr>
          <p:nvPr>
            <p:ph type="body" idx="1"/>
          </p:nvPr>
        </p:nvSpPr>
        <p:spPr>
          <a:xfrm>
            <a:off x="1981200" y="1017133"/>
            <a:ext cx="8229300" cy="526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30200">
              <a:spcBef>
                <a:spcPts val="0"/>
              </a:spcBef>
              <a:buSzPts val="1600"/>
              <a:buChar char="●"/>
            </a:pPr>
            <a:r>
              <a:rPr lang="pt-BR" sz="1600"/>
              <a:t>CPI da ALEPE aponta para mais de 20 mil alunos sendo razoável estimar um custo de 50 mil reais por fraude, chegando a uma estimativa de 1 bilhão de reais, se considerarmos que Pernambuco tem 9,3 milhoes de habitantes e o Brasil 209, é razoável considerar que as fraudes no Brasil possam atingir cerca de </a:t>
            </a:r>
            <a:r>
              <a:rPr lang="pt-BR" sz="1600" b="1"/>
              <a:t>450 mil estudantes</a:t>
            </a:r>
            <a:r>
              <a:rPr lang="pt-BR" sz="1600"/>
              <a:t> (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http://www.alepe.pe.gov.br/2016/07/21/investigacoes-realizadas-pela-cpi-na-alepe-apontam-mais-de-20-mil-estudantes-prejudicados/</a:t>
            </a:r>
            <a:r>
              <a:rPr lang="pt-BR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  <a:p>
            <a:pPr marL="457200" indent="-3302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pt-BR" sz="1600"/>
              <a:t>Operação enquadra escolas que emitiram 350 mil diplomas falsos e movimentaram R$ 700 milhões em 5 anos, fazendo o mesmo cálculo considerando que o Rio de Janeiro tem 16,72 milhões de habitantes a estimativa é que </a:t>
            </a:r>
            <a:r>
              <a:rPr lang="pt-BR" sz="1600" b="1"/>
              <a:t>3,75 milhões </a:t>
            </a:r>
            <a:r>
              <a:rPr lang="pt-BR" sz="1600"/>
              <a:t>de estudantes possam ter sido prejudicados no Brasil (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https://extra.globo.com/casos-de-policia/operacao-enquadra-escolas-que-emitiram-350-mil-diplomas-falsos-movimentaram-700-milhoes-em-5-anos-23097384.html</a:t>
            </a:r>
            <a:r>
              <a:rPr lang="pt-BR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sz="1600">
              <a:solidFill>
                <a:schemeClr val="dk1"/>
              </a:solidFill>
            </a:endParaRPr>
          </a:p>
          <a:p>
            <a:pPr marL="457200" indent="-3302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pt-BR" sz="1600"/>
              <a:t>Mais de 65 mil diplomas emitidos pela Associação de Ensino Superior de Nova Iguaçu, mantenedora da Universidade Iguaçu (Unig), do Rio de Janeiro, foram cancelados em 2018 pelo MEC (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https://desafiosdaeducacao.com.br/mec-cancela-65-mil-diplomas-por-fraude-em-instituicoes-de-ensino</a:t>
            </a:r>
            <a:r>
              <a:rPr lang="pt-BR" sz="1600">
                <a:uFill>
                  <a:noFill/>
                </a:uFill>
                <a:hlinkClick r:id="rId5"/>
              </a:rPr>
              <a:t>/</a:t>
            </a:r>
            <a:r>
              <a:rPr lang="pt-BR" sz="1600"/>
              <a:t>)</a:t>
            </a:r>
            <a:endParaRPr sz="1600"/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4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5ecd367165_0_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1" y="1"/>
            <a:ext cx="799685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81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2">
            <a:extLst>
              <a:ext uri="{FF2B5EF4-FFF2-40B4-BE49-F238E27FC236}">
                <a16:creationId xmlns:a16="http://schemas.microsoft.com/office/drawing/2014/main" id="{6334C29A-8AF4-AB4B-ACD2-A8E0AC7A4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  <a:buSzPts val="2400"/>
            </a:pPr>
            <a:r>
              <a:rPr lang="en-US" altLang="pt-BR" sz="32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Combate</a:t>
            </a:r>
            <a:r>
              <a:rPr lang="en-US" altLang="pt-BR" sz="3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en-US" altLang="pt-BR" sz="32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Fraudes</a:t>
            </a:r>
            <a:r>
              <a:rPr lang="en-US" altLang="pt-BR" sz="3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 </a:t>
            </a:r>
            <a:r>
              <a:rPr lang="en-US" altLang="pt-BR" sz="32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Garantia</a:t>
            </a:r>
            <a:r>
              <a:rPr lang="en-US" altLang="pt-BR" sz="3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 </a:t>
            </a:r>
            <a:r>
              <a:rPr lang="en-US" altLang="pt-BR" sz="32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Disponibilidade</a:t>
            </a:r>
            <a:endParaRPr lang="en-US" altLang="pt-BR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Google Shape;145;p29">
            <a:extLst>
              <a:ext uri="{FF2B5EF4-FFF2-40B4-BE49-F238E27FC236}">
                <a16:creationId xmlns:a16="http://schemas.microsoft.com/office/drawing/2014/main" id="{D50370F1-B56C-A647-AE91-D7DE8AB64A65}"/>
              </a:ext>
            </a:extLst>
          </p:cNvPr>
          <p:cNvSpPr/>
          <p:nvPr/>
        </p:nvSpPr>
        <p:spPr>
          <a:xfrm>
            <a:off x="1814513" y="1974058"/>
            <a:ext cx="8068866" cy="378499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3072" indent="-327490">
              <a:buSzPts val="1400"/>
              <a:buFont typeface="Arial"/>
              <a:buChar char="➔"/>
              <a:defRPr/>
            </a:pPr>
            <a:r>
              <a:rPr lang="en-US" b="1" dirty="0" err="1"/>
              <a:t>Fraudes</a:t>
            </a:r>
            <a:endParaRPr b="1" dirty="0"/>
          </a:p>
          <a:p>
            <a:pPr marL="685783" lvl="1" indent="-317492">
              <a:buSzPts val="1400"/>
              <a:buFont typeface="Arial"/>
              <a:buChar char="○"/>
              <a:defRPr/>
            </a:pPr>
            <a:r>
              <a:rPr lang="en-US" b="1" dirty="0" err="1"/>
              <a:t>Externas</a:t>
            </a:r>
            <a:endParaRPr b="1" dirty="0"/>
          </a:p>
          <a:p>
            <a:pPr marL="971526" lvl="2" indent="-317492">
              <a:buSzPts val="1400"/>
              <a:buFont typeface="Arial"/>
              <a:buChar char="■"/>
              <a:defRPr/>
            </a:pPr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cópias</a:t>
            </a:r>
            <a:r>
              <a:rPr lang="en-US" dirty="0"/>
              <a:t> falsas de diplomas</a:t>
            </a:r>
            <a:endParaRPr dirty="0"/>
          </a:p>
          <a:p>
            <a:pPr marL="685783" lvl="1" indent="-317492">
              <a:buSzPts val="1400"/>
              <a:buFont typeface="Arial"/>
              <a:buChar char="○"/>
              <a:defRPr/>
            </a:pPr>
            <a:r>
              <a:rPr lang="en-US" b="1" dirty="0" err="1"/>
              <a:t>Internas</a:t>
            </a:r>
            <a:endParaRPr dirty="0"/>
          </a:p>
          <a:p>
            <a:pPr marL="1028675" lvl="2" indent="-317492">
              <a:buSzPts val="1400"/>
              <a:buFont typeface="Arial"/>
              <a:buChar char="■"/>
              <a:defRPr/>
            </a:pPr>
            <a:r>
              <a:rPr lang="en-US" i="1" dirty="0" err="1"/>
              <a:t>Individuais</a:t>
            </a:r>
            <a:endParaRPr i="1" dirty="0"/>
          </a:p>
          <a:p>
            <a:pPr marL="1371566" lvl="3" indent="-317492">
              <a:buSzPts val="1400"/>
              <a:buFont typeface="Arial"/>
              <a:buChar char="●"/>
              <a:defRPr/>
            </a:pPr>
            <a:r>
              <a:rPr lang="en-US" dirty="0" err="1"/>
              <a:t>Emissão</a:t>
            </a:r>
            <a:r>
              <a:rPr lang="en-US" dirty="0"/>
              <a:t> e </a:t>
            </a:r>
            <a:r>
              <a:rPr lang="en-US" dirty="0" err="1"/>
              <a:t>registro</a:t>
            </a:r>
            <a:r>
              <a:rPr lang="en-US" dirty="0"/>
              <a:t> de diplomas </a:t>
            </a:r>
            <a:r>
              <a:rPr lang="en-US" dirty="0" err="1"/>
              <a:t>irregulares</a:t>
            </a:r>
            <a:endParaRPr dirty="0"/>
          </a:p>
          <a:p>
            <a:pPr marL="1371566" lvl="3" indent="-317492">
              <a:buSzPts val="1400"/>
              <a:buFont typeface="Arial"/>
              <a:buChar char="●"/>
              <a:defRPr/>
            </a:pPr>
            <a:r>
              <a:rPr lang="en-US" dirty="0" err="1"/>
              <a:t>Adulteração</a:t>
            </a:r>
            <a:r>
              <a:rPr lang="en-US" dirty="0"/>
              <a:t> do </a:t>
            </a:r>
            <a:r>
              <a:rPr lang="en-US" dirty="0" err="1"/>
              <a:t>livro</a:t>
            </a:r>
            <a:r>
              <a:rPr lang="en-US" dirty="0"/>
              <a:t> de </a:t>
            </a:r>
            <a:r>
              <a:rPr lang="en-US" dirty="0" err="1"/>
              <a:t>registros</a:t>
            </a:r>
            <a:endParaRPr dirty="0"/>
          </a:p>
          <a:p>
            <a:pPr marL="971526" lvl="2" indent="-317492">
              <a:buSzPts val="1400"/>
              <a:buFont typeface="Arial"/>
              <a:buChar char="■"/>
              <a:defRPr/>
            </a:pPr>
            <a:r>
              <a:rPr lang="en-US" i="1" dirty="0" err="1"/>
              <a:t>Institucionais</a:t>
            </a:r>
            <a:endParaRPr i="1" dirty="0"/>
          </a:p>
          <a:p>
            <a:pPr marL="1371566" lvl="3" indent="-330192">
              <a:buSzPts val="1600"/>
              <a:buFont typeface="Noto Sans Symbols"/>
              <a:buChar char="●"/>
              <a:defRPr/>
            </a:pPr>
            <a:r>
              <a:rPr lang="en-US" dirty="0" err="1"/>
              <a:t>Comercialização</a:t>
            </a:r>
            <a:r>
              <a:rPr lang="en-US" dirty="0"/>
              <a:t> de diplomas </a:t>
            </a:r>
            <a:r>
              <a:rPr lang="en-US" dirty="0" err="1"/>
              <a:t>irregulares</a:t>
            </a:r>
            <a:endParaRPr dirty="0"/>
          </a:p>
          <a:p>
            <a:pPr>
              <a:buSzPts val="1800"/>
              <a:defRPr/>
            </a:pPr>
            <a:endParaRPr dirty="0"/>
          </a:p>
          <a:p>
            <a:pPr marL="343072" indent="-343072">
              <a:buSzPts val="1800"/>
              <a:buFont typeface="Noto Sans Symbols"/>
              <a:buChar char="➔"/>
              <a:defRPr/>
            </a:pPr>
            <a:r>
              <a:rPr lang="en-US" b="1" dirty="0" err="1"/>
              <a:t>Acesso</a:t>
            </a:r>
            <a:r>
              <a:rPr lang="en-US" b="1" dirty="0"/>
              <a:t> </a:t>
            </a:r>
            <a:r>
              <a:rPr lang="en-US" b="1" dirty="0" err="1"/>
              <a:t>contínuo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r>
              <a:rPr lang="en-US" b="1" dirty="0"/>
              <a:t> </a:t>
            </a:r>
            <a:r>
              <a:rPr lang="en-US" b="1" dirty="0" err="1"/>
              <a:t>Acervo</a:t>
            </a:r>
            <a:r>
              <a:rPr lang="en-US" b="1" dirty="0"/>
              <a:t> de Diplomas</a:t>
            </a:r>
            <a:endParaRPr b="1" dirty="0"/>
          </a:p>
        </p:txBody>
      </p:sp>
      <p:sp>
        <p:nvSpPr>
          <p:cNvPr id="6" name="Google Shape;147;p29">
            <a:extLst>
              <a:ext uri="{FF2B5EF4-FFF2-40B4-BE49-F238E27FC236}">
                <a16:creationId xmlns:a16="http://schemas.microsoft.com/office/drawing/2014/main" id="{8CE5589D-7346-FB40-AABD-F401C052CE2D}"/>
              </a:ext>
            </a:extLst>
          </p:cNvPr>
          <p:cNvSpPr/>
          <p:nvPr/>
        </p:nvSpPr>
        <p:spPr>
          <a:xfrm>
            <a:off x="8368905" y="3719513"/>
            <a:ext cx="2025253" cy="385763"/>
          </a:xfrm>
          <a:prstGeom prst="wedgeRectCallout">
            <a:avLst>
              <a:gd name="adj1" fmla="val -80014"/>
              <a:gd name="adj2" fmla="val -19431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buSzPts val="2000"/>
              <a:defRPr/>
            </a:pPr>
            <a:r>
              <a:rPr lang="en-US" sz="2000" b="1">
                <a:solidFill>
                  <a:schemeClr val="lt1"/>
                </a:solidFill>
              </a:rPr>
              <a:t>BLOCKCHAIN</a:t>
            </a:r>
            <a:endParaRPr sz="2000"/>
          </a:p>
        </p:txBody>
      </p:sp>
      <p:sp>
        <p:nvSpPr>
          <p:cNvPr id="7" name="Google Shape;148;p29">
            <a:extLst>
              <a:ext uri="{FF2B5EF4-FFF2-40B4-BE49-F238E27FC236}">
                <a16:creationId xmlns:a16="http://schemas.microsoft.com/office/drawing/2014/main" id="{9DA6B65B-7823-A847-B0CF-0988DD5CA482}"/>
              </a:ext>
            </a:extLst>
          </p:cNvPr>
          <p:cNvSpPr/>
          <p:nvPr/>
        </p:nvSpPr>
        <p:spPr>
          <a:xfrm>
            <a:off x="7903369" y="5000625"/>
            <a:ext cx="2437210" cy="647700"/>
          </a:xfrm>
          <a:prstGeom prst="wedgeRectCallout">
            <a:avLst>
              <a:gd name="adj1" fmla="val -83015"/>
              <a:gd name="adj2" fmla="val -25143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buSzPts val="2000"/>
              <a:defRPr/>
            </a:pPr>
            <a:r>
              <a:rPr lang="en-US" sz="2000" b="1">
                <a:solidFill>
                  <a:schemeClr val="lt1"/>
                </a:solidFill>
              </a:rPr>
              <a:t>PRESERVAÇÃO DIGITAL</a:t>
            </a:r>
            <a:endParaRPr sz="2000"/>
          </a:p>
        </p:txBody>
      </p:sp>
      <p:sp>
        <p:nvSpPr>
          <p:cNvPr id="16389" name="Google Shape;149;p29">
            <a:extLst>
              <a:ext uri="{FF2B5EF4-FFF2-40B4-BE49-F238E27FC236}">
                <a16:creationId xmlns:a16="http://schemas.microsoft.com/office/drawing/2014/main" id="{0618EA00-25DA-A040-A2FB-895FAA396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644" y="2387204"/>
            <a:ext cx="2145506" cy="1101328"/>
          </a:xfrm>
          <a:prstGeom prst="wedgeRectCallout">
            <a:avLst>
              <a:gd name="adj1" fmla="val -87431"/>
              <a:gd name="adj2" fmla="val -23977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</a:pPr>
            <a:r>
              <a:rPr lang="en-US" altLang="pt-BR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CERTIFICAÇÃO DIGITAL</a:t>
            </a:r>
            <a:endParaRPr lang="pt-BR" altLang="pt-B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8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2">
            <a:extLst>
              <a:ext uri="{FF2B5EF4-FFF2-40B4-BE49-F238E27FC236}">
                <a16:creationId xmlns:a16="http://schemas.microsoft.com/office/drawing/2014/main" id="{2173A152-E2BA-D445-B93C-7EECFE4E8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5034" y="640940"/>
            <a:ext cx="7543800" cy="1207008"/>
          </a:xfrm>
        </p:spPr>
        <p:txBody>
          <a:bodyPr>
            <a:normAutofit/>
          </a:bodyPr>
          <a:lstStyle/>
          <a:p>
            <a:pPr algn="ctr"/>
            <a:r>
              <a:rPr lang="en-US" altLang="pt-B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DDR</a:t>
            </a:r>
            <a:br>
              <a:rPr lang="en-US" altLang="pt-B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pt-BR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Documentos</a:t>
            </a:r>
            <a:r>
              <a:rPr lang="en-US" altLang="pt-B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pt-BR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Digitais</a:t>
            </a:r>
            <a:r>
              <a:rPr lang="en-US" altLang="pt-B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pt-BR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Relevantes</a:t>
            </a:r>
            <a:endParaRPr lang="en-US" altLang="pt-BR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2D3D690-9D6D-7143-87A9-40AF2288A461}"/>
              </a:ext>
            </a:extLst>
          </p:cNvPr>
          <p:cNvGrpSpPr/>
          <p:nvPr/>
        </p:nvGrpSpPr>
        <p:grpSpPr>
          <a:xfrm>
            <a:off x="2158702" y="2540795"/>
            <a:ext cx="7789353" cy="2235601"/>
            <a:chOff x="623379" y="2540794"/>
            <a:chExt cx="7800675" cy="2441972"/>
          </a:xfrm>
        </p:grpSpPr>
        <p:pic>
          <p:nvPicPr>
            <p:cNvPr id="18434" name="Google Shape;178;p31" descr="DocumentoDigitalAssinado.png">
              <a:extLst>
                <a:ext uri="{FF2B5EF4-FFF2-40B4-BE49-F238E27FC236}">
                  <a16:creationId xmlns:a16="http://schemas.microsoft.com/office/drawing/2014/main" id="{4F4E54FD-2245-4546-94B5-BF7385DAADA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79" y="2540794"/>
              <a:ext cx="2486025" cy="244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Google Shape;179;p31" descr="DocumentoDigitalRegistrado.png">
              <a:extLst>
                <a:ext uri="{FF2B5EF4-FFF2-40B4-BE49-F238E27FC236}">
                  <a16:creationId xmlns:a16="http://schemas.microsoft.com/office/drawing/2014/main" id="{5C5F71F8-FC36-6F4D-B07F-E46D9DC55F3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704" y="2577704"/>
              <a:ext cx="2431256" cy="238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Google Shape;180;p31" descr="DocumentoDigitalPreservado.png">
              <a:extLst>
                <a:ext uri="{FF2B5EF4-FFF2-40B4-BE49-F238E27FC236}">
                  <a16:creationId xmlns:a16="http://schemas.microsoft.com/office/drawing/2014/main" id="{25CC5DB4-D9E5-F64B-8194-60F72516843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085" y="2591992"/>
              <a:ext cx="2416969" cy="237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4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aptura de Tela 2019-03-11 às 19.48.49.png">
            <a:extLst>
              <a:ext uri="{FF2B5EF4-FFF2-40B4-BE49-F238E27FC236}">
                <a16:creationId xmlns:a16="http://schemas.microsoft.com/office/drawing/2014/main" id="{730768E5-0648-434C-B36C-C025774AC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47" y="1522430"/>
            <a:ext cx="2665015" cy="3792717"/>
          </a:xfrm>
          <a:prstGeom prst="rect">
            <a:avLst/>
          </a:prstGeom>
        </p:spPr>
      </p:pic>
      <p:sp>
        <p:nvSpPr>
          <p:cNvPr id="2" name="Losango 1">
            <a:extLst>
              <a:ext uri="{FF2B5EF4-FFF2-40B4-BE49-F238E27FC236}">
                <a16:creationId xmlns:a16="http://schemas.microsoft.com/office/drawing/2014/main" id="{2C66FBD5-FF6A-A74C-A103-F09116B0F2A8}"/>
              </a:ext>
            </a:extLst>
          </p:cNvPr>
          <p:cNvSpPr/>
          <p:nvPr/>
        </p:nvSpPr>
        <p:spPr>
          <a:xfrm>
            <a:off x="7739512" y="2146853"/>
            <a:ext cx="2723321" cy="176916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10</a:t>
            </a:r>
          </a:p>
          <a:p>
            <a:pPr algn="ctr"/>
            <a:r>
              <a:rPr lang="pt-BR" dirty="0"/>
              <a:t>00011</a:t>
            </a:r>
          </a:p>
          <a:p>
            <a:pPr algn="ctr"/>
            <a:r>
              <a:rPr lang="pt-BR" dirty="0"/>
              <a:t>1101000000</a:t>
            </a:r>
          </a:p>
          <a:p>
            <a:pPr algn="ctr"/>
            <a:r>
              <a:rPr lang="pt-BR" dirty="0"/>
              <a:t>00001</a:t>
            </a:r>
          </a:p>
          <a:p>
            <a:pPr algn="ctr"/>
            <a:r>
              <a:rPr lang="pt-BR" dirty="0"/>
              <a:t>00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19A6F4-B604-5D4F-A223-C1A44694FEFB}"/>
              </a:ext>
            </a:extLst>
          </p:cNvPr>
          <p:cNvSpPr txBox="1"/>
          <p:nvPr/>
        </p:nvSpPr>
        <p:spPr>
          <a:xfrm>
            <a:off x="2164044" y="218661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Mundo Físico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619D43-7C27-3647-B8CE-1289E2491359}"/>
              </a:ext>
            </a:extLst>
          </p:cNvPr>
          <p:cNvSpPr txBox="1"/>
          <p:nvPr/>
        </p:nvSpPr>
        <p:spPr>
          <a:xfrm>
            <a:off x="8365740" y="218661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Mundo Digital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A5DE1F5-5E8E-234D-B2B5-9D1D07F12861}"/>
              </a:ext>
            </a:extLst>
          </p:cNvPr>
          <p:cNvCxnSpPr/>
          <p:nvPr/>
        </p:nvCxnSpPr>
        <p:spPr>
          <a:xfrm>
            <a:off x="6052930" y="618771"/>
            <a:ext cx="0" cy="52154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CD4853C-0558-2B43-9957-1FC47009E972}"/>
              </a:ext>
            </a:extLst>
          </p:cNvPr>
          <p:cNvCxnSpPr>
            <a:cxnSpLocks/>
          </p:cNvCxnSpPr>
          <p:nvPr/>
        </p:nvCxnSpPr>
        <p:spPr>
          <a:xfrm flipV="1">
            <a:off x="4548546" y="3031435"/>
            <a:ext cx="276307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378E0-B31D-0F4E-AA9E-2E02A1C53118}"/>
              </a:ext>
            </a:extLst>
          </p:cNvPr>
          <p:cNvSpPr txBox="1"/>
          <p:nvPr/>
        </p:nvSpPr>
        <p:spPr>
          <a:xfrm>
            <a:off x="5258427" y="2662103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Criação DDR</a:t>
            </a:r>
          </a:p>
        </p:txBody>
      </p:sp>
    </p:spTree>
    <p:extLst>
      <p:ext uri="{BB962C8B-B14F-4D97-AF65-F5344CB8AC3E}">
        <p14:creationId xmlns:p14="http://schemas.microsoft.com/office/powerpoint/2010/main" val="38360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ágono Regular 10">
            <a:extLst>
              <a:ext uri="{FF2B5EF4-FFF2-40B4-BE49-F238E27FC236}">
                <a16:creationId xmlns:a16="http://schemas.microsoft.com/office/drawing/2014/main" id="{379A43A1-246F-1143-8E8A-C2AC6758D3CF}"/>
              </a:ext>
            </a:extLst>
          </p:cNvPr>
          <p:cNvSpPr/>
          <p:nvPr/>
        </p:nvSpPr>
        <p:spPr>
          <a:xfrm>
            <a:off x="7629833" y="1976282"/>
            <a:ext cx="2959510" cy="2182763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100101011110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C66FBD5-FF6A-A74C-A103-F09116B0F2A8}"/>
              </a:ext>
            </a:extLst>
          </p:cNvPr>
          <p:cNvSpPr/>
          <p:nvPr/>
        </p:nvSpPr>
        <p:spPr>
          <a:xfrm>
            <a:off x="7739512" y="2146853"/>
            <a:ext cx="2723321" cy="176916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10</a:t>
            </a:r>
          </a:p>
          <a:p>
            <a:pPr algn="ctr"/>
            <a:r>
              <a:rPr lang="pt-BR" dirty="0"/>
              <a:t>00011</a:t>
            </a:r>
          </a:p>
          <a:p>
            <a:pPr algn="ctr"/>
            <a:r>
              <a:rPr lang="pt-BR" dirty="0"/>
              <a:t>1101000000</a:t>
            </a:r>
          </a:p>
          <a:p>
            <a:pPr algn="ctr"/>
            <a:r>
              <a:rPr lang="pt-BR" dirty="0"/>
              <a:t>00001</a:t>
            </a:r>
          </a:p>
          <a:p>
            <a:pPr algn="ctr"/>
            <a:r>
              <a:rPr lang="pt-BR" dirty="0"/>
              <a:t>00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19A6F4-B604-5D4F-A223-C1A44694FEFB}"/>
              </a:ext>
            </a:extLst>
          </p:cNvPr>
          <p:cNvSpPr txBox="1"/>
          <p:nvPr/>
        </p:nvSpPr>
        <p:spPr>
          <a:xfrm>
            <a:off x="2164044" y="218661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Mundo Físico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619D43-7C27-3647-B8CE-1289E2491359}"/>
              </a:ext>
            </a:extLst>
          </p:cNvPr>
          <p:cNvSpPr txBox="1"/>
          <p:nvPr/>
        </p:nvSpPr>
        <p:spPr>
          <a:xfrm>
            <a:off x="8365740" y="218661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Mundo Digital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A5DE1F5-5E8E-234D-B2B5-9D1D07F12861}"/>
              </a:ext>
            </a:extLst>
          </p:cNvPr>
          <p:cNvCxnSpPr/>
          <p:nvPr/>
        </p:nvCxnSpPr>
        <p:spPr>
          <a:xfrm>
            <a:off x="6052930" y="618771"/>
            <a:ext cx="0" cy="52154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CD4853C-0558-2B43-9957-1FC47009E972}"/>
              </a:ext>
            </a:extLst>
          </p:cNvPr>
          <p:cNvCxnSpPr>
            <a:cxnSpLocks/>
          </p:cNvCxnSpPr>
          <p:nvPr/>
        </p:nvCxnSpPr>
        <p:spPr>
          <a:xfrm flipV="1">
            <a:off x="4548546" y="3031435"/>
            <a:ext cx="276307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378E0-B31D-0F4E-AA9E-2E02A1C53118}"/>
              </a:ext>
            </a:extLst>
          </p:cNvPr>
          <p:cNvSpPr txBox="1"/>
          <p:nvPr/>
        </p:nvSpPr>
        <p:spPr>
          <a:xfrm>
            <a:off x="4970195" y="2662103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Assinatura DDR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23B76FD-EC25-E748-BF3D-7C4D21B6F4BC}"/>
              </a:ext>
            </a:extLst>
          </p:cNvPr>
          <p:cNvGrpSpPr/>
          <p:nvPr/>
        </p:nvGrpSpPr>
        <p:grpSpPr>
          <a:xfrm>
            <a:off x="1552247" y="1522430"/>
            <a:ext cx="2665015" cy="3792717"/>
            <a:chOff x="1552247" y="1522430"/>
            <a:chExt cx="2665015" cy="3792717"/>
          </a:xfrm>
        </p:grpSpPr>
        <p:pic>
          <p:nvPicPr>
            <p:cNvPr id="6" name="Picture 1" descr="Captura de Tela 2019-03-11 às 19.48.49.png">
              <a:extLst>
                <a:ext uri="{FF2B5EF4-FFF2-40B4-BE49-F238E27FC236}">
                  <a16:creationId xmlns:a16="http://schemas.microsoft.com/office/drawing/2014/main" id="{730768E5-0648-434C-B36C-C025774AC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247" y="1522430"/>
              <a:ext cx="2665015" cy="3792717"/>
            </a:xfrm>
            <a:prstGeom prst="rect">
              <a:avLst/>
            </a:prstGeom>
          </p:spPr>
        </p:pic>
        <p:sp>
          <p:nvSpPr>
            <p:cNvPr id="4" name="Forma Livre 3">
              <a:extLst>
                <a:ext uri="{FF2B5EF4-FFF2-40B4-BE49-F238E27FC236}">
                  <a16:creationId xmlns:a16="http://schemas.microsoft.com/office/drawing/2014/main" id="{C8DC291F-E20A-7D4B-8127-B7FEAF4F3FB5}"/>
                </a:ext>
              </a:extLst>
            </p:cNvPr>
            <p:cNvSpPr/>
            <p:nvPr/>
          </p:nvSpPr>
          <p:spPr>
            <a:xfrm>
              <a:off x="1997765" y="2763078"/>
              <a:ext cx="417444" cy="327992"/>
            </a:xfrm>
            <a:custGeom>
              <a:avLst/>
              <a:gdLst>
                <a:gd name="connsiteX0" fmla="*/ 79513 w 417444"/>
                <a:gd name="connsiteY0" fmla="*/ 288235 h 327992"/>
                <a:gd name="connsiteX1" fmla="*/ 89452 w 417444"/>
                <a:gd name="connsiteY1" fmla="*/ 149087 h 327992"/>
                <a:gd name="connsiteX2" fmla="*/ 99392 w 417444"/>
                <a:gd name="connsiteY2" fmla="*/ 99392 h 327992"/>
                <a:gd name="connsiteX3" fmla="*/ 89452 w 417444"/>
                <a:gd name="connsiteY3" fmla="*/ 0 h 327992"/>
                <a:gd name="connsiteX4" fmla="*/ 59635 w 417444"/>
                <a:gd name="connsiteY4" fmla="*/ 19879 h 327992"/>
                <a:gd name="connsiteX5" fmla="*/ 39757 w 417444"/>
                <a:gd name="connsiteY5" fmla="*/ 79513 h 327992"/>
                <a:gd name="connsiteX6" fmla="*/ 0 w 417444"/>
                <a:gd name="connsiteY6" fmla="*/ 149087 h 327992"/>
                <a:gd name="connsiteX7" fmla="*/ 39757 w 417444"/>
                <a:gd name="connsiteY7" fmla="*/ 159026 h 327992"/>
                <a:gd name="connsiteX8" fmla="*/ 49696 w 417444"/>
                <a:gd name="connsiteY8" fmla="*/ 188844 h 327992"/>
                <a:gd name="connsiteX9" fmla="*/ 69574 w 417444"/>
                <a:gd name="connsiteY9" fmla="*/ 218661 h 327992"/>
                <a:gd name="connsiteX10" fmla="*/ 79513 w 417444"/>
                <a:gd name="connsiteY10" fmla="*/ 248479 h 327992"/>
                <a:gd name="connsiteX11" fmla="*/ 99392 w 417444"/>
                <a:gd name="connsiteY11" fmla="*/ 268357 h 327992"/>
                <a:gd name="connsiteX12" fmla="*/ 109331 w 417444"/>
                <a:gd name="connsiteY12" fmla="*/ 318052 h 327992"/>
                <a:gd name="connsiteX13" fmla="*/ 159026 w 417444"/>
                <a:gd name="connsiteY13" fmla="*/ 327992 h 327992"/>
                <a:gd name="connsiteX14" fmla="*/ 178905 w 417444"/>
                <a:gd name="connsiteY14" fmla="*/ 308113 h 327992"/>
                <a:gd name="connsiteX15" fmla="*/ 188844 w 417444"/>
                <a:gd name="connsiteY15" fmla="*/ 268357 h 327992"/>
                <a:gd name="connsiteX16" fmla="*/ 208722 w 417444"/>
                <a:gd name="connsiteY16" fmla="*/ 208722 h 327992"/>
                <a:gd name="connsiteX17" fmla="*/ 218661 w 417444"/>
                <a:gd name="connsiteY17" fmla="*/ 178905 h 327992"/>
                <a:gd name="connsiteX18" fmla="*/ 258418 w 417444"/>
                <a:gd name="connsiteY18" fmla="*/ 129209 h 327992"/>
                <a:gd name="connsiteX19" fmla="*/ 268357 w 417444"/>
                <a:gd name="connsiteY19" fmla="*/ 99392 h 327992"/>
                <a:gd name="connsiteX20" fmla="*/ 308113 w 417444"/>
                <a:gd name="connsiteY20" fmla="*/ 238539 h 327992"/>
                <a:gd name="connsiteX21" fmla="*/ 377687 w 417444"/>
                <a:gd name="connsiteY21" fmla="*/ 248479 h 327992"/>
                <a:gd name="connsiteX22" fmla="*/ 417444 w 417444"/>
                <a:gd name="connsiteY22" fmla="*/ 298174 h 327992"/>
                <a:gd name="connsiteX23" fmla="*/ 407505 w 417444"/>
                <a:gd name="connsiteY23" fmla="*/ 308113 h 3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7444" h="327992">
                  <a:moveTo>
                    <a:pt x="79513" y="288235"/>
                  </a:moveTo>
                  <a:cubicBezTo>
                    <a:pt x="82826" y="241852"/>
                    <a:pt x="84584" y="195332"/>
                    <a:pt x="89452" y="149087"/>
                  </a:cubicBezTo>
                  <a:cubicBezTo>
                    <a:pt x="91221" y="132287"/>
                    <a:pt x="99392" y="116285"/>
                    <a:pt x="99392" y="99392"/>
                  </a:cubicBezTo>
                  <a:cubicBezTo>
                    <a:pt x="99392" y="66096"/>
                    <a:pt x="92765" y="33131"/>
                    <a:pt x="89452" y="0"/>
                  </a:cubicBezTo>
                  <a:cubicBezTo>
                    <a:pt x="79513" y="6626"/>
                    <a:pt x="65966" y="9749"/>
                    <a:pt x="59635" y="19879"/>
                  </a:cubicBezTo>
                  <a:cubicBezTo>
                    <a:pt x="48530" y="37647"/>
                    <a:pt x="49128" y="60772"/>
                    <a:pt x="39757" y="79513"/>
                  </a:cubicBezTo>
                  <a:cubicBezTo>
                    <a:pt x="14536" y="129954"/>
                    <a:pt x="28097" y="106942"/>
                    <a:pt x="0" y="149087"/>
                  </a:cubicBezTo>
                  <a:cubicBezTo>
                    <a:pt x="13252" y="152400"/>
                    <a:pt x="29090" y="150493"/>
                    <a:pt x="39757" y="159026"/>
                  </a:cubicBezTo>
                  <a:cubicBezTo>
                    <a:pt x="47938" y="165571"/>
                    <a:pt x="45011" y="179473"/>
                    <a:pt x="49696" y="188844"/>
                  </a:cubicBezTo>
                  <a:cubicBezTo>
                    <a:pt x="55038" y="199528"/>
                    <a:pt x="62948" y="208722"/>
                    <a:pt x="69574" y="218661"/>
                  </a:cubicBezTo>
                  <a:cubicBezTo>
                    <a:pt x="72887" y="228600"/>
                    <a:pt x="74123" y="239495"/>
                    <a:pt x="79513" y="248479"/>
                  </a:cubicBezTo>
                  <a:cubicBezTo>
                    <a:pt x="84334" y="256514"/>
                    <a:pt x="95701" y="259744"/>
                    <a:pt x="99392" y="268357"/>
                  </a:cubicBezTo>
                  <a:cubicBezTo>
                    <a:pt x="106047" y="283884"/>
                    <a:pt x="97386" y="306107"/>
                    <a:pt x="109331" y="318052"/>
                  </a:cubicBezTo>
                  <a:cubicBezTo>
                    <a:pt x="121276" y="329997"/>
                    <a:pt x="142461" y="324679"/>
                    <a:pt x="159026" y="327992"/>
                  </a:cubicBezTo>
                  <a:cubicBezTo>
                    <a:pt x="165652" y="321366"/>
                    <a:pt x="174714" y="316495"/>
                    <a:pt x="178905" y="308113"/>
                  </a:cubicBezTo>
                  <a:cubicBezTo>
                    <a:pt x="185014" y="295895"/>
                    <a:pt x="184919" y="281441"/>
                    <a:pt x="188844" y="268357"/>
                  </a:cubicBezTo>
                  <a:cubicBezTo>
                    <a:pt x="194865" y="248287"/>
                    <a:pt x="202096" y="228600"/>
                    <a:pt x="208722" y="208722"/>
                  </a:cubicBezTo>
                  <a:cubicBezTo>
                    <a:pt x="212035" y="198783"/>
                    <a:pt x="211253" y="186313"/>
                    <a:pt x="218661" y="178905"/>
                  </a:cubicBezTo>
                  <a:cubicBezTo>
                    <a:pt x="246985" y="150579"/>
                    <a:pt x="233341" y="166823"/>
                    <a:pt x="258418" y="129209"/>
                  </a:cubicBezTo>
                  <a:cubicBezTo>
                    <a:pt x="261731" y="119270"/>
                    <a:pt x="266084" y="89165"/>
                    <a:pt x="268357" y="99392"/>
                  </a:cubicBezTo>
                  <a:cubicBezTo>
                    <a:pt x="280436" y="153749"/>
                    <a:pt x="244758" y="219532"/>
                    <a:pt x="308113" y="238539"/>
                  </a:cubicBezTo>
                  <a:cubicBezTo>
                    <a:pt x="330552" y="245271"/>
                    <a:pt x="354496" y="245166"/>
                    <a:pt x="377687" y="248479"/>
                  </a:cubicBezTo>
                  <a:cubicBezTo>
                    <a:pt x="400583" y="263742"/>
                    <a:pt x="417444" y="266169"/>
                    <a:pt x="417444" y="298174"/>
                  </a:cubicBezTo>
                  <a:lnTo>
                    <a:pt x="407505" y="3081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F158AAB8-A08B-6242-915C-3A69D089DCD5}"/>
                </a:ext>
              </a:extLst>
            </p:cNvPr>
            <p:cNvSpPr/>
            <p:nvPr/>
          </p:nvSpPr>
          <p:spPr>
            <a:xfrm>
              <a:off x="3171883" y="2867378"/>
              <a:ext cx="566504" cy="389691"/>
            </a:xfrm>
            <a:custGeom>
              <a:avLst/>
              <a:gdLst>
                <a:gd name="connsiteX0" fmla="*/ 158339 w 566504"/>
                <a:gd name="connsiteY0" fmla="*/ 203200 h 389691"/>
                <a:gd name="connsiteX1" fmla="*/ 169628 w 566504"/>
                <a:gd name="connsiteY1" fmla="*/ 158044 h 389691"/>
                <a:gd name="connsiteX2" fmla="*/ 180917 w 566504"/>
                <a:gd name="connsiteY2" fmla="*/ 237066 h 389691"/>
                <a:gd name="connsiteX3" fmla="*/ 192206 w 566504"/>
                <a:gd name="connsiteY3" fmla="*/ 383822 h 389691"/>
                <a:gd name="connsiteX4" fmla="*/ 124473 w 566504"/>
                <a:gd name="connsiteY4" fmla="*/ 338666 h 389691"/>
                <a:gd name="connsiteX5" fmla="*/ 79317 w 566504"/>
                <a:gd name="connsiteY5" fmla="*/ 316089 h 389691"/>
                <a:gd name="connsiteX6" fmla="*/ 45450 w 566504"/>
                <a:gd name="connsiteY6" fmla="*/ 282222 h 389691"/>
                <a:gd name="connsiteX7" fmla="*/ 295 w 566504"/>
                <a:gd name="connsiteY7" fmla="*/ 259644 h 389691"/>
                <a:gd name="connsiteX8" fmla="*/ 34161 w 566504"/>
                <a:gd name="connsiteY8" fmla="*/ 237066 h 389691"/>
                <a:gd name="connsiteX9" fmla="*/ 158339 w 566504"/>
                <a:gd name="connsiteY9" fmla="*/ 214489 h 389691"/>
                <a:gd name="connsiteX10" fmla="*/ 451850 w 566504"/>
                <a:gd name="connsiteY10" fmla="*/ 203200 h 389691"/>
                <a:gd name="connsiteX11" fmla="*/ 519584 w 566504"/>
                <a:gd name="connsiteY11" fmla="*/ 146755 h 389691"/>
                <a:gd name="connsiteX12" fmla="*/ 485717 w 566504"/>
                <a:gd name="connsiteY12" fmla="*/ 33866 h 389691"/>
                <a:gd name="connsiteX13" fmla="*/ 474428 w 566504"/>
                <a:gd name="connsiteY13" fmla="*/ 0 h 389691"/>
                <a:gd name="connsiteX14" fmla="*/ 463139 w 566504"/>
                <a:gd name="connsiteY14" fmla="*/ 33866 h 389691"/>
                <a:gd name="connsiteX15" fmla="*/ 440561 w 566504"/>
                <a:gd name="connsiteY15" fmla="*/ 112889 h 389691"/>
                <a:gd name="connsiteX16" fmla="*/ 474428 w 566504"/>
                <a:gd name="connsiteY16" fmla="*/ 282222 h 389691"/>
                <a:gd name="connsiteX17" fmla="*/ 485717 w 566504"/>
                <a:gd name="connsiteY17" fmla="*/ 316089 h 389691"/>
                <a:gd name="connsiteX18" fmla="*/ 497006 w 566504"/>
                <a:gd name="connsiteY18" fmla="*/ 349955 h 389691"/>
                <a:gd name="connsiteX19" fmla="*/ 519584 w 566504"/>
                <a:gd name="connsiteY19" fmla="*/ 316089 h 389691"/>
                <a:gd name="connsiteX20" fmla="*/ 564739 w 566504"/>
                <a:gd name="connsiteY20" fmla="*/ 259644 h 389691"/>
                <a:gd name="connsiteX21" fmla="*/ 485717 w 566504"/>
                <a:gd name="connsiteY21" fmla="*/ 248355 h 389691"/>
                <a:gd name="connsiteX22" fmla="*/ 327673 w 566504"/>
                <a:gd name="connsiteY22" fmla="*/ 237066 h 38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6504" h="389691">
                  <a:moveTo>
                    <a:pt x="158339" y="203200"/>
                  </a:moveTo>
                  <a:cubicBezTo>
                    <a:pt x="162102" y="188148"/>
                    <a:pt x="161022" y="145135"/>
                    <a:pt x="169628" y="158044"/>
                  </a:cubicBezTo>
                  <a:cubicBezTo>
                    <a:pt x="184388" y="180183"/>
                    <a:pt x="178269" y="210590"/>
                    <a:pt x="180917" y="237066"/>
                  </a:cubicBezTo>
                  <a:cubicBezTo>
                    <a:pt x="185799" y="285886"/>
                    <a:pt x="216033" y="340933"/>
                    <a:pt x="192206" y="383822"/>
                  </a:cubicBezTo>
                  <a:cubicBezTo>
                    <a:pt x="179028" y="407542"/>
                    <a:pt x="147741" y="352627"/>
                    <a:pt x="124473" y="338666"/>
                  </a:cubicBezTo>
                  <a:cubicBezTo>
                    <a:pt x="110043" y="330008"/>
                    <a:pt x="94369" y="323615"/>
                    <a:pt x="79317" y="316089"/>
                  </a:cubicBezTo>
                  <a:cubicBezTo>
                    <a:pt x="68028" y="304800"/>
                    <a:pt x="58441" y="291502"/>
                    <a:pt x="45450" y="282222"/>
                  </a:cubicBezTo>
                  <a:cubicBezTo>
                    <a:pt x="31756" y="272441"/>
                    <a:pt x="4376" y="275970"/>
                    <a:pt x="295" y="259644"/>
                  </a:cubicBezTo>
                  <a:cubicBezTo>
                    <a:pt x="-2996" y="246482"/>
                    <a:pt x="22026" y="243133"/>
                    <a:pt x="34161" y="237066"/>
                  </a:cubicBezTo>
                  <a:cubicBezTo>
                    <a:pt x="67130" y="220582"/>
                    <a:pt x="131887" y="216045"/>
                    <a:pt x="158339" y="214489"/>
                  </a:cubicBezTo>
                  <a:cubicBezTo>
                    <a:pt x="256079" y="208740"/>
                    <a:pt x="354013" y="206963"/>
                    <a:pt x="451850" y="203200"/>
                  </a:cubicBezTo>
                  <a:cubicBezTo>
                    <a:pt x="464907" y="194495"/>
                    <a:pt x="516241" y="163471"/>
                    <a:pt x="519584" y="146755"/>
                  </a:cubicBezTo>
                  <a:cubicBezTo>
                    <a:pt x="534248" y="73435"/>
                    <a:pt x="508842" y="80116"/>
                    <a:pt x="485717" y="33866"/>
                  </a:cubicBezTo>
                  <a:cubicBezTo>
                    <a:pt x="480395" y="23223"/>
                    <a:pt x="478191" y="11289"/>
                    <a:pt x="474428" y="0"/>
                  </a:cubicBezTo>
                  <a:cubicBezTo>
                    <a:pt x="470665" y="11289"/>
                    <a:pt x="466408" y="22425"/>
                    <a:pt x="463139" y="33866"/>
                  </a:cubicBezTo>
                  <a:cubicBezTo>
                    <a:pt x="434786" y="133099"/>
                    <a:pt x="467630" y="31682"/>
                    <a:pt x="440561" y="112889"/>
                  </a:cubicBezTo>
                  <a:cubicBezTo>
                    <a:pt x="454478" y="238143"/>
                    <a:pt x="441074" y="182162"/>
                    <a:pt x="474428" y="282222"/>
                  </a:cubicBezTo>
                  <a:lnTo>
                    <a:pt x="485717" y="316089"/>
                  </a:lnTo>
                  <a:lnTo>
                    <a:pt x="497006" y="349955"/>
                  </a:lnTo>
                  <a:cubicBezTo>
                    <a:pt x="504532" y="338666"/>
                    <a:pt x="511444" y="326943"/>
                    <a:pt x="519584" y="316089"/>
                  </a:cubicBezTo>
                  <a:cubicBezTo>
                    <a:pt x="534041" y="296813"/>
                    <a:pt x="575514" y="281195"/>
                    <a:pt x="564739" y="259644"/>
                  </a:cubicBezTo>
                  <a:cubicBezTo>
                    <a:pt x="552839" y="235845"/>
                    <a:pt x="512058" y="252118"/>
                    <a:pt x="485717" y="248355"/>
                  </a:cubicBezTo>
                  <a:cubicBezTo>
                    <a:pt x="412582" y="223977"/>
                    <a:pt x="463750" y="237066"/>
                    <a:pt x="327673" y="2370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Balão de Seta para Cima 11">
            <a:extLst>
              <a:ext uri="{FF2B5EF4-FFF2-40B4-BE49-F238E27FC236}">
                <a16:creationId xmlns:a16="http://schemas.microsoft.com/office/drawing/2014/main" id="{D52AAC89-8149-594E-8E0F-238E7989666A}"/>
              </a:ext>
            </a:extLst>
          </p:cNvPr>
          <p:cNvSpPr/>
          <p:nvPr/>
        </p:nvSpPr>
        <p:spPr>
          <a:xfrm>
            <a:off x="7135666" y="4226356"/>
            <a:ext cx="4053444" cy="914400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/>
              <a:t>Hash</a:t>
            </a:r>
            <a:r>
              <a:rPr lang="pt-BR" dirty="0"/>
              <a:t> do “documento” criptografado com chave secreta da instituição emissora</a:t>
            </a:r>
          </a:p>
        </p:txBody>
      </p:sp>
    </p:spTree>
    <p:extLst>
      <p:ext uri="{BB962C8B-B14F-4D97-AF65-F5344CB8AC3E}">
        <p14:creationId xmlns:p14="http://schemas.microsoft.com/office/powerpoint/2010/main" val="63907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lão de Seta para Cima 24">
            <a:extLst>
              <a:ext uri="{FF2B5EF4-FFF2-40B4-BE49-F238E27FC236}">
                <a16:creationId xmlns:a16="http://schemas.microsoft.com/office/drawing/2014/main" id="{C58537D0-3A68-F648-AE0E-4D51E1AA0790}"/>
              </a:ext>
            </a:extLst>
          </p:cNvPr>
          <p:cNvSpPr/>
          <p:nvPr/>
        </p:nvSpPr>
        <p:spPr>
          <a:xfrm flipV="1">
            <a:off x="6160064" y="3925383"/>
            <a:ext cx="5968025" cy="914400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F626EFB2-D6C6-B046-AC6F-779E9E217ED4}"/>
              </a:ext>
            </a:extLst>
          </p:cNvPr>
          <p:cNvSpPr/>
          <p:nvPr/>
        </p:nvSpPr>
        <p:spPr>
          <a:xfrm>
            <a:off x="7393857" y="902488"/>
            <a:ext cx="3510116" cy="262261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001011101010</a:t>
            </a:r>
          </a:p>
        </p:txBody>
      </p:sp>
      <p:sp>
        <p:nvSpPr>
          <p:cNvPr id="11" name="Pentágono Regular 10">
            <a:extLst>
              <a:ext uri="{FF2B5EF4-FFF2-40B4-BE49-F238E27FC236}">
                <a16:creationId xmlns:a16="http://schemas.microsoft.com/office/drawing/2014/main" id="{379A43A1-246F-1143-8E8A-C2AC6758D3CF}"/>
              </a:ext>
            </a:extLst>
          </p:cNvPr>
          <p:cNvSpPr/>
          <p:nvPr/>
        </p:nvSpPr>
        <p:spPr>
          <a:xfrm>
            <a:off x="7669160" y="963558"/>
            <a:ext cx="2959510" cy="2182763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100101011110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C66FBD5-FF6A-A74C-A103-F09116B0F2A8}"/>
              </a:ext>
            </a:extLst>
          </p:cNvPr>
          <p:cNvSpPr/>
          <p:nvPr/>
        </p:nvSpPr>
        <p:spPr>
          <a:xfrm>
            <a:off x="7778839" y="1134129"/>
            <a:ext cx="2723321" cy="176916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10</a:t>
            </a:r>
          </a:p>
          <a:p>
            <a:pPr algn="ctr"/>
            <a:r>
              <a:rPr lang="pt-BR" dirty="0"/>
              <a:t>00011</a:t>
            </a:r>
          </a:p>
          <a:p>
            <a:pPr algn="ctr"/>
            <a:r>
              <a:rPr lang="pt-BR" dirty="0"/>
              <a:t>1101000000</a:t>
            </a:r>
          </a:p>
          <a:p>
            <a:pPr algn="ctr"/>
            <a:r>
              <a:rPr lang="pt-BR" dirty="0"/>
              <a:t>00001</a:t>
            </a:r>
          </a:p>
          <a:p>
            <a:pPr algn="ctr"/>
            <a:r>
              <a:rPr lang="pt-BR" dirty="0"/>
              <a:t>00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19A6F4-B604-5D4F-A223-C1A44694FEFB}"/>
              </a:ext>
            </a:extLst>
          </p:cNvPr>
          <p:cNvSpPr txBox="1"/>
          <p:nvPr/>
        </p:nvSpPr>
        <p:spPr>
          <a:xfrm>
            <a:off x="2164044" y="218661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Mundo Físico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619D43-7C27-3647-B8CE-1289E2491359}"/>
              </a:ext>
            </a:extLst>
          </p:cNvPr>
          <p:cNvSpPr txBox="1"/>
          <p:nvPr/>
        </p:nvSpPr>
        <p:spPr>
          <a:xfrm>
            <a:off x="8365740" y="218661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Mundo Digital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A5DE1F5-5E8E-234D-B2B5-9D1D07F12861}"/>
              </a:ext>
            </a:extLst>
          </p:cNvPr>
          <p:cNvCxnSpPr/>
          <p:nvPr/>
        </p:nvCxnSpPr>
        <p:spPr>
          <a:xfrm>
            <a:off x="6052930" y="618771"/>
            <a:ext cx="0" cy="52154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CD4853C-0558-2B43-9957-1FC47009E972}"/>
              </a:ext>
            </a:extLst>
          </p:cNvPr>
          <p:cNvCxnSpPr>
            <a:cxnSpLocks/>
          </p:cNvCxnSpPr>
          <p:nvPr/>
        </p:nvCxnSpPr>
        <p:spPr>
          <a:xfrm flipV="1">
            <a:off x="4548546" y="3031435"/>
            <a:ext cx="276307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378E0-B31D-0F4E-AA9E-2E02A1C53118}"/>
              </a:ext>
            </a:extLst>
          </p:cNvPr>
          <p:cNvSpPr txBox="1"/>
          <p:nvPr/>
        </p:nvSpPr>
        <p:spPr>
          <a:xfrm>
            <a:off x="5186505" y="2662103"/>
            <a:ext cx="140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Registro DDR</a:t>
            </a:r>
          </a:p>
        </p:txBody>
      </p:sp>
      <p:sp>
        <p:nvSpPr>
          <p:cNvPr id="12" name="Balão de Seta para Cima 11">
            <a:extLst>
              <a:ext uri="{FF2B5EF4-FFF2-40B4-BE49-F238E27FC236}">
                <a16:creationId xmlns:a16="http://schemas.microsoft.com/office/drawing/2014/main" id="{D52AAC89-8149-594E-8E0F-238E7989666A}"/>
              </a:ext>
            </a:extLst>
          </p:cNvPr>
          <p:cNvSpPr/>
          <p:nvPr/>
        </p:nvSpPr>
        <p:spPr>
          <a:xfrm>
            <a:off x="6164981" y="3586173"/>
            <a:ext cx="5968025" cy="914400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Hash</a:t>
            </a:r>
            <a:r>
              <a:rPr lang="pt-BR" sz="1600" dirty="0"/>
              <a:t> do “documento assinado” criptografado com chave secreta da instituição registradora é escrito em transação em uma </a:t>
            </a:r>
            <a:r>
              <a:rPr lang="pt-BR" sz="1600" dirty="0" err="1"/>
              <a:t>blockchain</a:t>
            </a:r>
            <a:endParaRPr lang="pt-BR" sz="1600" dirty="0"/>
          </a:p>
        </p:txBody>
      </p:sp>
      <p:pic>
        <p:nvPicPr>
          <p:cNvPr id="13" name="Google Shape;227;p37">
            <a:extLst>
              <a:ext uri="{FF2B5EF4-FFF2-40B4-BE49-F238E27FC236}">
                <a16:creationId xmlns:a16="http://schemas.microsoft.com/office/drawing/2014/main" id="{8A6DC0F9-8DD5-AD4A-A26A-0B991FE17F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55" b="704"/>
          <a:stretch/>
        </p:blipFill>
        <p:spPr>
          <a:xfrm>
            <a:off x="1612596" y="5000312"/>
            <a:ext cx="2604665" cy="1311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DDF330C-1739-5447-B4EF-4DE22BD4BE6D}"/>
              </a:ext>
            </a:extLst>
          </p:cNvPr>
          <p:cNvGrpSpPr/>
          <p:nvPr/>
        </p:nvGrpSpPr>
        <p:grpSpPr>
          <a:xfrm>
            <a:off x="1634801" y="950410"/>
            <a:ext cx="2665015" cy="3792717"/>
            <a:chOff x="1552247" y="1522430"/>
            <a:chExt cx="2665015" cy="3792717"/>
          </a:xfrm>
        </p:grpSpPr>
        <p:pic>
          <p:nvPicPr>
            <p:cNvPr id="15" name="Picture 1" descr="Captura de Tela 2019-03-11 às 19.48.49.png">
              <a:extLst>
                <a:ext uri="{FF2B5EF4-FFF2-40B4-BE49-F238E27FC236}">
                  <a16:creationId xmlns:a16="http://schemas.microsoft.com/office/drawing/2014/main" id="{3972960D-4179-9B48-9E65-445F6CF89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247" y="1522430"/>
              <a:ext cx="2665015" cy="3792717"/>
            </a:xfrm>
            <a:prstGeom prst="rect">
              <a:avLst/>
            </a:prstGeom>
          </p:spPr>
        </p:pic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E24703FB-362E-8F43-B7E0-6F01328F3009}"/>
                </a:ext>
              </a:extLst>
            </p:cNvPr>
            <p:cNvSpPr/>
            <p:nvPr/>
          </p:nvSpPr>
          <p:spPr>
            <a:xfrm>
              <a:off x="1997765" y="2763078"/>
              <a:ext cx="417444" cy="327992"/>
            </a:xfrm>
            <a:custGeom>
              <a:avLst/>
              <a:gdLst>
                <a:gd name="connsiteX0" fmla="*/ 79513 w 417444"/>
                <a:gd name="connsiteY0" fmla="*/ 288235 h 327992"/>
                <a:gd name="connsiteX1" fmla="*/ 89452 w 417444"/>
                <a:gd name="connsiteY1" fmla="*/ 149087 h 327992"/>
                <a:gd name="connsiteX2" fmla="*/ 99392 w 417444"/>
                <a:gd name="connsiteY2" fmla="*/ 99392 h 327992"/>
                <a:gd name="connsiteX3" fmla="*/ 89452 w 417444"/>
                <a:gd name="connsiteY3" fmla="*/ 0 h 327992"/>
                <a:gd name="connsiteX4" fmla="*/ 59635 w 417444"/>
                <a:gd name="connsiteY4" fmla="*/ 19879 h 327992"/>
                <a:gd name="connsiteX5" fmla="*/ 39757 w 417444"/>
                <a:gd name="connsiteY5" fmla="*/ 79513 h 327992"/>
                <a:gd name="connsiteX6" fmla="*/ 0 w 417444"/>
                <a:gd name="connsiteY6" fmla="*/ 149087 h 327992"/>
                <a:gd name="connsiteX7" fmla="*/ 39757 w 417444"/>
                <a:gd name="connsiteY7" fmla="*/ 159026 h 327992"/>
                <a:gd name="connsiteX8" fmla="*/ 49696 w 417444"/>
                <a:gd name="connsiteY8" fmla="*/ 188844 h 327992"/>
                <a:gd name="connsiteX9" fmla="*/ 69574 w 417444"/>
                <a:gd name="connsiteY9" fmla="*/ 218661 h 327992"/>
                <a:gd name="connsiteX10" fmla="*/ 79513 w 417444"/>
                <a:gd name="connsiteY10" fmla="*/ 248479 h 327992"/>
                <a:gd name="connsiteX11" fmla="*/ 99392 w 417444"/>
                <a:gd name="connsiteY11" fmla="*/ 268357 h 327992"/>
                <a:gd name="connsiteX12" fmla="*/ 109331 w 417444"/>
                <a:gd name="connsiteY12" fmla="*/ 318052 h 327992"/>
                <a:gd name="connsiteX13" fmla="*/ 159026 w 417444"/>
                <a:gd name="connsiteY13" fmla="*/ 327992 h 327992"/>
                <a:gd name="connsiteX14" fmla="*/ 178905 w 417444"/>
                <a:gd name="connsiteY14" fmla="*/ 308113 h 327992"/>
                <a:gd name="connsiteX15" fmla="*/ 188844 w 417444"/>
                <a:gd name="connsiteY15" fmla="*/ 268357 h 327992"/>
                <a:gd name="connsiteX16" fmla="*/ 208722 w 417444"/>
                <a:gd name="connsiteY16" fmla="*/ 208722 h 327992"/>
                <a:gd name="connsiteX17" fmla="*/ 218661 w 417444"/>
                <a:gd name="connsiteY17" fmla="*/ 178905 h 327992"/>
                <a:gd name="connsiteX18" fmla="*/ 258418 w 417444"/>
                <a:gd name="connsiteY18" fmla="*/ 129209 h 327992"/>
                <a:gd name="connsiteX19" fmla="*/ 268357 w 417444"/>
                <a:gd name="connsiteY19" fmla="*/ 99392 h 327992"/>
                <a:gd name="connsiteX20" fmla="*/ 308113 w 417444"/>
                <a:gd name="connsiteY20" fmla="*/ 238539 h 327992"/>
                <a:gd name="connsiteX21" fmla="*/ 377687 w 417444"/>
                <a:gd name="connsiteY21" fmla="*/ 248479 h 327992"/>
                <a:gd name="connsiteX22" fmla="*/ 417444 w 417444"/>
                <a:gd name="connsiteY22" fmla="*/ 298174 h 327992"/>
                <a:gd name="connsiteX23" fmla="*/ 407505 w 417444"/>
                <a:gd name="connsiteY23" fmla="*/ 308113 h 3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7444" h="327992">
                  <a:moveTo>
                    <a:pt x="79513" y="288235"/>
                  </a:moveTo>
                  <a:cubicBezTo>
                    <a:pt x="82826" y="241852"/>
                    <a:pt x="84584" y="195332"/>
                    <a:pt x="89452" y="149087"/>
                  </a:cubicBezTo>
                  <a:cubicBezTo>
                    <a:pt x="91221" y="132287"/>
                    <a:pt x="99392" y="116285"/>
                    <a:pt x="99392" y="99392"/>
                  </a:cubicBezTo>
                  <a:cubicBezTo>
                    <a:pt x="99392" y="66096"/>
                    <a:pt x="92765" y="33131"/>
                    <a:pt x="89452" y="0"/>
                  </a:cubicBezTo>
                  <a:cubicBezTo>
                    <a:pt x="79513" y="6626"/>
                    <a:pt x="65966" y="9749"/>
                    <a:pt x="59635" y="19879"/>
                  </a:cubicBezTo>
                  <a:cubicBezTo>
                    <a:pt x="48530" y="37647"/>
                    <a:pt x="49128" y="60772"/>
                    <a:pt x="39757" y="79513"/>
                  </a:cubicBezTo>
                  <a:cubicBezTo>
                    <a:pt x="14536" y="129954"/>
                    <a:pt x="28097" y="106942"/>
                    <a:pt x="0" y="149087"/>
                  </a:cubicBezTo>
                  <a:cubicBezTo>
                    <a:pt x="13252" y="152400"/>
                    <a:pt x="29090" y="150493"/>
                    <a:pt x="39757" y="159026"/>
                  </a:cubicBezTo>
                  <a:cubicBezTo>
                    <a:pt x="47938" y="165571"/>
                    <a:pt x="45011" y="179473"/>
                    <a:pt x="49696" y="188844"/>
                  </a:cubicBezTo>
                  <a:cubicBezTo>
                    <a:pt x="55038" y="199528"/>
                    <a:pt x="62948" y="208722"/>
                    <a:pt x="69574" y="218661"/>
                  </a:cubicBezTo>
                  <a:cubicBezTo>
                    <a:pt x="72887" y="228600"/>
                    <a:pt x="74123" y="239495"/>
                    <a:pt x="79513" y="248479"/>
                  </a:cubicBezTo>
                  <a:cubicBezTo>
                    <a:pt x="84334" y="256514"/>
                    <a:pt x="95701" y="259744"/>
                    <a:pt x="99392" y="268357"/>
                  </a:cubicBezTo>
                  <a:cubicBezTo>
                    <a:pt x="106047" y="283884"/>
                    <a:pt x="97386" y="306107"/>
                    <a:pt x="109331" y="318052"/>
                  </a:cubicBezTo>
                  <a:cubicBezTo>
                    <a:pt x="121276" y="329997"/>
                    <a:pt x="142461" y="324679"/>
                    <a:pt x="159026" y="327992"/>
                  </a:cubicBezTo>
                  <a:cubicBezTo>
                    <a:pt x="165652" y="321366"/>
                    <a:pt x="174714" y="316495"/>
                    <a:pt x="178905" y="308113"/>
                  </a:cubicBezTo>
                  <a:cubicBezTo>
                    <a:pt x="185014" y="295895"/>
                    <a:pt x="184919" y="281441"/>
                    <a:pt x="188844" y="268357"/>
                  </a:cubicBezTo>
                  <a:cubicBezTo>
                    <a:pt x="194865" y="248287"/>
                    <a:pt x="202096" y="228600"/>
                    <a:pt x="208722" y="208722"/>
                  </a:cubicBezTo>
                  <a:cubicBezTo>
                    <a:pt x="212035" y="198783"/>
                    <a:pt x="211253" y="186313"/>
                    <a:pt x="218661" y="178905"/>
                  </a:cubicBezTo>
                  <a:cubicBezTo>
                    <a:pt x="246985" y="150579"/>
                    <a:pt x="233341" y="166823"/>
                    <a:pt x="258418" y="129209"/>
                  </a:cubicBezTo>
                  <a:cubicBezTo>
                    <a:pt x="261731" y="119270"/>
                    <a:pt x="266084" y="89165"/>
                    <a:pt x="268357" y="99392"/>
                  </a:cubicBezTo>
                  <a:cubicBezTo>
                    <a:pt x="280436" y="153749"/>
                    <a:pt x="244758" y="219532"/>
                    <a:pt x="308113" y="238539"/>
                  </a:cubicBezTo>
                  <a:cubicBezTo>
                    <a:pt x="330552" y="245271"/>
                    <a:pt x="354496" y="245166"/>
                    <a:pt x="377687" y="248479"/>
                  </a:cubicBezTo>
                  <a:cubicBezTo>
                    <a:pt x="400583" y="263742"/>
                    <a:pt x="417444" y="266169"/>
                    <a:pt x="417444" y="298174"/>
                  </a:cubicBezTo>
                  <a:lnTo>
                    <a:pt x="407505" y="3081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6D666CC2-FE01-2042-9E7B-A3BE852EE13C}"/>
                </a:ext>
              </a:extLst>
            </p:cNvPr>
            <p:cNvSpPr/>
            <p:nvPr/>
          </p:nvSpPr>
          <p:spPr>
            <a:xfrm>
              <a:off x="3171883" y="2867378"/>
              <a:ext cx="566504" cy="389691"/>
            </a:xfrm>
            <a:custGeom>
              <a:avLst/>
              <a:gdLst>
                <a:gd name="connsiteX0" fmla="*/ 158339 w 566504"/>
                <a:gd name="connsiteY0" fmla="*/ 203200 h 389691"/>
                <a:gd name="connsiteX1" fmla="*/ 169628 w 566504"/>
                <a:gd name="connsiteY1" fmla="*/ 158044 h 389691"/>
                <a:gd name="connsiteX2" fmla="*/ 180917 w 566504"/>
                <a:gd name="connsiteY2" fmla="*/ 237066 h 389691"/>
                <a:gd name="connsiteX3" fmla="*/ 192206 w 566504"/>
                <a:gd name="connsiteY3" fmla="*/ 383822 h 389691"/>
                <a:gd name="connsiteX4" fmla="*/ 124473 w 566504"/>
                <a:gd name="connsiteY4" fmla="*/ 338666 h 389691"/>
                <a:gd name="connsiteX5" fmla="*/ 79317 w 566504"/>
                <a:gd name="connsiteY5" fmla="*/ 316089 h 389691"/>
                <a:gd name="connsiteX6" fmla="*/ 45450 w 566504"/>
                <a:gd name="connsiteY6" fmla="*/ 282222 h 389691"/>
                <a:gd name="connsiteX7" fmla="*/ 295 w 566504"/>
                <a:gd name="connsiteY7" fmla="*/ 259644 h 389691"/>
                <a:gd name="connsiteX8" fmla="*/ 34161 w 566504"/>
                <a:gd name="connsiteY8" fmla="*/ 237066 h 389691"/>
                <a:gd name="connsiteX9" fmla="*/ 158339 w 566504"/>
                <a:gd name="connsiteY9" fmla="*/ 214489 h 389691"/>
                <a:gd name="connsiteX10" fmla="*/ 451850 w 566504"/>
                <a:gd name="connsiteY10" fmla="*/ 203200 h 389691"/>
                <a:gd name="connsiteX11" fmla="*/ 519584 w 566504"/>
                <a:gd name="connsiteY11" fmla="*/ 146755 h 389691"/>
                <a:gd name="connsiteX12" fmla="*/ 485717 w 566504"/>
                <a:gd name="connsiteY12" fmla="*/ 33866 h 389691"/>
                <a:gd name="connsiteX13" fmla="*/ 474428 w 566504"/>
                <a:gd name="connsiteY13" fmla="*/ 0 h 389691"/>
                <a:gd name="connsiteX14" fmla="*/ 463139 w 566504"/>
                <a:gd name="connsiteY14" fmla="*/ 33866 h 389691"/>
                <a:gd name="connsiteX15" fmla="*/ 440561 w 566504"/>
                <a:gd name="connsiteY15" fmla="*/ 112889 h 389691"/>
                <a:gd name="connsiteX16" fmla="*/ 474428 w 566504"/>
                <a:gd name="connsiteY16" fmla="*/ 282222 h 389691"/>
                <a:gd name="connsiteX17" fmla="*/ 485717 w 566504"/>
                <a:gd name="connsiteY17" fmla="*/ 316089 h 389691"/>
                <a:gd name="connsiteX18" fmla="*/ 497006 w 566504"/>
                <a:gd name="connsiteY18" fmla="*/ 349955 h 389691"/>
                <a:gd name="connsiteX19" fmla="*/ 519584 w 566504"/>
                <a:gd name="connsiteY19" fmla="*/ 316089 h 389691"/>
                <a:gd name="connsiteX20" fmla="*/ 564739 w 566504"/>
                <a:gd name="connsiteY20" fmla="*/ 259644 h 389691"/>
                <a:gd name="connsiteX21" fmla="*/ 485717 w 566504"/>
                <a:gd name="connsiteY21" fmla="*/ 248355 h 389691"/>
                <a:gd name="connsiteX22" fmla="*/ 327673 w 566504"/>
                <a:gd name="connsiteY22" fmla="*/ 237066 h 38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6504" h="389691">
                  <a:moveTo>
                    <a:pt x="158339" y="203200"/>
                  </a:moveTo>
                  <a:cubicBezTo>
                    <a:pt x="162102" y="188148"/>
                    <a:pt x="161022" y="145135"/>
                    <a:pt x="169628" y="158044"/>
                  </a:cubicBezTo>
                  <a:cubicBezTo>
                    <a:pt x="184388" y="180183"/>
                    <a:pt x="178269" y="210590"/>
                    <a:pt x="180917" y="237066"/>
                  </a:cubicBezTo>
                  <a:cubicBezTo>
                    <a:pt x="185799" y="285886"/>
                    <a:pt x="216033" y="340933"/>
                    <a:pt x="192206" y="383822"/>
                  </a:cubicBezTo>
                  <a:cubicBezTo>
                    <a:pt x="179028" y="407542"/>
                    <a:pt x="147741" y="352627"/>
                    <a:pt x="124473" y="338666"/>
                  </a:cubicBezTo>
                  <a:cubicBezTo>
                    <a:pt x="110043" y="330008"/>
                    <a:pt x="94369" y="323615"/>
                    <a:pt x="79317" y="316089"/>
                  </a:cubicBezTo>
                  <a:cubicBezTo>
                    <a:pt x="68028" y="304800"/>
                    <a:pt x="58441" y="291502"/>
                    <a:pt x="45450" y="282222"/>
                  </a:cubicBezTo>
                  <a:cubicBezTo>
                    <a:pt x="31756" y="272441"/>
                    <a:pt x="4376" y="275970"/>
                    <a:pt x="295" y="259644"/>
                  </a:cubicBezTo>
                  <a:cubicBezTo>
                    <a:pt x="-2996" y="246482"/>
                    <a:pt x="22026" y="243133"/>
                    <a:pt x="34161" y="237066"/>
                  </a:cubicBezTo>
                  <a:cubicBezTo>
                    <a:pt x="67130" y="220582"/>
                    <a:pt x="131887" y="216045"/>
                    <a:pt x="158339" y="214489"/>
                  </a:cubicBezTo>
                  <a:cubicBezTo>
                    <a:pt x="256079" y="208740"/>
                    <a:pt x="354013" y="206963"/>
                    <a:pt x="451850" y="203200"/>
                  </a:cubicBezTo>
                  <a:cubicBezTo>
                    <a:pt x="464907" y="194495"/>
                    <a:pt x="516241" y="163471"/>
                    <a:pt x="519584" y="146755"/>
                  </a:cubicBezTo>
                  <a:cubicBezTo>
                    <a:pt x="534248" y="73435"/>
                    <a:pt x="508842" y="80116"/>
                    <a:pt x="485717" y="33866"/>
                  </a:cubicBezTo>
                  <a:cubicBezTo>
                    <a:pt x="480395" y="23223"/>
                    <a:pt x="478191" y="11289"/>
                    <a:pt x="474428" y="0"/>
                  </a:cubicBezTo>
                  <a:cubicBezTo>
                    <a:pt x="470665" y="11289"/>
                    <a:pt x="466408" y="22425"/>
                    <a:pt x="463139" y="33866"/>
                  </a:cubicBezTo>
                  <a:cubicBezTo>
                    <a:pt x="434786" y="133099"/>
                    <a:pt x="467630" y="31682"/>
                    <a:pt x="440561" y="112889"/>
                  </a:cubicBezTo>
                  <a:cubicBezTo>
                    <a:pt x="454478" y="238143"/>
                    <a:pt x="441074" y="182162"/>
                    <a:pt x="474428" y="282222"/>
                  </a:cubicBezTo>
                  <a:lnTo>
                    <a:pt x="485717" y="316089"/>
                  </a:lnTo>
                  <a:lnTo>
                    <a:pt x="497006" y="349955"/>
                  </a:lnTo>
                  <a:cubicBezTo>
                    <a:pt x="504532" y="338666"/>
                    <a:pt x="511444" y="326943"/>
                    <a:pt x="519584" y="316089"/>
                  </a:cubicBezTo>
                  <a:cubicBezTo>
                    <a:pt x="534041" y="296813"/>
                    <a:pt x="575514" y="281195"/>
                    <a:pt x="564739" y="259644"/>
                  </a:cubicBezTo>
                  <a:cubicBezTo>
                    <a:pt x="552839" y="235845"/>
                    <a:pt x="512058" y="252118"/>
                    <a:pt x="485717" y="248355"/>
                  </a:cubicBezTo>
                  <a:cubicBezTo>
                    <a:pt x="412582" y="223977"/>
                    <a:pt x="463750" y="237066"/>
                    <a:pt x="327673" y="2370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Forma Livre 19">
            <a:extLst>
              <a:ext uri="{FF2B5EF4-FFF2-40B4-BE49-F238E27FC236}">
                <a16:creationId xmlns:a16="http://schemas.microsoft.com/office/drawing/2014/main" id="{38AF1943-20B4-DF46-B17D-E772AD3679F5}"/>
              </a:ext>
            </a:extLst>
          </p:cNvPr>
          <p:cNvSpPr/>
          <p:nvPr/>
        </p:nvSpPr>
        <p:spPr>
          <a:xfrm>
            <a:off x="2015613" y="3628103"/>
            <a:ext cx="441775" cy="226615"/>
          </a:xfrm>
          <a:custGeom>
            <a:avLst/>
            <a:gdLst>
              <a:gd name="connsiteX0" fmla="*/ 9832 w 441775"/>
              <a:gd name="connsiteY0" fmla="*/ 108155 h 226615"/>
              <a:gd name="connsiteX1" fmla="*/ 0 w 441775"/>
              <a:gd name="connsiteY1" fmla="*/ 58994 h 226615"/>
              <a:gd name="connsiteX2" fmla="*/ 9832 w 441775"/>
              <a:gd name="connsiteY2" fmla="*/ 29497 h 226615"/>
              <a:gd name="connsiteX3" fmla="*/ 68826 w 441775"/>
              <a:gd name="connsiteY3" fmla="*/ 0 h 226615"/>
              <a:gd name="connsiteX4" fmla="*/ 98322 w 441775"/>
              <a:gd name="connsiteY4" fmla="*/ 9832 h 226615"/>
              <a:gd name="connsiteX5" fmla="*/ 58993 w 441775"/>
              <a:gd name="connsiteY5" fmla="*/ 78658 h 226615"/>
              <a:gd name="connsiteX6" fmla="*/ 98322 w 441775"/>
              <a:gd name="connsiteY6" fmla="*/ 88491 h 226615"/>
              <a:gd name="connsiteX7" fmla="*/ 117987 w 441775"/>
              <a:gd name="connsiteY7" fmla="*/ 147484 h 226615"/>
              <a:gd name="connsiteX8" fmla="*/ 108155 w 441775"/>
              <a:gd name="connsiteY8" fmla="*/ 226142 h 226615"/>
              <a:gd name="connsiteX9" fmla="*/ 186813 w 441775"/>
              <a:gd name="connsiteY9" fmla="*/ 137652 h 226615"/>
              <a:gd name="connsiteX10" fmla="*/ 196645 w 441775"/>
              <a:gd name="connsiteY10" fmla="*/ 108155 h 226615"/>
              <a:gd name="connsiteX11" fmla="*/ 98322 w 441775"/>
              <a:gd name="connsiteY11" fmla="*/ 88491 h 226615"/>
              <a:gd name="connsiteX12" fmla="*/ 127819 w 441775"/>
              <a:gd name="connsiteY12" fmla="*/ 98323 h 226615"/>
              <a:gd name="connsiteX13" fmla="*/ 186813 w 441775"/>
              <a:gd name="connsiteY13" fmla="*/ 78658 h 226615"/>
              <a:gd name="connsiteX14" fmla="*/ 216310 w 441775"/>
              <a:gd name="connsiteY14" fmla="*/ 68826 h 226615"/>
              <a:gd name="connsiteX15" fmla="*/ 324464 w 441775"/>
              <a:gd name="connsiteY15" fmla="*/ 58994 h 226615"/>
              <a:gd name="connsiteX16" fmla="*/ 344129 w 441775"/>
              <a:gd name="connsiteY16" fmla="*/ 29497 h 226615"/>
              <a:gd name="connsiteX17" fmla="*/ 353961 w 441775"/>
              <a:gd name="connsiteY17" fmla="*/ 0 h 226615"/>
              <a:gd name="connsiteX18" fmla="*/ 324464 w 441775"/>
              <a:gd name="connsiteY18" fmla="*/ 29497 h 226615"/>
              <a:gd name="connsiteX19" fmla="*/ 304800 w 441775"/>
              <a:gd name="connsiteY19" fmla="*/ 88491 h 226615"/>
              <a:gd name="connsiteX20" fmla="*/ 294968 w 441775"/>
              <a:gd name="connsiteY20" fmla="*/ 127820 h 226615"/>
              <a:gd name="connsiteX21" fmla="*/ 275303 w 441775"/>
              <a:gd name="connsiteY21" fmla="*/ 157316 h 226615"/>
              <a:gd name="connsiteX22" fmla="*/ 412955 w 441775"/>
              <a:gd name="connsiteY22" fmla="*/ 147484 h 226615"/>
              <a:gd name="connsiteX23" fmla="*/ 422787 w 441775"/>
              <a:gd name="connsiteY23" fmla="*/ 49162 h 226615"/>
              <a:gd name="connsiteX24" fmla="*/ 373626 w 441775"/>
              <a:gd name="connsiteY24" fmla="*/ 68826 h 22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75" h="226615">
                <a:moveTo>
                  <a:pt x="9832" y="108155"/>
                </a:moveTo>
                <a:cubicBezTo>
                  <a:pt x="6555" y="91768"/>
                  <a:pt x="0" y="75706"/>
                  <a:pt x="0" y="58994"/>
                </a:cubicBezTo>
                <a:cubicBezTo>
                  <a:pt x="0" y="48630"/>
                  <a:pt x="3358" y="37590"/>
                  <a:pt x="9832" y="29497"/>
                </a:cubicBezTo>
                <a:cubicBezTo>
                  <a:pt x="23694" y="12169"/>
                  <a:pt x="49394" y="6477"/>
                  <a:pt x="68826" y="0"/>
                </a:cubicBezTo>
                <a:cubicBezTo>
                  <a:pt x="78658" y="3277"/>
                  <a:pt x="95475" y="-133"/>
                  <a:pt x="98322" y="9832"/>
                </a:cubicBezTo>
                <a:cubicBezTo>
                  <a:pt x="115375" y="69520"/>
                  <a:pt x="92540" y="67476"/>
                  <a:pt x="58993" y="78658"/>
                </a:cubicBezTo>
                <a:lnTo>
                  <a:pt x="98322" y="88491"/>
                </a:lnTo>
                <a:cubicBezTo>
                  <a:pt x="104877" y="108155"/>
                  <a:pt x="120558" y="126916"/>
                  <a:pt x="117987" y="147484"/>
                </a:cubicBezTo>
                <a:cubicBezTo>
                  <a:pt x="114710" y="173703"/>
                  <a:pt x="83622" y="216328"/>
                  <a:pt x="108155" y="226142"/>
                </a:cubicBezTo>
                <a:cubicBezTo>
                  <a:pt x="125878" y="233231"/>
                  <a:pt x="172809" y="158657"/>
                  <a:pt x="186813" y="137652"/>
                </a:cubicBezTo>
                <a:cubicBezTo>
                  <a:pt x="190090" y="127820"/>
                  <a:pt x="196645" y="118519"/>
                  <a:pt x="196645" y="108155"/>
                </a:cubicBezTo>
                <a:cubicBezTo>
                  <a:pt x="196645" y="48367"/>
                  <a:pt x="142085" y="83628"/>
                  <a:pt x="98322" y="88491"/>
                </a:cubicBezTo>
                <a:cubicBezTo>
                  <a:pt x="108154" y="91768"/>
                  <a:pt x="117518" y="99468"/>
                  <a:pt x="127819" y="98323"/>
                </a:cubicBezTo>
                <a:cubicBezTo>
                  <a:pt x="148421" y="96034"/>
                  <a:pt x="167148" y="85213"/>
                  <a:pt x="186813" y="78658"/>
                </a:cubicBezTo>
                <a:cubicBezTo>
                  <a:pt x="196645" y="75381"/>
                  <a:pt x="205988" y="69764"/>
                  <a:pt x="216310" y="68826"/>
                </a:cubicBezTo>
                <a:lnTo>
                  <a:pt x="324464" y="58994"/>
                </a:lnTo>
                <a:cubicBezTo>
                  <a:pt x="331019" y="49162"/>
                  <a:pt x="338844" y="40066"/>
                  <a:pt x="344129" y="29497"/>
                </a:cubicBezTo>
                <a:cubicBezTo>
                  <a:pt x="348764" y="20227"/>
                  <a:pt x="364325" y="0"/>
                  <a:pt x="353961" y="0"/>
                </a:cubicBezTo>
                <a:cubicBezTo>
                  <a:pt x="340056" y="0"/>
                  <a:pt x="334296" y="19665"/>
                  <a:pt x="324464" y="29497"/>
                </a:cubicBezTo>
                <a:cubicBezTo>
                  <a:pt x="317909" y="49162"/>
                  <a:pt x="309827" y="68382"/>
                  <a:pt x="304800" y="88491"/>
                </a:cubicBezTo>
                <a:cubicBezTo>
                  <a:pt x="301523" y="101601"/>
                  <a:pt x="300291" y="115400"/>
                  <a:pt x="294968" y="127820"/>
                </a:cubicBezTo>
                <a:cubicBezTo>
                  <a:pt x="290313" y="138681"/>
                  <a:pt x="263647" y="155373"/>
                  <a:pt x="275303" y="157316"/>
                </a:cubicBezTo>
                <a:cubicBezTo>
                  <a:pt x="320678" y="164878"/>
                  <a:pt x="367071" y="150761"/>
                  <a:pt x="412955" y="147484"/>
                </a:cubicBezTo>
                <a:cubicBezTo>
                  <a:pt x="431396" y="119821"/>
                  <a:pt x="461898" y="88273"/>
                  <a:pt x="422787" y="49162"/>
                </a:cubicBezTo>
                <a:cubicBezTo>
                  <a:pt x="370412" y="-3213"/>
                  <a:pt x="373626" y="54608"/>
                  <a:pt x="373626" y="688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>
            <a:extLst>
              <a:ext uri="{FF2B5EF4-FFF2-40B4-BE49-F238E27FC236}">
                <a16:creationId xmlns:a16="http://schemas.microsoft.com/office/drawing/2014/main" id="{F14E5F9B-5834-1946-A804-BEDC601DE738}"/>
              </a:ext>
            </a:extLst>
          </p:cNvPr>
          <p:cNvSpPr/>
          <p:nvPr/>
        </p:nvSpPr>
        <p:spPr>
          <a:xfrm>
            <a:off x="2014429" y="3785419"/>
            <a:ext cx="443944" cy="255639"/>
          </a:xfrm>
          <a:custGeom>
            <a:avLst/>
            <a:gdLst>
              <a:gd name="connsiteX0" fmla="*/ 89674 w 443944"/>
              <a:gd name="connsiteY0" fmla="*/ 167149 h 255639"/>
              <a:gd name="connsiteX1" fmla="*/ 99506 w 443944"/>
              <a:gd name="connsiteY1" fmla="*/ 98323 h 255639"/>
              <a:gd name="connsiteX2" fmla="*/ 109339 w 443944"/>
              <a:gd name="connsiteY2" fmla="*/ 58994 h 255639"/>
              <a:gd name="connsiteX3" fmla="*/ 99506 w 443944"/>
              <a:gd name="connsiteY3" fmla="*/ 0 h 255639"/>
              <a:gd name="connsiteX4" fmla="*/ 70010 w 443944"/>
              <a:gd name="connsiteY4" fmla="*/ 226142 h 255639"/>
              <a:gd name="connsiteX5" fmla="*/ 158500 w 443944"/>
              <a:gd name="connsiteY5" fmla="*/ 255639 h 255639"/>
              <a:gd name="connsiteX6" fmla="*/ 168332 w 443944"/>
              <a:gd name="connsiteY6" fmla="*/ 226142 h 255639"/>
              <a:gd name="connsiteX7" fmla="*/ 138836 w 443944"/>
              <a:gd name="connsiteY7" fmla="*/ 167149 h 255639"/>
              <a:gd name="connsiteX8" fmla="*/ 79842 w 443944"/>
              <a:gd name="connsiteY8" fmla="*/ 147484 h 255639"/>
              <a:gd name="connsiteX9" fmla="*/ 50345 w 443944"/>
              <a:gd name="connsiteY9" fmla="*/ 137652 h 255639"/>
              <a:gd name="connsiteX10" fmla="*/ 30681 w 443944"/>
              <a:gd name="connsiteY10" fmla="*/ 108155 h 255639"/>
              <a:gd name="connsiteX11" fmla="*/ 1184 w 443944"/>
              <a:gd name="connsiteY11" fmla="*/ 98323 h 255639"/>
              <a:gd name="connsiteX12" fmla="*/ 60177 w 443944"/>
              <a:gd name="connsiteY12" fmla="*/ 78658 h 255639"/>
              <a:gd name="connsiteX13" fmla="*/ 129003 w 443944"/>
              <a:gd name="connsiteY13" fmla="*/ 58994 h 255639"/>
              <a:gd name="connsiteX14" fmla="*/ 227326 w 443944"/>
              <a:gd name="connsiteY14" fmla="*/ 49162 h 255639"/>
              <a:gd name="connsiteX15" fmla="*/ 305984 w 443944"/>
              <a:gd name="connsiteY15" fmla="*/ 58994 h 255639"/>
              <a:gd name="connsiteX16" fmla="*/ 345313 w 443944"/>
              <a:gd name="connsiteY16" fmla="*/ 117987 h 255639"/>
              <a:gd name="connsiteX17" fmla="*/ 296152 w 443944"/>
              <a:gd name="connsiteY17" fmla="*/ 127820 h 255639"/>
              <a:gd name="connsiteX18" fmla="*/ 237158 w 443944"/>
              <a:gd name="connsiteY18" fmla="*/ 147484 h 255639"/>
              <a:gd name="connsiteX19" fmla="*/ 197829 w 443944"/>
              <a:gd name="connsiteY19" fmla="*/ 88491 h 255639"/>
              <a:gd name="connsiteX20" fmla="*/ 178165 w 443944"/>
              <a:gd name="connsiteY20" fmla="*/ 147484 h 255639"/>
              <a:gd name="connsiteX21" fmla="*/ 276487 w 443944"/>
              <a:gd name="connsiteY21" fmla="*/ 147484 h 255639"/>
              <a:gd name="connsiteX22" fmla="*/ 315816 w 443944"/>
              <a:gd name="connsiteY22" fmla="*/ 88491 h 255639"/>
              <a:gd name="connsiteX23" fmla="*/ 355145 w 443944"/>
              <a:gd name="connsiteY23" fmla="*/ 98323 h 255639"/>
              <a:gd name="connsiteX24" fmla="*/ 394474 w 443944"/>
              <a:gd name="connsiteY24" fmla="*/ 167149 h 255639"/>
              <a:gd name="connsiteX25" fmla="*/ 414139 w 443944"/>
              <a:gd name="connsiteY25" fmla="*/ 137652 h 255639"/>
              <a:gd name="connsiteX26" fmla="*/ 443636 w 443944"/>
              <a:gd name="connsiteY26" fmla="*/ 98323 h 2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3944" h="255639">
                <a:moveTo>
                  <a:pt x="89674" y="167149"/>
                </a:moveTo>
                <a:cubicBezTo>
                  <a:pt x="92951" y="144207"/>
                  <a:pt x="95360" y="121124"/>
                  <a:pt x="99506" y="98323"/>
                </a:cubicBezTo>
                <a:cubicBezTo>
                  <a:pt x="101923" y="85028"/>
                  <a:pt x="109339" y="72507"/>
                  <a:pt x="109339" y="58994"/>
                </a:cubicBezTo>
                <a:cubicBezTo>
                  <a:pt x="109339" y="39058"/>
                  <a:pt x="102784" y="19665"/>
                  <a:pt x="99506" y="0"/>
                </a:cubicBezTo>
                <a:cubicBezTo>
                  <a:pt x="49244" y="75395"/>
                  <a:pt x="48182" y="66072"/>
                  <a:pt x="70010" y="226142"/>
                </a:cubicBezTo>
                <a:cubicBezTo>
                  <a:pt x="72293" y="242882"/>
                  <a:pt x="154247" y="254788"/>
                  <a:pt x="158500" y="255639"/>
                </a:cubicBezTo>
                <a:cubicBezTo>
                  <a:pt x="161777" y="245807"/>
                  <a:pt x="168332" y="236506"/>
                  <a:pt x="168332" y="226142"/>
                </a:cubicBezTo>
                <a:cubicBezTo>
                  <a:pt x="168332" y="213419"/>
                  <a:pt x="148777" y="173363"/>
                  <a:pt x="138836" y="167149"/>
                </a:cubicBezTo>
                <a:cubicBezTo>
                  <a:pt x="121258" y="156163"/>
                  <a:pt x="99507" y="154039"/>
                  <a:pt x="79842" y="147484"/>
                </a:cubicBezTo>
                <a:lnTo>
                  <a:pt x="50345" y="137652"/>
                </a:lnTo>
                <a:cubicBezTo>
                  <a:pt x="43790" y="127820"/>
                  <a:pt x="39908" y="115537"/>
                  <a:pt x="30681" y="108155"/>
                </a:cubicBezTo>
                <a:cubicBezTo>
                  <a:pt x="22588" y="101681"/>
                  <a:pt x="-6144" y="105652"/>
                  <a:pt x="1184" y="98323"/>
                </a:cubicBezTo>
                <a:cubicBezTo>
                  <a:pt x="15841" y="83666"/>
                  <a:pt x="40513" y="85213"/>
                  <a:pt x="60177" y="78658"/>
                </a:cubicBezTo>
                <a:cubicBezTo>
                  <a:pt x="81187" y="71655"/>
                  <a:pt x="107400" y="62080"/>
                  <a:pt x="129003" y="58994"/>
                </a:cubicBezTo>
                <a:cubicBezTo>
                  <a:pt x="161610" y="54336"/>
                  <a:pt x="194552" y="52439"/>
                  <a:pt x="227326" y="49162"/>
                </a:cubicBezTo>
                <a:cubicBezTo>
                  <a:pt x="253545" y="52439"/>
                  <a:pt x="283160" y="45680"/>
                  <a:pt x="305984" y="58994"/>
                </a:cubicBezTo>
                <a:cubicBezTo>
                  <a:pt x="326398" y="70902"/>
                  <a:pt x="345313" y="117987"/>
                  <a:pt x="345313" y="117987"/>
                </a:cubicBezTo>
                <a:cubicBezTo>
                  <a:pt x="328926" y="121265"/>
                  <a:pt x="312275" y="123423"/>
                  <a:pt x="296152" y="127820"/>
                </a:cubicBezTo>
                <a:cubicBezTo>
                  <a:pt x="276154" y="133274"/>
                  <a:pt x="237158" y="147484"/>
                  <a:pt x="237158" y="147484"/>
                </a:cubicBezTo>
                <a:cubicBezTo>
                  <a:pt x="224048" y="127820"/>
                  <a:pt x="205303" y="66070"/>
                  <a:pt x="197829" y="88491"/>
                </a:cubicBezTo>
                <a:lnTo>
                  <a:pt x="178165" y="147484"/>
                </a:lnTo>
                <a:cubicBezTo>
                  <a:pt x="211647" y="158645"/>
                  <a:pt x="237650" y="172198"/>
                  <a:pt x="276487" y="147484"/>
                </a:cubicBezTo>
                <a:cubicBezTo>
                  <a:pt x="296426" y="134796"/>
                  <a:pt x="315816" y="88491"/>
                  <a:pt x="315816" y="88491"/>
                </a:cubicBezTo>
                <a:cubicBezTo>
                  <a:pt x="328926" y="91768"/>
                  <a:pt x="349102" y="86237"/>
                  <a:pt x="355145" y="98323"/>
                </a:cubicBezTo>
                <a:cubicBezTo>
                  <a:pt x="395517" y="179068"/>
                  <a:pt x="328642" y="211035"/>
                  <a:pt x="394474" y="167149"/>
                </a:cubicBezTo>
                <a:cubicBezTo>
                  <a:pt x="401029" y="157317"/>
                  <a:pt x="405783" y="146008"/>
                  <a:pt x="414139" y="137652"/>
                </a:cubicBezTo>
                <a:cubicBezTo>
                  <a:pt x="449090" y="102701"/>
                  <a:pt x="443636" y="136266"/>
                  <a:pt x="443636" y="983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5C64151-9227-AA49-8800-2C1D3F85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669" y="4949368"/>
            <a:ext cx="2392006" cy="16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7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1CC60FE-559A-2345-9F7B-74B6A5A02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174" y="4783099"/>
            <a:ext cx="2375803" cy="2042012"/>
          </a:xfrm>
          <a:prstGeom prst="rect">
            <a:avLst/>
          </a:prstGeom>
        </p:spPr>
      </p:pic>
      <p:sp>
        <p:nvSpPr>
          <p:cNvPr id="6" name="Heptágono 5">
            <a:extLst>
              <a:ext uri="{FF2B5EF4-FFF2-40B4-BE49-F238E27FC236}">
                <a16:creationId xmlns:a16="http://schemas.microsoft.com/office/drawing/2014/main" id="{8104D0A9-6A51-0749-BDD8-A0903125F813}"/>
              </a:ext>
            </a:extLst>
          </p:cNvPr>
          <p:cNvSpPr/>
          <p:nvPr/>
        </p:nvSpPr>
        <p:spPr>
          <a:xfrm>
            <a:off x="7010400" y="618770"/>
            <a:ext cx="4493342" cy="3075555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1600" dirty="0"/>
              <a:t>0101001100001</a:t>
            </a:r>
          </a:p>
        </p:txBody>
      </p:sp>
      <p:sp>
        <p:nvSpPr>
          <p:cNvPr id="25" name="Balão de Seta para Cima 24">
            <a:extLst>
              <a:ext uri="{FF2B5EF4-FFF2-40B4-BE49-F238E27FC236}">
                <a16:creationId xmlns:a16="http://schemas.microsoft.com/office/drawing/2014/main" id="{C58537D0-3A68-F648-AE0E-4D51E1AA0790}"/>
              </a:ext>
            </a:extLst>
          </p:cNvPr>
          <p:cNvSpPr/>
          <p:nvPr/>
        </p:nvSpPr>
        <p:spPr>
          <a:xfrm flipV="1">
            <a:off x="6160064" y="4033535"/>
            <a:ext cx="5968025" cy="914400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E7B0FCE-B7F6-094C-A2E2-C90875BCEC28}"/>
              </a:ext>
            </a:extLst>
          </p:cNvPr>
          <p:cNvGrpSpPr/>
          <p:nvPr/>
        </p:nvGrpSpPr>
        <p:grpSpPr>
          <a:xfrm>
            <a:off x="7585789" y="1010641"/>
            <a:ext cx="3318183" cy="2234002"/>
            <a:chOff x="7393857" y="902488"/>
            <a:chExt cx="3510116" cy="2622615"/>
          </a:xfrm>
        </p:grpSpPr>
        <p:sp>
          <p:nvSpPr>
            <p:cNvPr id="22" name="Hexágono 21">
              <a:extLst>
                <a:ext uri="{FF2B5EF4-FFF2-40B4-BE49-F238E27FC236}">
                  <a16:creationId xmlns:a16="http://schemas.microsoft.com/office/drawing/2014/main" id="{F626EFB2-D6C6-B046-AC6F-779E9E217ED4}"/>
                </a:ext>
              </a:extLst>
            </p:cNvPr>
            <p:cNvSpPr/>
            <p:nvPr/>
          </p:nvSpPr>
          <p:spPr>
            <a:xfrm>
              <a:off x="7393857" y="902488"/>
              <a:ext cx="3510116" cy="2622615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r>
                <a:rPr lang="pt-BR" sz="1600" dirty="0"/>
                <a:t>001011101010</a:t>
              </a:r>
              <a:endParaRPr lang="pt-BR" dirty="0"/>
            </a:p>
          </p:txBody>
        </p:sp>
        <p:sp>
          <p:nvSpPr>
            <p:cNvPr id="11" name="Pentágono Regular 10">
              <a:extLst>
                <a:ext uri="{FF2B5EF4-FFF2-40B4-BE49-F238E27FC236}">
                  <a16:creationId xmlns:a16="http://schemas.microsoft.com/office/drawing/2014/main" id="{379A43A1-246F-1143-8E8A-C2AC6758D3CF}"/>
                </a:ext>
              </a:extLst>
            </p:cNvPr>
            <p:cNvSpPr/>
            <p:nvPr/>
          </p:nvSpPr>
          <p:spPr>
            <a:xfrm>
              <a:off x="7669160" y="963558"/>
              <a:ext cx="2959510" cy="2182763"/>
            </a:xfrm>
            <a:prstGeom prst="pen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r>
                <a:rPr lang="pt-BR" sz="1600" dirty="0"/>
                <a:t>100101011110</a:t>
              </a:r>
            </a:p>
          </p:txBody>
        </p:sp>
        <p:sp>
          <p:nvSpPr>
            <p:cNvPr id="2" name="Losango 1">
              <a:extLst>
                <a:ext uri="{FF2B5EF4-FFF2-40B4-BE49-F238E27FC236}">
                  <a16:creationId xmlns:a16="http://schemas.microsoft.com/office/drawing/2014/main" id="{2C66FBD5-FF6A-A74C-A103-F09116B0F2A8}"/>
                </a:ext>
              </a:extLst>
            </p:cNvPr>
            <p:cNvSpPr/>
            <p:nvPr/>
          </p:nvSpPr>
          <p:spPr>
            <a:xfrm>
              <a:off x="7778839" y="1053333"/>
              <a:ext cx="2723321" cy="176916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10</a:t>
              </a:r>
            </a:p>
            <a:p>
              <a:pPr algn="ctr"/>
              <a:r>
                <a:rPr lang="pt-BR" sz="1600" dirty="0"/>
                <a:t>00011</a:t>
              </a:r>
            </a:p>
            <a:p>
              <a:pPr algn="ctr"/>
              <a:r>
                <a:rPr lang="pt-BR" sz="1600" dirty="0"/>
                <a:t>1101000000</a:t>
              </a:r>
            </a:p>
            <a:p>
              <a:pPr algn="ctr"/>
              <a:r>
                <a:rPr lang="pt-BR" sz="1600" dirty="0"/>
                <a:t>00001</a:t>
              </a:r>
            </a:p>
            <a:p>
              <a:pPr algn="ctr"/>
              <a:r>
                <a:rPr lang="pt-BR" sz="1600" dirty="0"/>
                <a:t>00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19A6F4-B604-5D4F-A223-C1A44694FEFB}"/>
              </a:ext>
            </a:extLst>
          </p:cNvPr>
          <p:cNvSpPr txBox="1"/>
          <p:nvPr/>
        </p:nvSpPr>
        <p:spPr>
          <a:xfrm>
            <a:off x="2164044" y="218661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Mundo Físico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619D43-7C27-3647-B8CE-1289E2491359}"/>
              </a:ext>
            </a:extLst>
          </p:cNvPr>
          <p:cNvSpPr txBox="1"/>
          <p:nvPr/>
        </p:nvSpPr>
        <p:spPr>
          <a:xfrm>
            <a:off x="8365740" y="218661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Mundo Digital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A5DE1F5-5E8E-234D-B2B5-9D1D07F12861}"/>
              </a:ext>
            </a:extLst>
          </p:cNvPr>
          <p:cNvCxnSpPr/>
          <p:nvPr/>
        </p:nvCxnSpPr>
        <p:spPr>
          <a:xfrm>
            <a:off x="6052930" y="618771"/>
            <a:ext cx="0" cy="52154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CD4853C-0558-2B43-9957-1FC47009E972}"/>
              </a:ext>
            </a:extLst>
          </p:cNvPr>
          <p:cNvCxnSpPr>
            <a:cxnSpLocks/>
          </p:cNvCxnSpPr>
          <p:nvPr/>
        </p:nvCxnSpPr>
        <p:spPr>
          <a:xfrm flipV="1">
            <a:off x="4548546" y="3031435"/>
            <a:ext cx="276307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378E0-B31D-0F4E-AA9E-2E02A1C53118}"/>
              </a:ext>
            </a:extLst>
          </p:cNvPr>
          <p:cNvSpPr txBox="1"/>
          <p:nvPr/>
        </p:nvSpPr>
        <p:spPr>
          <a:xfrm>
            <a:off x="4822711" y="2662103"/>
            <a:ext cx="17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Preservação DDR</a:t>
            </a:r>
          </a:p>
        </p:txBody>
      </p:sp>
      <p:sp>
        <p:nvSpPr>
          <p:cNvPr id="12" name="Balão de Seta para Cima 11">
            <a:extLst>
              <a:ext uri="{FF2B5EF4-FFF2-40B4-BE49-F238E27FC236}">
                <a16:creationId xmlns:a16="http://schemas.microsoft.com/office/drawing/2014/main" id="{D52AAC89-8149-594E-8E0F-238E7989666A}"/>
              </a:ext>
            </a:extLst>
          </p:cNvPr>
          <p:cNvSpPr/>
          <p:nvPr/>
        </p:nvSpPr>
        <p:spPr>
          <a:xfrm>
            <a:off x="6164981" y="3694325"/>
            <a:ext cx="5968025" cy="914400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Metadados</a:t>
            </a:r>
            <a:r>
              <a:rPr lang="pt-BR" sz="1600" dirty="0"/>
              <a:t> com informações de suporte para execução de ações de preservação digital</a:t>
            </a:r>
          </a:p>
        </p:txBody>
      </p:sp>
      <p:pic>
        <p:nvPicPr>
          <p:cNvPr id="13" name="Google Shape;227;p37">
            <a:extLst>
              <a:ext uri="{FF2B5EF4-FFF2-40B4-BE49-F238E27FC236}">
                <a16:creationId xmlns:a16="http://schemas.microsoft.com/office/drawing/2014/main" id="{8A6DC0F9-8DD5-AD4A-A26A-0B991FE17F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55" b="704"/>
          <a:stretch/>
        </p:blipFill>
        <p:spPr>
          <a:xfrm>
            <a:off x="1612596" y="5000312"/>
            <a:ext cx="2604665" cy="1311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DDF330C-1739-5447-B4EF-4DE22BD4BE6D}"/>
              </a:ext>
            </a:extLst>
          </p:cNvPr>
          <p:cNvGrpSpPr/>
          <p:nvPr/>
        </p:nvGrpSpPr>
        <p:grpSpPr>
          <a:xfrm>
            <a:off x="1634801" y="950410"/>
            <a:ext cx="2665015" cy="3792717"/>
            <a:chOff x="1552247" y="1522430"/>
            <a:chExt cx="2665015" cy="3792717"/>
          </a:xfrm>
        </p:grpSpPr>
        <p:pic>
          <p:nvPicPr>
            <p:cNvPr id="15" name="Picture 1" descr="Captura de Tela 2019-03-11 às 19.48.49.png">
              <a:extLst>
                <a:ext uri="{FF2B5EF4-FFF2-40B4-BE49-F238E27FC236}">
                  <a16:creationId xmlns:a16="http://schemas.microsoft.com/office/drawing/2014/main" id="{3972960D-4179-9B48-9E65-445F6CF89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247" y="1522430"/>
              <a:ext cx="2665015" cy="3792717"/>
            </a:xfrm>
            <a:prstGeom prst="rect">
              <a:avLst/>
            </a:prstGeom>
          </p:spPr>
        </p:pic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E24703FB-362E-8F43-B7E0-6F01328F3009}"/>
                </a:ext>
              </a:extLst>
            </p:cNvPr>
            <p:cNvSpPr/>
            <p:nvPr/>
          </p:nvSpPr>
          <p:spPr>
            <a:xfrm>
              <a:off x="1997765" y="2763078"/>
              <a:ext cx="417444" cy="327992"/>
            </a:xfrm>
            <a:custGeom>
              <a:avLst/>
              <a:gdLst>
                <a:gd name="connsiteX0" fmla="*/ 79513 w 417444"/>
                <a:gd name="connsiteY0" fmla="*/ 288235 h 327992"/>
                <a:gd name="connsiteX1" fmla="*/ 89452 w 417444"/>
                <a:gd name="connsiteY1" fmla="*/ 149087 h 327992"/>
                <a:gd name="connsiteX2" fmla="*/ 99392 w 417444"/>
                <a:gd name="connsiteY2" fmla="*/ 99392 h 327992"/>
                <a:gd name="connsiteX3" fmla="*/ 89452 w 417444"/>
                <a:gd name="connsiteY3" fmla="*/ 0 h 327992"/>
                <a:gd name="connsiteX4" fmla="*/ 59635 w 417444"/>
                <a:gd name="connsiteY4" fmla="*/ 19879 h 327992"/>
                <a:gd name="connsiteX5" fmla="*/ 39757 w 417444"/>
                <a:gd name="connsiteY5" fmla="*/ 79513 h 327992"/>
                <a:gd name="connsiteX6" fmla="*/ 0 w 417444"/>
                <a:gd name="connsiteY6" fmla="*/ 149087 h 327992"/>
                <a:gd name="connsiteX7" fmla="*/ 39757 w 417444"/>
                <a:gd name="connsiteY7" fmla="*/ 159026 h 327992"/>
                <a:gd name="connsiteX8" fmla="*/ 49696 w 417444"/>
                <a:gd name="connsiteY8" fmla="*/ 188844 h 327992"/>
                <a:gd name="connsiteX9" fmla="*/ 69574 w 417444"/>
                <a:gd name="connsiteY9" fmla="*/ 218661 h 327992"/>
                <a:gd name="connsiteX10" fmla="*/ 79513 w 417444"/>
                <a:gd name="connsiteY10" fmla="*/ 248479 h 327992"/>
                <a:gd name="connsiteX11" fmla="*/ 99392 w 417444"/>
                <a:gd name="connsiteY11" fmla="*/ 268357 h 327992"/>
                <a:gd name="connsiteX12" fmla="*/ 109331 w 417444"/>
                <a:gd name="connsiteY12" fmla="*/ 318052 h 327992"/>
                <a:gd name="connsiteX13" fmla="*/ 159026 w 417444"/>
                <a:gd name="connsiteY13" fmla="*/ 327992 h 327992"/>
                <a:gd name="connsiteX14" fmla="*/ 178905 w 417444"/>
                <a:gd name="connsiteY14" fmla="*/ 308113 h 327992"/>
                <a:gd name="connsiteX15" fmla="*/ 188844 w 417444"/>
                <a:gd name="connsiteY15" fmla="*/ 268357 h 327992"/>
                <a:gd name="connsiteX16" fmla="*/ 208722 w 417444"/>
                <a:gd name="connsiteY16" fmla="*/ 208722 h 327992"/>
                <a:gd name="connsiteX17" fmla="*/ 218661 w 417444"/>
                <a:gd name="connsiteY17" fmla="*/ 178905 h 327992"/>
                <a:gd name="connsiteX18" fmla="*/ 258418 w 417444"/>
                <a:gd name="connsiteY18" fmla="*/ 129209 h 327992"/>
                <a:gd name="connsiteX19" fmla="*/ 268357 w 417444"/>
                <a:gd name="connsiteY19" fmla="*/ 99392 h 327992"/>
                <a:gd name="connsiteX20" fmla="*/ 308113 w 417444"/>
                <a:gd name="connsiteY20" fmla="*/ 238539 h 327992"/>
                <a:gd name="connsiteX21" fmla="*/ 377687 w 417444"/>
                <a:gd name="connsiteY21" fmla="*/ 248479 h 327992"/>
                <a:gd name="connsiteX22" fmla="*/ 417444 w 417444"/>
                <a:gd name="connsiteY22" fmla="*/ 298174 h 327992"/>
                <a:gd name="connsiteX23" fmla="*/ 407505 w 417444"/>
                <a:gd name="connsiteY23" fmla="*/ 308113 h 3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7444" h="327992">
                  <a:moveTo>
                    <a:pt x="79513" y="288235"/>
                  </a:moveTo>
                  <a:cubicBezTo>
                    <a:pt x="82826" y="241852"/>
                    <a:pt x="84584" y="195332"/>
                    <a:pt x="89452" y="149087"/>
                  </a:cubicBezTo>
                  <a:cubicBezTo>
                    <a:pt x="91221" y="132287"/>
                    <a:pt x="99392" y="116285"/>
                    <a:pt x="99392" y="99392"/>
                  </a:cubicBezTo>
                  <a:cubicBezTo>
                    <a:pt x="99392" y="66096"/>
                    <a:pt x="92765" y="33131"/>
                    <a:pt x="89452" y="0"/>
                  </a:cubicBezTo>
                  <a:cubicBezTo>
                    <a:pt x="79513" y="6626"/>
                    <a:pt x="65966" y="9749"/>
                    <a:pt x="59635" y="19879"/>
                  </a:cubicBezTo>
                  <a:cubicBezTo>
                    <a:pt x="48530" y="37647"/>
                    <a:pt x="49128" y="60772"/>
                    <a:pt x="39757" y="79513"/>
                  </a:cubicBezTo>
                  <a:cubicBezTo>
                    <a:pt x="14536" y="129954"/>
                    <a:pt x="28097" y="106942"/>
                    <a:pt x="0" y="149087"/>
                  </a:cubicBezTo>
                  <a:cubicBezTo>
                    <a:pt x="13252" y="152400"/>
                    <a:pt x="29090" y="150493"/>
                    <a:pt x="39757" y="159026"/>
                  </a:cubicBezTo>
                  <a:cubicBezTo>
                    <a:pt x="47938" y="165571"/>
                    <a:pt x="45011" y="179473"/>
                    <a:pt x="49696" y="188844"/>
                  </a:cubicBezTo>
                  <a:cubicBezTo>
                    <a:pt x="55038" y="199528"/>
                    <a:pt x="62948" y="208722"/>
                    <a:pt x="69574" y="218661"/>
                  </a:cubicBezTo>
                  <a:cubicBezTo>
                    <a:pt x="72887" y="228600"/>
                    <a:pt x="74123" y="239495"/>
                    <a:pt x="79513" y="248479"/>
                  </a:cubicBezTo>
                  <a:cubicBezTo>
                    <a:pt x="84334" y="256514"/>
                    <a:pt x="95701" y="259744"/>
                    <a:pt x="99392" y="268357"/>
                  </a:cubicBezTo>
                  <a:cubicBezTo>
                    <a:pt x="106047" y="283884"/>
                    <a:pt x="97386" y="306107"/>
                    <a:pt x="109331" y="318052"/>
                  </a:cubicBezTo>
                  <a:cubicBezTo>
                    <a:pt x="121276" y="329997"/>
                    <a:pt x="142461" y="324679"/>
                    <a:pt x="159026" y="327992"/>
                  </a:cubicBezTo>
                  <a:cubicBezTo>
                    <a:pt x="165652" y="321366"/>
                    <a:pt x="174714" y="316495"/>
                    <a:pt x="178905" y="308113"/>
                  </a:cubicBezTo>
                  <a:cubicBezTo>
                    <a:pt x="185014" y="295895"/>
                    <a:pt x="184919" y="281441"/>
                    <a:pt x="188844" y="268357"/>
                  </a:cubicBezTo>
                  <a:cubicBezTo>
                    <a:pt x="194865" y="248287"/>
                    <a:pt x="202096" y="228600"/>
                    <a:pt x="208722" y="208722"/>
                  </a:cubicBezTo>
                  <a:cubicBezTo>
                    <a:pt x="212035" y="198783"/>
                    <a:pt x="211253" y="186313"/>
                    <a:pt x="218661" y="178905"/>
                  </a:cubicBezTo>
                  <a:cubicBezTo>
                    <a:pt x="246985" y="150579"/>
                    <a:pt x="233341" y="166823"/>
                    <a:pt x="258418" y="129209"/>
                  </a:cubicBezTo>
                  <a:cubicBezTo>
                    <a:pt x="261731" y="119270"/>
                    <a:pt x="266084" y="89165"/>
                    <a:pt x="268357" y="99392"/>
                  </a:cubicBezTo>
                  <a:cubicBezTo>
                    <a:pt x="280436" y="153749"/>
                    <a:pt x="244758" y="219532"/>
                    <a:pt x="308113" y="238539"/>
                  </a:cubicBezTo>
                  <a:cubicBezTo>
                    <a:pt x="330552" y="245271"/>
                    <a:pt x="354496" y="245166"/>
                    <a:pt x="377687" y="248479"/>
                  </a:cubicBezTo>
                  <a:cubicBezTo>
                    <a:pt x="400583" y="263742"/>
                    <a:pt x="417444" y="266169"/>
                    <a:pt x="417444" y="298174"/>
                  </a:cubicBezTo>
                  <a:lnTo>
                    <a:pt x="407505" y="3081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6D666CC2-FE01-2042-9E7B-A3BE852EE13C}"/>
                </a:ext>
              </a:extLst>
            </p:cNvPr>
            <p:cNvSpPr/>
            <p:nvPr/>
          </p:nvSpPr>
          <p:spPr>
            <a:xfrm>
              <a:off x="3171883" y="2867378"/>
              <a:ext cx="566504" cy="389691"/>
            </a:xfrm>
            <a:custGeom>
              <a:avLst/>
              <a:gdLst>
                <a:gd name="connsiteX0" fmla="*/ 158339 w 566504"/>
                <a:gd name="connsiteY0" fmla="*/ 203200 h 389691"/>
                <a:gd name="connsiteX1" fmla="*/ 169628 w 566504"/>
                <a:gd name="connsiteY1" fmla="*/ 158044 h 389691"/>
                <a:gd name="connsiteX2" fmla="*/ 180917 w 566504"/>
                <a:gd name="connsiteY2" fmla="*/ 237066 h 389691"/>
                <a:gd name="connsiteX3" fmla="*/ 192206 w 566504"/>
                <a:gd name="connsiteY3" fmla="*/ 383822 h 389691"/>
                <a:gd name="connsiteX4" fmla="*/ 124473 w 566504"/>
                <a:gd name="connsiteY4" fmla="*/ 338666 h 389691"/>
                <a:gd name="connsiteX5" fmla="*/ 79317 w 566504"/>
                <a:gd name="connsiteY5" fmla="*/ 316089 h 389691"/>
                <a:gd name="connsiteX6" fmla="*/ 45450 w 566504"/>
                <a:gd name="connsiteY6" fmla="*/ 282222 h 389691"/>
                <a:gd name="connsiteX7" fmla="*/ 295 w 566504"/>
                <a:gd name="connsiteY7" fmla="*/ 259644 h 389691"/>
                <a:gd name="connsiteX8" fmla="*/ 34161 w 566504"/>
                <a:gd name="connsiteY8" fmla="*/ 237066 h 389691"/>
                <a:gd name="connsiteX9" fmla="*/ 158339 w 566504"/>
                <a:gd name="connsiteY9" fmla="*/ 214489 h 389691"/>
                <a:gd name="connsiteX10" fmla="*/ 451850 w 566504"/>
                <a:gd name="connsiteY10" fmla="*/ 203200 h 389691"/>
                <a:gd name="connsiteX11" fmla="*/ 519584 w 566504"/>
                <a:gd name="connsiteY11" fmla="*/ 146755 h 389691"/>
                <a:gd name="connsiteX12" fmla="*/ 485717 w 566504"/>
                <a:gd name="connsiteY12" fmla="*/ 33866 h 389691"/>
                <a:gd name="connsiteX13" fmla="*/ 474428 w 566504"/>
                <a:gd name="connsiteY13" fmla="*/ 0 h 389691"/>
                <a:gd name="connsiteX14" fmla="*/ 463139 w 566504"/>
                <a:gd name="connsiteY14" fmla="*/ 33866 h 389691"/>
                <a:gd name="connsiteX15" fmla="*/ 440561 w 566504"/>
                <a:gd name="connsiteY15" fmla="*/ 112889 h 389691"/>
                <a:gd name="connsiteX16" fmla="*/ 474428 w 566504"/>
                <a:gd name="connsiteY16" fmla="*/ 282222 h 389691"/>
                <a:gd name="connsiteX17" fmla="*/ 485717 w 566504"/>
                <a:gd name="connsiteY17" fmla="*/ 316089 h 389691"/>
                <a:gd name="connsiteX18" fmla="*/ 497006 w 566504"/>
                <a:gd name="connsiteY18" fmla="*/ 349955 h 389691"/>
                <a:gd name="connsiteX19" fmla="*/ 519584 w 566504"/>
                <a:gd name="connsiteY19" fmla="*/ 316089 h 389691"/>
                <a:gd name="connsiteX20" fmla="*/ 564739 w 566504"/>
                <a:gd name="connsiteY20" fmla="*/ 259644 h 389691"/>
                <a:gd name="connsiteX21" fmla="*/ 485717 w 566504"/>
                <a:gd name="connsiteY21" fmla="*/ 248355 h 389691"/>
                <a:gd name="connsiteX22" fmla="*/ 327673 w 566504"/>
                <a:gd name="connsiteY22" fmla="*/ 237066 h 38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6504" h="389691">
                  <a:moveTo>
                    <a:pt x="158339" y="203200"/>
                  </a:moveTo>
                  <a:cubicBezTo>
                    <a:pt x="162102" y="188148"/>
                    <a:pt x="161022" y="145135"/>
                    <a:pt x="169628" y="158044"/>
                  </a:cubicBezTo>
                  <a:cubicBezTo>
                    <a:pt x="184388" y="180183"/>
                    <a:pt x="178269" y="210590"/>
                    <a:pt x="180917" y="237066"/>
                  </a:cubicBezTo>
                  <a:cubicBezTo>
                    <a:pt x="185799" y="285886"/>
                    <a:pt x="216033" y="340933"/>
                    <a:pt x="192206" y="383822"/>
                  </a:cubicBezTo>
                  <a:cubicBezTo>
                    <a:pt x="179028" y="407542"/>
                    <a:pt x="147741" y="352627"/>
                    <a:pt x="124473" y="338666"/>
                  </a:cubicBezTo>
                  <a:cubicBezTo>
                    <a:pt x="110043" y="330008"/>
                    <a:pt x="94369" y="323615"/>
                    <a:pt x="79317" y="316089"/>
                  </a:cubicBezTo>
                  <a:cubicBezTo>
                    <a:pt x="68028" y="304800"/>
                    <a:pt x="58441" y="291502"/>
                    <a:pt x="45450" y="282222"/>
                  </a:cubicBezTo>
                  <a:cubicBezTo>
                    <a:pt x="31756" y="272441"/>
                    <a:pt x="4376" y="275970"/>
                    <a:pt x="295" y="259644"/>
                  </a:cubicBezTo>
                  <a:cubicBezTo>
                    <a:pt x="-2996" y="246482"/>
                    <a:pt x="22026" y="243133"/>
                    <a:pt x="34161" y="237066"/>
                  </a:cubicBezTo>
                  <a:cubicBezTo>
                    <a:pt x="67130" y="220582"/>
                    <a:pt x="131887" y="216045"/>
                    <a:pt x="158339" y="214489"/>
                  </a:cubicBezTo>
                  <a:cubicBezTo>
                    <a:pt x="256079" y="208740"/>
                    <a:pt x="354013" y="206963"/>
                    <a:pt x="451850" y="203200"/>
                  </a:cubicBezTo>
                  <a:cubicBezTo>
                    <a:pt x="464907" y="194495"/>
                    <a:pt x="516241" y="163471"/>
                    <a:pt x="519584" y="146755"/>
                  </a:cubicBezTo>
                  <a:cubicBezTo>
                    <a:pt x="534248" y="73435"/>
                    <a:pt x="508842" y="80116"/>
                    <a:pt x="485717" y="33866"/>
                  </a:cubicBezTo>
                  <a:cubicBezTo>
                    <a:pt x="480395" y="23223"/>
                    <a:pt x="478191" y="11289"/>
                    <a:pt x="474428" y="0"/>
                  </a:cubicBezTo>
                  <a:cubicBezTo>
                    <a:pt x="470665" y="11289"/>
                    <a:pt x="466408" y="22425"/>
                    <a:pt x="463139" y="33866"/>
                  </a:cubicBezTo>
                  <a:cubicBezTo>
                    <a:pt x="434786" y="133099"/>
                    <a:pt x="467630" y="31682"/>
                    <a:pt x="440561" y="112889"/>
                  </a:cubicBezTo>
                  <a:cubicBezTo>
                    <a:pt x="454478" y="238143"/>
                    <a:pt x="441074" y="182162"/>
                    <a:pt x="474428" y="282222"/>
                  </a:cubicBezTo>
                  <a:lnTo>
                    <a:pt x="485717" y="316089"/>
                  </a:lnTo>
                  <a:lnTo>
                    <a:pt x="497006" y="349955"/>
                  </a:lnTo>
                  <a:cubicBezTo>
                    <a:pt x="504532" y="338666"/>
                    <a:pt x="511444" y="326943"/>
                    <a:pt x="519584" y="316089"/>
                  </a:cubicBezTo>
                  <a:cubicBezTo>
                    <a:pt x="534041" y="296813"/>
                    <a:pt x="575514" y="281195"/>
                    <a:pt x="564739" y="259644"/>
                  </a:cubicBezTo>
                  <a:cubicBezTo>
                    <a:pt x="552839" y="235845"/>
                    <a:pt x="512058" y="252118"/>
                    <a:pt x="485717" y="248355"/>
                  </a:cubicBezTo>
                  <a:cubicBezTo>
                    <a:pt x="412582" y="223977"/>
                    <a:pt x="463750" y="237066"/>
                    <a:pt x="327673" y="2370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Forma Livre 19">
            <a:extLst>
              <a:ext uri="{FF2B5EF4-FFF2-40B4-BE49-F238E27FC236}">
                <a16:creationId xmlns:a16="http://schemas.microsoft.com/office/drawing/2014/main" id="{38AF1943-20B4-DF46-B17D-E772AD3679F5}"/>
              </a:ext>
            </a:extLst>
          </p:cNvPr>
          <p:cNvSpPr/>
          <p:nvPr/>
        </p:nvSpPr>
        <p:spPr>
          <a:xfrm>
            <a:off x="2015613" y="3628103"/>
            <a:ext cx="441775" cy="226615"/>
          </a:xfrm>
          <a:custGeom>
            <a:avLst/>
            <a:gdLst>
              <a:gd name="connsiteX0" fmla="*/ 9832 w 441775"/>
              <a:gd name="connsiteY0" fmla="*/ 108155 h 226615"/>
              <a:gd name="connsiteX1" fmla="*/ 0 w 441775"/>
              <a:gd name="connsiteY1" fmla="*/ 58994 h 226615"/>
              <a:gd name="connsiteX2" fmla="*/ 9832 w 441775"/>
              <a:gd name="connsiteY2" fmla="*/ 29497 h 226615"/>
              <a:gd name="connsiteX3" fmla="*/ 68826 w 441775"/>
              <a:gd name="connsiteY3" fmla="*/ 0 h 226615"/>
              <a:gd name="connsiteX4" fmla="*/ 98322 w 441775"/>
              <a:gd name="connsiteY4" fmla="*/ 9832 h 226615"/>
              <a:gd name="connsiteX5" fmla="*/ 58993 w 441775"/>
              <a:gd name="connsiteY5" fmla="*/ 78658 h 226615"/>
              <a:gd name="connsiteX6" fmla="*/ 98322 w 441775"/>
              <a:gd name="connsiteY6" fmla="*/ 88491 h 226615"/>
              <a:gd name="connsiteX7" fmla="*/ 117987 w 441775"/>
              <a:gd name="connsiteY7" fmla="*/ 147484 h 226615"/>
              <a:gd name="connsiteX8" fmla="*/ 108155 w 441775"/>
              <a:gd name="connsiteY8" fmla="*/ 226142 h 226615"/>
              <a:gd name="connsiteX9" fmla="*/ 186813 w 441775"/>
              <a:gd name="connsiteY9" fmla="*/ 137652 h 226615"/>
              <a:gd name="connsiteX10" fmla="*/ 196645 w 441775"/>
              <a:gd name="connsiteY10" fmla="*/ 108155 h 226615"/>
              <a:gd name="connsiteX11" fmla="*/ 98322 w 441775"/>
              <a:gd name="connsiteY11" fmla="*/ 88491 h 226615"/>
              <a:gd name="connsiteX12" fmla="*/ 127819 w 441775"/>
              <a:gd name="connsiteY12" fmla="*/ 98323 h 226615"/>
              <a:gd name="connsiteX13" fmla="*/ 186813 w 441775"/>
              <a:gd name="connsiteY13" fmla="*/ 78658 h 226615"/>
              <a:gd name="connsiteX14" fmla="*/ 216310 w 441775"/>
              <a:gd name="connsiteY14" fmla="*/ 68826 h 226615"/>
              <a:gd name="connsiteX15" fmla="*/ 324464 w 441775"/>
              <a:gd name="connsiteY15" fmla="*/ 58994 h 226615"/>
              <a:gd name="connsiteX16" fmla="*/ 344129 w 441775"/>
              <a:gd name="connsiteY16" fmla="*/ 29497 h 226615"/>
              <a:gd name="connsiteX17" fmla="*/ 353961 w 441775"/>
              <a:gd name="connsiteY17" fmla="*/ 0 h 226615"/>
              <a:gd name="connsiteX18" fmla="*/ 324464 w 441775"/>
              <a:gd name="connsiteY18" fmla="*/ 29497 h 226615"/>
              <a:gd name="connsiteX19" fmla="*/ 304800 w 441775"/>
              <a:gd name="connsiteY19" fmla="*/ 88491 h 226615"/>
              <a:gd name="connsiteX20" fmla="*/ 294968 w 441775"/>
              <a:gd name="connsiteY20" fmla="*/ 127820 h 226615"/>
              <a:gd name="connsiteX21" fmla="*/ 275303 w 441775"/>
              <a:gd name="connsiteY21" fmla="*/ 157316 h 226615"/>
              <a:gd name="connsiteX22" fmla="*/ 412955 w 441775"/>
              <a:gd name="connsiteY22" fmla="*/ 147484 h 226615"/>
              <a:gd name="connsiteX23" fmla="*/ 422787 w 441775"/>
              <a:gd name="connsiteY23" fmla="*/ 49162 h 226615"/>
              <a:gd name="connsiteX24" fmla="*/ 373626 w 441775"/>
              <a:gd name="connsiteY24" fmla="*/ 68826 h 22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75" h="226615">
                <a:moveTo>
                  <a:pt x="9832" y="108155"/>
                </a:moveTo>
                <a:cubicBezTo>
                  <a:pt x="6555" y="91768"/>
                  <a:pt x="0" y="75706"/>
                  <a:pt x="0" y="58994"/>
                </a:cubicBezTo>
                <a:cubicBezTo>
                  <a:pt x="0" y="48630"/>
                  <a:pt x="3358" y="37590"/>
                  <a:pt x="9832" y="29497"/>
                </a:cubicBezTo>
                <a:cubicBezTo>
                  <a:pt x="23694" y="12169"/>
                  <a:pt x="49394" y="6477"/>
                  <a:pt x="68826" y="0"/>
                </a:cubicBezTo>
                <a:cubicBezTo>
                  <a:pt x="78658" y="3277"/>
                  <a:pt x="95475" y="-133"/>
                  <a:pt x="98322" y="9832"/>
                </a:cubicBezTo>
                <a:cubicBezTo>
                  <a:pt x="115375" y="69520"/>
                  <a:pt x="92540" y="67476"/>
                  <a:pt x="58993" y="78658"/>
                </a:cubicBezTo>
                <a:lnTo>
                  <a:pt x="98322" y="88491"/>
                </a:lnTo>
                <a:cubicBezTo>
                  <a:pt x="104877" y="108155"/>
                  <a:pt x="120558" y="126916"/>
                  <a:pt x="117987" y="147484"/>
                </a:cubicBezTo>
                <a:cubicBezTo>
                  <a:pt x="114710" y="173703"/>
                  <a:pt x="83622" y="216328"/>
                  <a:pt x="108155" y="226142"/>
                </a:cubicBezTo>
                <a:cubicBezTo>
                  <a:pt x="125878" y="233231"/>
                  <a:pt x="172809" y="158657"/>
                  <a:pt x="186813" y="137652"/>
                </a:cubicBezTo>
                <a:cubicBezTo>
                  <a:pt x="190090" y="127820"/>
                  <a:pt x="196645" y="118519"/>
                  <a:pt x="196645" y="108155"/>
                </a:cubicBezTo>
                <a:cubicBezTo>
                  <a:pt x="196645" y="48367"/>
                  <a:pt x="142085" y="83628"/>
                  <a:pt x="98322" y="88491"/>
                </a:cubicBezTo>
                <a:cubicBezTo>
                  <a:pt x="108154" y="91768"/>
                  <a:pt x="117518" y="99468"/>
                  <a:pt x="127819" y="98323"/>
                </a:cubicBezTo>
                <a:cubicBezTo>
                  <a:pt x="148421" y="96034"/>
                  <a:pt x="167148" y="85213"/>
                  <a:pt x="186813" y="78658"/>
                </a:cubicBezTo>
                <a:cubicBezTo>
                  <a:pt x="196645" y="75381"/>
                  <a:pt x="205988" y="69764"/>
                  <a:pt x="216310" y="68826"/>
                </a:cubicBezTo>
                <a:lnTo>
                  <a:pt x="324464" y="58994"/>
                </a:lnTo>
                <a:cubicBezTo>
                  <a:pt x="331019" y="49162"/>
                  <a:pt x="338844" y="40066"/>
                  <a:pt x="344129" y="29497"/>
                </a:cubicBezTo>
                <a:cubicBezTo>
                  <a:pt x="348764" y="20227"/>
                  <a:pt x="364325" y="0"/>
                  <a:pt x="353961" y="0"/>
                </a:cubicBezTo>
                <a:cubicBezTo>
                  <a:pt x="340056" y="0"/>
                  <a:pt x="334296" y="19665"/>
                  <a:pt x="324464" y="29497"/>
                </a:cubicBezTo>
                <a:cubicBezTo>
                  <a:pt x="317909" y="49162"/>
                  <a:pt x="309827" y="68382"/>
                  <a:pt x="304800" y="88491"/>
                </a:cubicBezTo>
                <a:cubicBezTo>
                  <a:pt x="301523" y="101601"/>
                  <a:pt x="300291" y="115400"/>
                  <a:pt x="294968" y="127820"/>
                </a:cubicBezTo>
                <a:cubicBezTo>
                  <a:pt x="290313" y="138681"/>
                  <a:pt x="263647" y="155373"/>
                  <a:pt x="275303" y="157316"/>
                </a:cubicBezTo>
                <a:cubicBezTo>
                  <a:pt x="320678" y="164878"/>
                  <a:pt x="367071" y="150761"/>
                  <a:pt x="412955" y="147484"/>
                </a:cubicBezTo>
                <a:cubicBezTo>
                  <a:pt x="431396" y="119821"/>
                  <a:pt x="461898" y="88273"/>
                  <a:pt x="422787" y="49162"/>
                </a:cubicBezTo>
                <a:cubicBezTo>
                  <a:pt x="370412" y="-3213"/>
                  <a:pt x="373626" y="54608"/>
                  <a:pt x="373626" y="688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>
            <a:extLst>
              <a:ext uri="{FF2B5EF4-FFF2-40B4-BE49-F238E27FC236}">
                <a16:creationId xmlns:a16="http://schemas.microsoft.com/office/drawing/2014/main" id="{F14E5F9B-5834-1946-A804-BEDC601DE738}"/>
              </a:ext>
            </a:extLst>
          </p:cNvPr>
          <p:cNvSpPr/>
          <p:nvPr/>
        </p:nvSpPr>
        <p:spPr>
          <a:xfrm>
            <a:off x="2014429" y="3785419"/>
            <a:ext cx="443944" cy="255639"/>
          </a:xfrm>
          <a:custGeom>
            <a:avLst/>
            <a:gdLst>
              <a:gd name="connsiteX0" fmla="*/ 89674 w 443944"/>
              <a:gd name="connsiteY0" fmla="*/ 167149 h 255639"/>
              <a:gd name="connsiteX1" fmla="*/ 99506 w 443944"/>
              <a:gd name="connsiteY1" fmla="*/ 98323 h 255639"/>
              <a:gd name="connsiteX2" fmla="*/ 109339 w 443944"/>
              <a:gd name="connsiteY2" fmla="*/ 58994 h 255639"/>
              <a:gd name="connsiteX3" fmla="*/ 99506 w 443944"/>
              <a:gd name="connsiteY3" fmla="*/ 0 h 255639"/>
              <a:gd name="connsiteX4" fmla="*/ 70010 w 443944"/>
              <a:gd name="connsiteY4" fmla="*/ 226142 h 255639"/>
              <a:gd name="connsiteX5" fmla="*/ 158500 w 443944"/>
              <a:gd name="connsiteY5" fmla="*/ 255639 h 255639"/>
              <a:gd name="connsiteX6" fmla="*/ 168332 w 443944"/>
              <a:gd name="connsiteY6" fmla="*/ 226142 h 255639"/>
              <a:gd name="connsiteX7" fmla="*/ 138836 w 443944"/>
              <a:gd name="connsiteY7" fmla="*/ 167149 h 255639"/>
              <a:gd name="connsiteX8" fmla="*/ 79842 w 443944"/>
              <a:gd name="connsiteY8" fmla="*/ 147484 h 255639"/>
              <a:gd name="connsiteX9" fmla="*/ 50345 w 443944"/>
              <a:gd name="connsiteY9" fmla="*/ 137652 h 255639"/>
              <a:gd name="connsiteX10" fmla="*/ 30681 w 443944"/>
              <a:gd name="connsiteY10" fmla="*/ 108155 h 255639"/>
              <a:gd name="connsiteX11" fmla="*/ 1184 w 443944"/>
              <a:gd name="connsiteY11" fmla="*/ 98323 h 255639"/>
              <a:gd name="connsiteX12" fmla="*/ 60177 w 443944"/>
              <a:gd name="connsiteY12" fmla="*/ 78658 h 255639"/>
              <a:gd name="connsiteX13" fmla="*/ 129003 w 443944"/>
              <a:gd name="connsiteY13" fmla="*/ 58994 h 255639"/>
              <a:gd name="connsiteX14" fmla="*/ 227326 w 443944"/>
              <a:gd name="connsiteY14" fmla="*/ 49162 h 255639"/>
              <a:gd name="connsiteX15" fmla="*/ 305984 w 443944"/>
              <a:gd name="connsiteY15" fmla="*/ 58994 h 255639"/>
              <a:gd name="connsiteX16" fmla="*/ 345313 w 443944"/>
              <a:gd name="connsiteY16" fmla="*/ 117987 h 255639"/>
              <a:gd name="connsiteX17" fmla="*/ 296152 w 443944"/>
              <a:gd name="connsiteY17" fmla="*/ 127820 h 255639"/>
              <a:gd name="connsiteX18" fmla="*/ 237158 w 443944"/>
              <a:gd name="connsiteY18" fmla="*/ 147484 h 255639"/>
              <a:gd name="connsiteX19" fmla="*/ 197829 w 443944"/>
              <a:gd name="connsiteY19" fmla="*/ 88491 h 255639"/>
              <a:gd name="connsiteX20" fmla="*/ 178165 w 443944"/>
              <a:gd name="connsiteY20" fmla="*/ 147484 h 255639"/>
              <a:gd name="connsiteX21" fmla="*/ 276487 w 443944"/>
              <a:gd name="connsiteY21" fmla="*/ 147484 h 255639"/>
              <a:gd name="connsiteX22" fmla="*/ 315816 w 443944"/>
              <a:gd name="connsiteY22" fmla="*/ 88491 h 255639"/>
              <a:gd name="connsiteX23" fmla="*/ 355145 w 443944"/>
              <a:gd name="connsiteY23" fmla="*/ 98323 h 255639"/>
              <a:gd name="connsiteX24" fmla="*/ 394474 w 443944"/>
              <a:gd name="connsiteY24" fmla="*/ 167149 h 255639"/>
              <a:gd name="connsiteX25" fmla="*/ 414139 w 443944"/>
              <a:gd name="connsiteY25" fmla="*/ 137652 h 255639"/>
              <a:gd name="connsiteX26" fmla="*/ 443636 w 443944"/>
              <a:gd name="connsiteY26" fmla="*/ 98323 h 2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3944" h="255639">
                <a:moveTo>
                  <a:pt x="89674" y="167149"/>
                </a:moveTo>
                <a:cubicBezTo>
                  <a:pt x="92951" y="144207"/>
                  <a:pt x="95360" y="121124"/>
                  <a:pt x="99506" y="98323"/>
                </a:cubicBezTo>
                <a:cubicBezTo>
                  <a:pt x="101923" y="85028"/>
                  <a:pt x="109339" y="72507"/>
                  <a:pt x="109339" y="58994"/>
                </a:cubicBezTo>
                <a:cubicBezTo>
                  <a:pt x="109339" y="39058"/>
                  <a:pt x="102784" y="19665"/>
                  <a:pt x="99506" y="0"/>
                </a:cubicBezTo>
                <a:cubicBezTo>
                  <a:pt x="49244" y="75395"/>
                  <a:pt x="48182" y="66072"/>
                  <a:pt x="70010" y="226142"/>
                </a:cubicBezTo>
                <a:cubicBezTo>
                  <a:pt x="72293" y="242882"/>
                  <a:pt x="154247" y="254788"/>
                  <a:pt x="158500" y="255639"/>
                </a:cubicBezTo>
                <a:cubicBezTo>
                  <a:pt x="161777" y="245807"/>
                  <a:pt x="168332" y="236506"/>
                  <a:pt x="168332" y="226142"/>
                </a:cubicBezTo>
                <a:cubicBezTo>
                  <a:pt x="168332" y="213419"/>
                  <a:pt x="148777" y="173363"/>
                  <a:pt x="138836" y="167149"/>
                </a:cubicBezTo>
                <a:cubicBezTo>
                  <a:pt x="121258" y="156163"/>
                  <a:pt x="99507" y="154039"/>
                  <a:pt x="79842" y="147484"/>
                </a:cubicBezTo>
                <a:lnTo>
                  <a:pt x="50345" y="137652"/>
                </a:lnTo>
                <a:cubicBezTo>
                  <a:pt x="43790" y="127820"/>
                  <a:pt x="39908" y="115537"/>
                  <a:pt x="30681" y="108155"/>
                </a:cubicBezTo>
                <a:cubicBezTo>
                  <a:pt x="22588" y="101681"/>
                  <a:pt x="-6144" y="105652"/>
                  <a:pt x="1184" y="98323"/>
                </a:cubicBezTo>
                <a:cubicBezTo>
                  <a:pt x="15841" y="83666"/>
                  <a:pt x="40513" y="85213"/>
                  <a:pt x="60177" y="78658"/>
                </a:cubicBezTo>
                <a:cubicBezTo>
                  <a:pt x="81187" y="71655"/>
                  <a:pt x="107400" y="62080"/>
                  <a:pt x="129003" y="58994"/>
                </a:cubicBezTo>
                <a:cubicBezTo>
                  <a:pt x="161610" y="54336"/>
                  <a:pt x="194552" y="52439"/>
                  <a:pt x="227326" y="49162"/>
                </a:cubicBezTo>
                <a:cubicBezTo>
                  <a:pt x="253545" y="52439"/>
                  <a:pt x="283160" y="45680"/>
                  <a:pt x="305984" y="58994"/>
                </a:cubicBezTo>
                <a:cubicBezTo>
                  <a:pt x="326398" y="70902"/>
                  <a:pt x="345313" y="117987"/>
                  <a:pt x="345313" y="117987"/>
                </a:cubicBezTo>
                <a:cubicBezTo>
                  <a:pt x="328926" y="121265"/>
                  <a:pt x="312275" y="123423"/>
                  <a:pt x="296152" y="127820"/>
                </a:cubicBezTo>
                <a:cubicBezTo>
                  <a:pt x="276154" y="133274"/>
                  <a:pt x="237158" y="147484"/>
                  <a:pt x="237158" y="147484"/>
                </a:cubicBezTo>
                <a:cubicBezTo>
                  <a:pt x="224048" y="127820"/>
                  <a:pt x="205303" y="66070"/>
                  <a:pt x="197829" y="88491"/>
                </a:cubicBezTo>
                <a:lnTo>
                  <a:pt x="178165" y="147484"/>
                </a:lnTo>
                <a:cubicBezTo>
                  <a:pt x="211647" y="158645"/>
                  <a:pt x="237650" y="172198"/>
                  <a:pt x="276487" y="147484"/>
                </a:cubicBezTo>
                <a:cubicBezTo>
                  <a:pt x="296426" y="134796"/>
                  <a:pt x="315816" y="88491"/>
                  <a:pt x="315816" y="88491"/>
                </a:cubicBezTo>
                <a:cubicBezTo>
                  <a:pt x="328926" y="91768"/>
                  <a:pt x="349102" y="86237"/>
                  <a:pt x="355145" y="98323"/>
                </a:cubicBezTo>
                <a:cubicBezTo>
                  <a:pt x="395517" y="179068"/>
                  <a:pt x="328642" y="211035"/>
                  <a:pt x="394474" y="167149"/>
                </a:cubicBezTo>
                <a:cubicBezTo>
                  <a:pt x="401029" y="157317"/>
                  <a:pt x="405783" y="146008"/>
                  <a:pt x="414139" y="137652"/>
                </a:cubicBezTo>
                <a:cubicBezTo>
                  <a:pt x="449090" y="102701"/>
                  <a:pt x="443636" y="136266"/>
                  <a:pt x="443636" y="983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249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677</Words>
  <Application>Microsoft Macintosh PowerPoint</Application>
  <PresentationFormat>Widescreen</PresentationFormat>
  <Paragraphs>223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DejaVu Sans</vt:lpstr>
      <vt:lpstr>Helvetica</vt:lpstr>
      <vt:lpstr>Noto Sans Symbols</vt:lpstr>
      <vt:lpstr>Times New Roman</vt:lpstr>
      <vt:lpstr>Verdana</vt:lpstr>
      <vt:lpstr>Wingdings</vt:lpstr>
      <vt:lpstr>Tema do Office</vt:lpstr>
      <vt:lpstr>Apresentação do PowerPoint</vt:lpstr>
      <vt:lpstr>Enfrentamos um problema crônico de grande proporção</vt:lpstr>
      <vt:lpstr>Apresentação do PowerPoint</vt:lpstr>
      <vt:lpstr>Combate a Fraudes e Garantia de Disponibilidade</vt:lpstr>
      <vt:lpstr>DDR Documentos Digitais Relevantes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Universidades que aderiram ao serviço no lançamento</vt:lpstr>
      <vt:lpstr>Conclusões</vt:lpstr>
      <vt:lpstr>Apresentação do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Guido Lemos</dc:creator>
  <cp:lastModifiedBy>Guido Lemos</cp:lastModifiedBy>
  <cp:revision>11</cp:revision>
  <dcterms:created xsi:type="dcterms:W3CDTF">2019-08-27T22:13:32Z</dcterms:created>
  <dcterms:modified xsi:type="dcterms:W3CDTF">2019-09-04T14:02:12Z</dcterms:modified>
</cp:coreProperties>
</file>