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71" r:id="rId3"/>
    <p:sldId id="288" r:id="rId4"/>
    <p:sldId id="291" r:id="rId5"/>
    <p:sldId id="290" r:id="rId6"/>
    <p:sldId id="293" r:id="rId7"/>
    <p:sldId id="292" r:id="rId8"/>
    <p:sldId id="294" r:id="rId9"/>
    <p:sldId id="295" r:id="rId10"/>
    <p:sldId id="296" r:id="rId11"/>
    <p:sldId id="297" r:id="rId12"/>
    <p:sldId id="29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FB33"/>
    <a:srgbClr val="669900"/>
    <a:srgbClr val="F6A5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90CEDD-5158-421B-946C-0A765189C7BC}" type="doc">
      <dgm:prSet loTypeId="urn:microsoft.com/office/officeart/2005/8/layout/venn1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2C020DE1-9BB2-437E-9DED-E7CA01C90793}">
      <dgm:prSet custT="1"/>
      <dgm:spPr/>
      <dgm:t>
        <a:bodyPr/>
        <a:lstStyle/>
        <a:p>
          <a:pPr rtl="0"/>
          <a:endParaRPr lang="en-US" sz="2400" dirty="0">
            <a:solidFill>
              <a:srgbClr val="FF0000"/>
            </a:solidFill>
          </a:endParaRPr>
        </a:p>
      </dgm:t>
    </dgm:pt>
    <dgm:pt modelId="{9E13919C-35FF-4018-B47E-AE6F0EB3E054}" type="parTrans" cxnId="{A2CB0AEE-07A3-4F43-A872-C8282EB8E7B3}">
      <dgm:prSet/>
      <dgm:spPr/>
      <dgm:t>
        <a:bodyPr/>
        <a:lstStyle/>
        <a:p>
          <a:endParaRPr lang="en-GB">
            <a:solidFill>
              <a:srgbClr val="FF0000"/>
            </a:solidFill>
          </a:endParaRPr>
        </a:p>
      </dgm:t>
    </dgm:pt>
    <dgm:pt modelId="{7CC7C273-C906-49FB-8C0C-FCCC69C001B1}" type="sibTrans" cxnId="{A2CB0AEE-07A3-4F43-A872-C8282EB8E7B3}">
      <dgm:prSet/>
      <dgm:spPr/>
      <dgm:t>
        <a:bodyPr/>
        <a:lstStyle/>
        <a:p>
          <a:endParaRPr lang="en-GB">
            <a:solidFill>
              <a:srgbClr val="FF0000"/>
            </a:solidFill>
          </a:endParaRPr>
        </a:p>
      </dgm:t>
    </dgm:pt>
    <dgm:pt modelId="{94BF7B56-BE9E-4105-A0A8-DBB93B87B7F9}">
      <dgm:prSet custT="1"/>
      <dgm:spPr/>
      <dgm:t>
        <a:bodyPr/>
        <a:lstStyle/>
        <a:p>
          <a:pPr marL="0" indent="0" rtl="0"/>
          <a:endParaRPr lang="en-US" sz="2400" dirty="0">
            <a:solidFill>
              <a:srgbClr val="FF0000"/>
            </a:solidFill>
          </a:endParaRPr>
        </a:p>
      </dgm:t>
    </dgm:pt>
    <dgm:pt modelId="{B8B18F2D-3548-4979-84E7-7A6665CF52D7}" type="parTrans" cxnId="{BA86072B-FAFE-4EC6-888E-0BB7DB058714}">
      <dgm:prSet/>
      <dgm:spPr/>
      <dgm:t>
        <a:bodyPr/>
        <a:lstStyle/>
        <a:p>
          <a:endParaRPr lang="en-GB">
            <a:solidFill>
              <a:srgbClr val="FF0000"/>
            </a:solidFill>
          </a:endParaRPr>
        </a:p>
      </dgm:t>
    </dgm:pt>
    <dgm:pt modelId="{94021D7C-B5FB-40BC-8481-E5522F461D24}" type="sibTrans" cxnId="{BA86072B-FAFE-4EC6-888E-0BB7DB058714}">
      <dgm:prSet/>
      <dgm:spPr/>
      <dgm:t>
        <a:bodyPr/>
        <a:lstStyle/>
        <a:p>
          <a:endParaRPr lang="en-GB">
            <a:solidFill>
              <a:srgbClr val="FF0000"/>
            </a:solidFill>
          </a:endParaRPr>
        </a:p>
      </dgm:t>
    </dgm:pt>
    <dgm:pt modelId="{F2AE169D-F718-49AB-AE2B-6765EF2F6A39}">
      <dgm:prSet custT="1"/>
      <dgm:spPr/>
      <dgm:t>
        <a:bodyPr/>
        <a:lstStyle/>
        <a:p>
          <a:pPr marL="0" indent="0" rtl="0"/>
          <a:endParaRPr lang="en-US" sz="2400" dirty="0">
            <a:solidFill>
              <a:srgbClr val="FF0000"/>
            </a:solidFill>
          </a:endParaRPr>
        </a:p>
      </dgm:t>
    </dgm:pt>
    <dgm:pt modelId="{59F8BA82-C518-4D0D-8721-323FDAC875A5}" type="parTrans" cxnId="{6BD59406-6EC8-4FD6-BADF-057BC3BC3109}">
      <dgm:prSet/>
      <dgm:spPr/>
      <dgm:t>
        <a:bodyPr/>
        <a:lstStyle/>
        <a:p>
          <a:endParaRPr lang="en-GB">
            <a:solidFill>
              <a:srgbClr val="FF0000"/>
            </a:solidFill>
          </a:endParaRPr>
        </a:p>
      </dgm:t>
    </dgm:pt>
    <dgm:pt modelId="{2A5CC391-7D66-4EB7-B1A8-240B0DFADF63}" type="sibTrans" cxnId="{6BD59406-6EC8-4FD6-BADF-057BC3BC3109}">
      <dgm:prSet/>
      <dgm:spPr/>
      <dgm:t>
        <a:bodyPr/>
        <a:lstStyle/>
        <a:p>
          <a:endParaRPr lang="en-GB">
            <a:solidFill>
              <a:srgbClr val="FF0000"/>
            </a:solidFill>
          </a:endParaRPr>
        </a:p>
      </dgm:t>
    </dgm:pt>
    <dgm:pt modelId="{13DF9973-A82B-411A-995A-9455512C073C}">
      <dgm:prSet custT="1"/>
      <dgm:spPr/>
      <dgm:t>
        <a:bodyPr/>
        <a:lstStyle/>
        <a:p>
          <a:pPr rtl="0"/>
          <a:endParaRPr lang="es-AR" sz="2400" noProof="0" dirty="0">
            <a:solidFill>
              <a:srgbClr val="FF0000"/>
            </a:solidFill>
          </a:endParaRPr>
        </a:p>
      </dgm:t>
    </dgm:pt>
    <dgm:pt modelId="{5E6D57C6-273A-402C-B741-923377135500}" type="parTrans" cxnId="{BCB541D0-5D0D-4772-BC57-7EC26D52BD17}">
      <dgm:prSet/>
      <dgm:spPr/>
      <dgm:t>
        <a:bodyPr/>
        <a:lstStyle/>
        <a:p>
          <a:endParaRPr lang="es-AR">
            <a:solidFill>
              <a:srgbClr val="FF0000"/>
            </a:solidFill>
          </a:endParaRPr>
        </a:p>
      </dgm:t>
    </dgm:pt>
    <dgm:pt modelId="{43550A2C-8563-4471-9DA3-7AF096B00531}" type="sibTrans" cxnId="{BCB541D0-5D0D-4772-BC57-7EC26D52BD17}">
      <dgm:prSet/>
      <dgm:spPr/>
      <dgm:t>
        <a:bodyPr/>
        <a:lstStyle/>
        <a:p>
          <a:endParaRPr lang="es-AR">
            <a:solidFill>
              <a:srgbClr val="FF0000"/>
            </a:solidFill>
          </a:endParaRPr>
        </a:p>
      </dgm:t>
    </dgm:pt>
    <dgm:pt modelId="{12ED673A-90E1-42AF-9FBA-1ED29F252CA8}" type="pres">
      <dgm:prSet presAssocID="{9A90CEDD-5158-421B-946C-0A765189C7B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29F2E3AC-CB78-43E0-9BA9-5B1EA2979C8F}" type="pres">
      <dgm:prSet presAssocID="{2C020DE1-9BB2-437E-9DED-E7CA01C90793}" presName="circ1" presStyleLbl="vennNode1" presStyleIdx="0" presStyleCnt="4" custScaleX="122994"/>
      <dgm:spPr/>
      <dgm:t>
        <a:bodyPr/>
        <a:lstStyle/>
        <a:p>
          <a:endParaRPr lang="es-AR"/>
        </a:p>
      </dgm:t>
    </dgm:pt>
    <dgm:pt modelId="{DE57B70E-C9A1-4A5F-BE3C-494CAB7DFD29}" type="pres">
      <dgm:prSet presAssocID="{2C020DE1-9BB2-437E-9DED-E7CA01C9079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2951743-53EE-4C6F-8E20-75B1B77BAA24}" type="pres">
      <dgm:prSet presAssocID="{13DF9973-A82B-411A-995A-9455512C073C}" presName="circ2" presStyleLbl="vennNode1" presStyleIdx="1" presStyleCnt="4" custScaleX="181598"/>
      <dgm:spPr/>
      <dgm:t>
        <a:bodyPr/>
        <a:lstStyle/>
        <a:p>
          <a:endParaRPr lang="es-AR"/>
        </a:p>
      </dgm:t>
    </dgm:pt>
    <dgm:pt modelId="{CDBA1197-19A0-41BF-BC9E-5341A29AD036}" type="pres">
      <dgm:prSet presAssocID="{13DF9973-A82B-411A-995A-9455512C073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D96AA0C-E947-4CC8-AFC7-8CDEE56BB276}" type="pres">
      <dgm:prSet presAssocID="{94BF7B56-BE9E-4105-A0A8-DBB93B87B7F9}" presName="circ3" presStyleLbl="vennNode1" presStyleIdx="2" presStyleCnt="4"/>
      <dgm:spPr/>
      <dgm:t>
        <a:bodyPr/>
        <a:lstStyle/>
        <a:p>
          <a:endParaRPr lang="es-AR"/>
        </a:p>
      </dgm:t>
    </dgm:pt>
    <dgm:pt modelId="{74688579-F6EA-4BCC-9206-8411EF37F9C5}" type="pres">
      <dgm:prSet presAssocID="{94BF7B56-BE9E-4105-A0A8-DBB93B87B7F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6F22989-9A54-4BA6-9AEB-5C704033C794}" type="pres">
      <dgm:prSet presAssocID="{F2AE169D-F718-49AB-AE2B-6765EF2F6A39}" presName="circ4" presStyleLbl="vennNode1" presStyleIdx="3" presStyleCnt="4" custScaleX="183030"/>
      <dgm:spPr/>
      <dgm:t>
        <a:bodyPr/>
        <a:lstStyle/>
        <a:p>
          <a:endParaRPr lang="es-AR"/>
        </a:p>
      </dgm:t>
    </dgm:pt>
    <dgm:pt modelId="{D1DD1A01-524D-4B8C-BD3D-884008448B71}" type="pres">
      <dgm:prSet presAssocID="{F2AE169D-F718-49AB-AE2B-6765EF2F6A39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AA763C14-ACD4-41BD-8E19-01CD78E704E6}" type="presOf" srcId="{94BF7B56-BE9E-4105-A0A8-DBB93B87B7F9}" destId="{AD96AA0C-E947-4CC8-AFC7-8CDEE56BB276}" srcOrd="0" destOrd="0" presId="urn:microsoft.com/office/officeart/2005/8/layout/venn1"/>
    <dgm:cxn modelId="{5F65481D-ACE1-4E51-A492-4F3ECD94738C}" type="presOf" srcId="{F2AE169D-F718-49AB-AE2B-6765EF2F6A39}" destId="{C6F22989-9A54-4BA6-9AEB-5C704033C794}" srcOrd="0" destOrd="0" presId="urn:microsoft.com/office/officeart/2005/8/layout/venn1"/>
    <dgm:cxn modelId="{2B7620C4-766D-46D0-B4FA-6B656B1F5257}" type="presOf" srcId="{9A90CEDD-5158-421B-946C-0A765189C7BC}" destId="{12ED673A-90E1-42AF-9FBA-1ED29F252CA8}" srcOrd="0" destOrd="0" presId="urn:microsoft.com/office/officeart/2005/8/layout/venn1"/>
    <dgm:cxn modelId="{6BD59406-6EC8-4FD6-BADF-057BC3BC3109}" srcId="{9A90CEDD-5158-421B-946C-0A765189C7BC}" destId="{F2AE169D-F718-49AB-AE2B-6765EF2F6A39}" srcOrd="3" destOrd="0" parTransId="{59F8BA82-C518-4D0D-8721-323FDAC875A5}" sibTransId="{2A5CC391-7D66-4EB7-B1A8-240B0DFADF63}"/>
    <dgm:cxn modelId="{DEA82C06-B020-4A27-8D8B-AD396C9BE9B4}" type="presOf" srcId="{94BF7B56-BE9E-4105-A0A8-DBB93B87B7F9}" destId="{74688579-F6EA-4BCC-9206-8411EF37F9C5}" srcOrd="1" destOrd="0" presId="urn:microsoft.com/office/officeart/2005/8/layout/venn1"/>
    <dgm:cxn modelId="{BA86072B-FAFE-4EC6-888E-0BB7DB058714}" srcId="{9A90CEDD-5158-421B-946C-0A765189C7BC}" destId="{94BF7B56-BE9E-4105-A0A8-DBB93B87B7F9}" srcOrd="2" destOrd="0" parTransId="{B8B18F2D-3548-4979-84E7-7A6665CF52D7}" sibTransId="{94021D7C-B5FB-40BC-8481-E5522F461D24}"/>
    <dgm:cxn modelId="{1236B439-DAF1-4015-8BE9-DAE662AA7085}" type="presOf" srcId="{2C020DE1-9BB2-437E-9DED-E7CA01C90793}" destId="{29F2E3AC-CB78-43E0-9BA9-5B1EA2979C8F}" srcOrd="0" destOrd="0" presId="urn:microsoft.com/office/officeart/2005/8/layout/venn1"/>
    <dgm:cxn modelId="{8DE196D5-E9B9-414D-A454-33AE2F62003D}" type="presOf" srcId="{13DF9973-A82B-411A-995A-9455512C073C}" destId="{32951743-53EE-4C6F-8E20-75B1B77BAA24}" srcOrd="0" destOrd="0" presId="urn:microsoft.com/office/officeart/2005/8/layout/venn1"/>
    <dgm:cxn modelId="{BCB541D0-5D0D-4772-BC57-7EC26D52BD17}" srcId="{9A90CEDD-5158-421B-946C-0A765189C7BC}" destId="{13DF9973-A82B-411A-995A-9455512C073C}" srcOrd="1" destOrd="0" parTransId="{5E6D57C6-273A-402C-B741-923377135500}" sibTransId="{43550A2C-8563-4471-9DA3-7AF096B00531}"/>
    <dgm:cxn modelId="{2F9E4501-52C5-4F4A-A4F0-6577F701AACC}" type="presOf" srcId="{13DF9973-A82B-411A-995A-9455512C073C}" destId="{CDBA1197-19A0-41BF-BC9E-5341A29AD036}" srcOrd="1" destOrd="0" presId="urn:microsoft.com/office/officeart/2005/8/layout/venn1"/>
    <dgm:cxn modelId="{A2CB0AEE-07A3-4F43-A872-C8282EB8E7B3}" srcId="{9A90CEDD-5158-421B-946C-0A765189C7BC}" destId="{2C020DE1-9BB2-437E-9DED-E7CA01C90793}" srcOrd="0" destOrd="0" parTransId="{9E13919C-35FF-4018-B47E-AE6F0EB3E054}" sibTransId="{7CC7C273-C906-49FB-8C0C-FCCC69C001B1}"/>
    <dgm:cxn modelId="{D5CE4C24-F93F-4C9E-8A7C-3EAACD48463B}" type="presOf" srcId="{2C020DE1-9BB2-437E-9DED-E7CA01C90793}" destId="{DE57B70E-C9A1-4A5F-BE3C-494CAB7DFD29}" srcOrd="1" destOrd="0" presId="urn:microsoft.com/office/officeart/2005/8/layout/venn1"/>
    <dgm:cxn modelId="{389E7606-7A0B-4A3E-ABA8-4CDCFFECD9D9}" type="presOf" srcId="{F2AE169D-F718-49AB-AE2B-6765EF2F6A39}" destId="{D1DD1A01-524D-4B8C-BD3D-884008448B71}" srcOrd="1" destOrd="0" presId="urn:microsoft.com/office/officeart/2005/8/layout/venn1"/>
    <dgm:cxn modelId="{AA3FBEB8-26AF-4C5E-89F2-3D2C48B67E3B}" type="presParOf" srcId="{12ED673A-90E1-42AF-9FBA-1ED29F252CA8}" destId="{29F2E3AC-CB78-43E0-9BA9-5B1EA2979C8F}" srcOrd="0" destOrd="0" presId="urn:microsoft.com/office/officeart/2005/8/layout/venn1"/>
    <dgm:cxn modelId="{1775C568-CE49-4F53-8469-1272E4A24DB9}" type="presParOf" srcId="{12ED673A-90E1-42AF-9FBA-1ED29F252CA8}" destId="{DE57B70E-C9A1-4A5F-BE3C-494CAB7DFD29}" srcOrd="1" destOrd="0" presId="urn:microsoft.com/office/officeart/2005/8/layout/venn1"/>
    <dgm:cxn modelId="{34FF1C84-8BCB-460C-9985-5854D1FA50CA}" type="presParOf" srcId="{12ED673A-90E1-42AF-9FBA-1ED29F252CA8}" destId="{32951743-53EE-4C6F-8E20-75B1B77BAA24}" srcOrd="2" destOrd="0" presId="urn:microsoft.com/office/officeart/2005/8/layout/venn1"/>
    <dgm:cxn modelId="{DE2F6F7A-D24B-47B7-9459-24EAB695AB67}" type="presParOf" srcId="{12ED673A-90E1-42AF-9FBA-1ED29F252CA8}" destId="{CDBA1197-19A0-41BF-BC9E-5341A29AD036}" srcOrd="3" destOrd="0" presId="urn:microsoft.com/office/officeart/2005/8/layout/venn1"/>
    <dgm:cxn modelId="{D864FEC5-A29C-41CD-B003-DF205516F8D0}" type="presParOf" srcId="{12ED673A-90E1-42AF-9FBA-1ED29F252CA8}" destId="{AD96AA0C-E947-4CC8-AFC7-8CDEE56BB276}" srcOrd="4" destOrd="0" presId="urn:microsoft.com/office/officeart/2005/8/layout/venn1"/>
    <dgm:cxn modelId="{09EFDCAD-B015-4F14-B023-0D19D636AD0D}" type="presParOf" srcId="{12ED673A-90E1-42AF-9FBA-1ED29F252CA8}" destId="{74688579-F6EA-4BCC-9206-8411EF37F9C5}" srcOrd="5" destOrd="0" presId="urn:microsoft.com/office/officeart/2005/8/layout/venn1"/>
    <dgm:cxn modelId="{37407EED-3B48-4B60-A6C0-413F75564ADE}" type="presParOf" srcId="{12ED673A-90E1-42AF-9FBA-1ED29F252CA8}" destId="{C6F22989-9A54-4BA6-9AEB-5C704033C794}" srcOrd="6" destOrd="0" presId="urn:microsoft.com/office/officeart/2005/8/layout/venn1"/>
    <dgm:cxn modelId="{799E4C13-C9F2-4ED6-B3DC-C8B00F09043B}" type="presParOf" srcId="{12ED673A-90E1-42AF-9FBA-1ED29F252CA8}" destId="{D1DD1A01-524D-4B8C-BD3D-884008448B71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F2E3AC-CB78-43E0-9BA9-5B1EA2979C8F}">
      <dsp:nvSpPr>
        <dsp:cNvPr id="0" name=""/>
        <dsp:cNvSpPr/>
      </dsp:nvSpPr>
      <dsp:spPr>
        <a:xfrm>
          <a:off x="3597936" y="57381"/>
          <a:ext cx="3669953" cy="2983847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solidFill>
              <a:srgbClr val="FF0000"/>
            </a:solidFill>
          </a:endParaRPr>
        </a:p>
      </dsp:txBody>
      <dsp:txXfrm>
        <a:off x="4021392" y="459053"/>
        <a:ext cx="2823041" cy="946797"/>
      </dsp:txXfrm>
    </dsp:sp>
    <dsp:sp modelId="{32951743-53EE-4C6F-8E20-75B1B77BAA24}">
      <dsp:nvSpPr>
        <dsp:cNvPr id="0" name=""/>
        <dsp:cNvSpPr/>
      </dsp:nvSpPr>
      <dsp:spPr>
        <a:xfrm>
          <a:off x="4043388" y="1377160"/>
          <a:ext cx="5418608" cy="2983847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2400" kern="1200" noProof="0" dirty="0">
            <a:solidFill>
              <a:srgbClr val="FF0000"/>
            </a:solidFill>
          </a:endParaRPr>
        </a:p>
      </dsp:txBody>
      <dsp:txXfrm>
        <a:off x="6961100" y="1721450"/>
        <a:ext cx="2084080" cy="2295267"/>
      </dsp:txXfrm>
    </dsp:sp>
    <dsp:sp modelId="{AD96AA0C-E947-4CC8-AFC7-8CDEE56BB276}">
      <dsp:nvSpPr>
        <dsp:cNvPr id="0" name=""/>
        <dsp:cNvSpPr/>
      </dsp:nvSpPr>
      <dsp:spPr>
        <a:xfrm>
          <a:off x="3940989" y="2696939"/>
          <a:ext cx="2983847" cy="2983847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solidFill>
              <a:srgbClr val="FF0000"/>
            </a:solidFill>
          </a:endParaRPr>
        </a:p>
      </dsp:txBody>
      <dsp:txXfrm>
        <a:off x="4285279" y="4332317"/>
        <a:ext cx="2295267" cy="946797"/>
      </dsp:txXfrm>
    </dsp:sp>
    <dsp:sp modelId="{C6F22989-9A54-4BA6-9AEB-5C704033C794}">
      <dsp:nvSpPr>
        <dsp:cNvPr id="0" name=""/>
        <dsp:cNvSpPr/>
      </dsp:nvSpPr>
      <dsp:spPr>
        <a:xfrm>
          <a:off x="1382466" y="1377160"/>
          <a:ext cx="5461336" cy="2983847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solidFill>
              <a:srgbClr val="FF0000"/>
            </a:solidFill>
          </a:endParaRPr>
        </a:p>
      </dsp:txBody>
      <dsp:txXfrm>
        <a:off x="1802569" y="1721450"/>
        <a:ext cx="2100514" cy="22952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DD6C3D-CE4E-4B3F-BEFE-DF290F1CDDA6}" type="datetimeFigureOut">
              <a:rPr lang="en-GB" smtClean="0"/>
              <a:t>31/08/2019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28A84E-A57E-4852-B07F-5B295DB7D7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537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ECE8-6E16-478F-A9F0-364E23D6579E}" type="datetimeFigureOut">
              <a:rPr lang="en-GB" smtClean="0"/>
              <a:t>31/08/2019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D600E55B-4E64-4B0B-B44E-50E7BDF7F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342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ECE8-6E16-478F-A9F0-364E23D6579E}" type="datetimeFigureOut">
              <a:rPr lang="en-GB" smtClean="0"/>
              <a:t>31/08/2019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D600E55B-4E64-4B0B-B44E-50E7BDF7F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549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ECE8-6E16-478F-A9F0-364E23D6579E}" type="datetimeFigureOut">
              <a:rPr lang="en-GB" smtClean="0"/>
              <a:t>31/08/2019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D600E55B-4E64-4B0B-B44E-50E7BDF7F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888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ECE8-6E16-478F-A9F0-364E23D6579E}" type="datetimeFigureOut">
              <a:rPr lang="en-GB" smtClean="0"/>
              <a:t>31/08/2019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600E55B-4E64-4B0B-B44E-50E7BDF7FFED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2322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ECE8-6E16-478F-A9F0-364E23D6579E}" type="datetimeFigureOut">
              <a:rPr lang="en-GB" smtClean="0"/>
              <a:t>31/08/2019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600E55B-4E64-4B0B-B44E-50E7BDF7F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585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ECE8-6E16-478F-A9F0-364E23D6579E}" type="datetimeFigureOut">
              <a:rPr lang="en-GB" smtClean="0"/>
              <a:t>31/08/2019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0E55B-4E64-4B0B-B44E-50E7BDF7F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071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ECE8-6E16-478F-A9F0-364E23D6579E}" type="datetimeFigureOut">
              <a:rPr lang="en-GB" smtClean="0"/>
              <a:t>31/08/2019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0E55B-4E64-4B0B-B44E-50E7BDF7F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307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ECE8-6E16-478F-A9F0-364E23D6579E}" type="datetimeFigureOut">
              <a:rPr lang="en-GB" smtClean="0"/>
              <a:t>31/08/2019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0E55B-4E64-4B0B-B44E-50E7BDF7F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094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1479ECE8-6E16-478F-A9F0-364E23D6579E}" type="datetimeFigureOut">
              <a:rPr lang="en-GB" smtClean="0"/>
              <a:t>31/08/2019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D600E55B-4E64-4B0B-B44E-50E7BDF7F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531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ECE8-6E16-478F-A9F0-364E23D6579E}" type="datetimeFigureOut">
              <a:rPr lang="en-GB" smtClean="0"/>
              <a:t>31/08/2019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0E55B-4E64-4B0B-B44E-50E7BDF7F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555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ECE8-6E16-478F-A9F0-364E23D6579E}" type="datetimeFigureOut">
              <a:rPr lang="en-GB" smtClean="0"/>
              <a:t>31/08/2019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D600E55B-4E64-4B0B-B44E-50E7BDF7F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25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ECE8-6E16-478F-A9F0-364E23D6579E}" type="datetimeFigureOut">
              <a:rPr lang="en-GB" smtClean="0"/>
              <a:t>31/08/2019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0E55B-4E64-4B0B-B44E-50E7BDF7F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488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ECE8-6E16-478F-A9F0-364E23D6579E}" type="datetimeFigureOut">
              <a:rPr lang="en-GB" smtClean="0"/>
              <a:t>31/08/2019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0E55B-4E64-4B0B-B44E-50E7BDF7F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927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ECE8-6E16-478F-A9F0-364E23D6579E}" type="datetimeFigureOut">
              <a:rPr lang="en-GB" smtClean="0"/>
              <a:t>31/08/2019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0E55B-4E64-4B0B-B44E-50E7BDF7F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831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ECE8-6E16-478F-A9F0-364E23D6579E}" type="datetimeFigureOut">
              <a:rPr lang="en-GB" smtClean="0"/>
              <a:t>31/08/2019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0E55B-4E64-4B0B-B44E-50E7BDF7F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385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ECE8-6E16-478F-A9F0-364E23D6579E}" type="datetimeFigureOut">
              <a:rPr lang="en-GB" smtClean="0"/>
              <a:t>31/08/2019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0E55B-4E64-4B0B-B44E-50E7BDF7F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196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ECE8-6E16-478F-A9F0-364E23D6579E}" type="datetimeFigureOut">
              <a:rPr lang="en-GB" smtClean="0"/>
              <a:t>31/08/2019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0E55B-4E64-4B0B-B44E-50E7BDF7F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40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9ECE8-6E16-478F-A9F0-364E23D6579E}" type="datetimeFigureOut">
              <a:rPr lang="en-GB" smtClean="0"/>
              <a:t>31/08/2019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0E55B-4E64-4B0B-B44E-50E7BDF7F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2525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5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4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5495544"/>
            <a:ext cx="12192001" cy="1362456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GB" sz="2100" i="1" dirty="0" err="1" smtClean="0"/>
              <a:t>Autores</a:t>
            </a:r>
            <a:r>
              <a:rPr lang="en-GB" sz="2100" i="1" dirty="0" smtClean="0"/>
              <a:t>:</a:t>
            </a:r>
            <a:r>
              <a:rPr lang="en-GB" dirty="0" smtClean="0"/>
              <a:t>	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MX" dirty="0"/>
              <a:t>Dr.C. Manuel Osvaldo Machado </a:t>
            </a:r>
            <a:r>
              <a:rPr lang="es-MX" dirty="0" smtClean="0"/>
              <a:t>Rivero    Dr.C. Amed Abel </a:t>
            </a:r>
            <a:r>
              <a:rPr lang="es-MX" dirty="0" smtClean="0"/>
              <a:t>Leiva </a:t>
            </a:r>
            <a:r>
              <a:rPr lang="es-MX" dirty="0"/>
              <a:t>Mederos </a:t>
            </a:r>
            <a:r>
              <a:rPr lang="es-MX" dirty="0" smtClean="0"/>
              <a:t>   </a:t>
            </a:r>
            <a:r>
              <a:rPr lang="es-MX" dirty="0" err="1" smtClean="0"/>
              <a:t>Dra.C</a:t>
            </a:r>
            <a:r>
              <a:rPr lang="es-MX" dirty="0" smtClean="0"/>
              <a:t>.</a:t>
            </a:r>
            <a:r>
              <a:rPr lang="es-MX" dirty="0"/>
              <a:t>	Grizly Meneses Placeres Dr.C. Febe A. Ciudad </a:t>
            </a:r>
            <a:r>
              <a:rPr lang="es-MX" dirty="0" smtClean="0"/>
              <a:t>Ricardo                 Dr.C. Ronald Tamayo Cuenca        </a:t>
            </a:r>
            <a:r>
              <a:rPr lang="es-MX" dirty="0" err="1" smtClean="0"/>
              <a:t>MSc</a:t>
            </a:r>
            <a:r>
              <a:rPr lang="es-MX" dirty="0" smtClean="0"/>
              <a:t>. </a:t>
            </a:r>
            <a:r>
              <a:rPr lang="es-MX" dirty="0" err="1" smtClean="0"/>
              <a:t>Nirma</a:t>
            </a:r>
            <a:r>
              <a:rPr lang="es-MX" dirty="0" smtClean="0"/>
              <a:t> M. Acosta Nuñez</a:t>
            </a:r>
            <a:endParaRPr lang="es-MX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MX" dirty="0" err="1"/>
              <a:t>M</a:t>
            </a:r>
            <a:r>
              <a:rPr lang="es-MX" dirty="0" err="1" smtClean="0"/>
              <a:t>Sc</a:t>
            </a:r>
            <a:r>
              <a:rPr lang="es-MX" dirty="0" smtClean="0"/>
              <a:t>. </a:t>
            </a:r>
            <a:r>
              <a:rPr lang="es-MX" dirty="0" err="1" smtClean="0"/>
              <a:t>Marck</a:t>
            </a:r>
            <a:r>
              <a:rPr lang="es-MX" dirty="0" smtClean="0"/>
              <a:t> </a:t>
            </a:r>
            <a:r>
              <a:rPr lang="es-MX" dirty="0" err="1" smtClean="0"/>
              <a:t>Goovaert</a:t>
            </a:r>
            <a:r>
              <a:rPr lang="es-MX" dirty="0" smtClean="0"/>
              <a:t>                             </a:t>
            </a:r>
            <a:r>
              <a:rPr lang="es-MX" dirty="0" err="1" smtClean="0"/>
              <a:t>MSc</a:t>
            </a:r>
            <a:r>
              <a:rPr lang="es-MX" dirty="0" smtClean="0"/>
              <a:t>. Leandro Tabares Martin        </a:t>
            </a:r>
            <a:r>
              <a:rPr lang="es-MX" dirty="0" err="1" smtClean="0"/>
              <a:t>MSc</a:t>
            </a:r>
            <a:r>
              <a:rPr lang="es-MX" dirty="0" smtClean="0"/>
              <a:t>. </a:t>
            </a:r>
            <a:r>
              <a:rPr lang="es-MX" dirty="0" err="1" smtClean="0"/>
              <a:t>Erdin</a:t>
            </a:r>
            <a:r>
              <a:rPr lang="es-MX" dirty="0" smtClean="0"/>
              <a:t> Espinosa Gonzalez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95065"/>
            <a:ext cx="1428066" cy="18956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69305" y="23207"/>
            <a:ext cx="8513580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Universidad Central “Marta Abreu” de Las </a:t>
            </a:r>
            <a:r>
              <a:rPr lang="en-GB" sz="2400" dirty="0" smtClean="0"/>
              <a:t>Villas. CUBA</a:t>
            </a:r>
            <a:endParaRPr lang="en-GB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124" y="20253"/>
            <a:ext cx="1894876" cy="13909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7124" y="959421"/>
            <a:ext cx="1894876" cy="1637475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2628649"/>
            <a:ext cx="896532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s-ES" sz="3200" dirty="0"/>
              <a:t> Impacto del proyecto ELINF en el acceso abierto dentro de la </a:t>
            </a: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>Educación </a:t>
            </a:r>
            <a:r>
              <a:rPr lang="es-ES" sz="3200" dirty="0"/>
              <a:t>Superior C</a:t>
            </a:r>
            <a:r>
              <a:rPr lang="es-ES" sz="3200" dirty="0" smtClean="0"/>
              <a:t>ubana</a:t>
            </a:r>
            <a:endParaRPr kumimoji="0" lang="es-AR" altLang="es-A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12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9608" y="-3341"/>
            <a:ext cx="1612392" cy="1649741"/>
          </a:xfrm>
          <a:prstGeom prst="rect">
            <a:avLst/>
          </a:prstGeom>
        </p:spPr>
      </p:pic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6277522"/>
              </p:ext>
            </p:extLst>
          </p:nvPr>
        </p:nvGraphicFramePr>
        <p:xfrm>
          <a:off x="-1" y="1119830"/>
          <a:ext cx="10844463" cy="5738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67075" y="3704249"/>
            <a:ext cx="3015916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 dirty="0">
                <a:solidFill>
                  <a:srgbClr val="1E04BC"/>
                </a:solidFill>
              </a:rPr>
              <a:t>Interoperabilidad</a:t>
            </a:r>
            <a:endParaRPr lang="es-AR" sz="2667" b="1" dirty="0">
              <a:solidFill>
                <a:srgbClr val="1E04B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27561" y="3494069"/>
            <a:ext cx="2400039" cy="10618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62805" y="3507902"/>
            <a:ext cx="2259700" cy="895459"/>
          </a:xfrm>
          <a:prstGeom prst="rect">
            <a:avLst/>
          </a:prstGeom>
        </p:spPr>
      </p:pic>
      <p:pic>
        <p:nvPicPr>
          <p:cNvPr id="9" name="Imagen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923" y="1730929"/>
            <a:ext cx="2677896" cy="1488824"/>
          </a:xfrm>
          <a:prstGeom prst="rect">
            <a:avLst/>
          </a:prstGeom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67725" y="4988964"/>
            <a:ext cx="1909008" cy="13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449180" y="1119829"/>
            <a:ext cx="9715417" cy="57381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/>
          </a:p>
        </p:txBody>
      </p:sp>
      <p:sp>
        <p:nvSpPr>
          <p:cNvPr id="12" name="TextBox 11"/>
          <p:cNvSpPr txBox="1"/>
          <p:nvPr/>
        </p:nvSpPr>
        <p:spPr>
          <a:xfrm>
            <a:off x="-2" y="581476"/>
            <a:ext cx="104157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 smtClean="0"/>
              <a:t>Sistemas de Información sobre Investigación (CRIS) en cada universidad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288400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7291"/>
            <a:ext cx="12192000" cy="4880709"/>
          </a:xfrm>
        </p:spPr>
      </p:pic>
      <p:sp>
        <p:nvSpPr>
          <p:cNvPr id="5" name="Flowchart: Connector 4"/>
          <p:cNvSpPr/>
          <p:nvPr/>
        </p:nvSpPr>
        <p:spPr>
          <a:xfrm>
            <a:off x="1462527" y="3242785"/>
            <a:ext cx="218366" cy="190972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Flowchart: Connector 5"/>
          <p:cNvSpPr/>
          <p:nvPr/>
        </p:nvSpPr>
        <p:spPr>
          <a:xfrm>
            <a:off x="9608378" y="5264922"/>
            <a:ext cx="256193" cy="215946"/>
          </a:xfrm>
          <a:prstGeom prst="flowChartConnector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Flowchart: Connector 6"/>
          <p:cNvSpPr/>
          <p:nvPr/>
        </p:nvSpPr>
        <p:spPr>
          <a:xfrm>
            <a:off x="10008976" y="6307294"/>
            <a:ext cx="271159" cy="25995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Arc 7"/>
          <p:cNvSpPr/>
          <p:nvPr/>
        </p:nvSpPr>
        <p:spPr>
          <a:xfrm rot="918850">
            <a:off x="2954082" y="2158920"/>
            <a:ext cx="2780312" cy="1640337"/>
          </a:xfrm>
          <a:prstGeom prst="arc">
            <a:avLst>
              <a:gd name="adj1" fmla="val 11175670"/>
              <a:gd name="adj2" fmla="val 21592"/>
            </a:avLst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Flowchart: Connector 8"/>
          <p:cNvSpPr/>
          <p:nvPr/>
        </p:nvSpPr>
        <p:spPr>
          <a:xfrm>
            <a:off x="2891690" y="2401957"/>
            <a:ext cx="218366" cy="19097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Flowchart: Connector 9"/>
          <p:cNvSpPr/>
          <p:nvPr/>
        </p:nvSpPr>
        <p:spPr>
          <a:xfrm>
            <a:off x="5522925" y="3242785"/>
            <a:ext cx="218366" cy="190972"/>
          </a:xfrm>
          <a:prstGeom prst="flowChartConnector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Arc 10"/>
          <p:cNvSpPr/>
          <p:nvPr/>
        </p:nvSpPr>
        <p:spPr>
          <a:xfrm rot="11691956">
            <a:off x="5505858" y="3661172"/>
            <a:ext cx="8749091" cy="1784717"/>
          </a:xfrm>
          <a:prstGeom prst="arc">
            <a:avLst>
              <a:gd name="adj1" fmla="val 16376155"/>
              <a:gd name="adj2" fmla="val 0"/>
            </a:avLst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Arc 11"/>
          <p:cNvSpPr/>
          <p:nvPr/>
        </p:nvSpPr>
        <p:spPr>
          <a:xfrm rot="10278650">
            <a:off x="4914231" y="1942750"/>
            <a:ext cx="8661172" cy="4653047"/>
          </a:xfrm>
          <a:prstGeom prst="arc">
            <a:avLst>
              <a:gd name="adj1" fmla="val 15393584"/>
              <a:gd name="adj2" fmla="val 1293177"/>
            </a:avLst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Arc 12"/>
          <p:cNvSpPr/>
          <p:nvPr/>
        </p:nvSpPr>
        <p:spPr>
          <a:xfrm rot="10800000">
            <a:off x="1569493" y="2646945"/>
            <a:ext cx="3998794" cy="1393706"/>
          </a:xfrm>
          <a:prstGeom prst="arc">
            <a:avLst>
              <a:gd name="adj1" fmla="val 10961373"/>
              <a:gd name="adj2" fmla="val 0"/>
            </a:avLst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Arc 13"/>
          <p:cNvSpPr/>
          <p:nvPr/>
        </p:nvSpPr>
        <p:spPr>
          <a:xfrm>
            <a:off x="2649237" y="3338271"/>
            <a:ext cx="6154103" cy="1561389"/>
          </a:xfrm>
          <a:prstGeom prst="arc">
            <a:avLst>
              <a:gd name="adj1" fmla="val 16199998"/>
              <a:gd name="adj2" fmla="val 820769"/>
            </a:avLst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9608" y="-3341"/>
            <a:ext cx="1612392" cy="164974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810703" y="2175641"/>
            <a:ext cx="2406869" cy="92333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Cosechador</a:t>
            </a:r>
            <a:r>
              <a:rPr lang="en-US" b="1" dirty="0" smtClean="0">
                <a:solidFill>
                  <a:schemeClr val="bg1"/>
                </a:solidFill>
              </a:rPr>
              <a:t> o </a:t>
            </a:r>
            <a:r>
              <a:rPr lang="en-US" b="1" dirty="0" err="1" smtClean="0">
                <a:solidFill>
                  <a:schemeClr val="bg1"/>
                </a:solidFill>
              </a:rPr>
              <a:t>Nodo</a:t>
            </a:r>
            <a:r>
              <a:rPr lang="en-US" b="1" dirty="0" smtClean="0">
                <a:solidFill>
                  <a:schemeClr val="bg1"/>
                </a:solidFill>
              </a:rPr>
              <a:t> Nacional de la RAAMES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8" name="Straight Connector 17"/>
          <p:cNvCxnSpPr>
            <a:stCxn id="10" idx="7"/>
          </p:cNvCxnSpPr>
          <p:nvPr/>
        </p:nvCxnSpPr>
        <p:spPr>
          <a:xfrm flipV="1">
            <a:off x="5709312" y="2544973"/>
            <a:ext cx="1101392" cy="72577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608378" y="2312274"/>
            <a:ext cx="1889939" cy="64633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Cosechador</a:t>
            </a:r>
            <a:r>
              <a:rPr lang="en-US" b="1" dirty="0" smtClean="0">
                <a:solidFill>
                  <a:schemeClr val="bg1"/>
                </a:solidFill>
              </a:rPr>
              <a:t>  de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LA </a:t>
            </a:r>
            <a:r>
              <a:rPr lang="en-US" b="1" dirty="0">
                <a:solidFill>
                  <a:schemeClr val="bg1"/>
                </a:solidFill>
              </a:rPr>
              <a:t>R</a:t>
            </a:r>
            <a:r>
              <a:rPr lang="en-US" b="1" dirty="0" smtClean="0">
                <a:solidFill>
                  <a:schemeClr val="bg1"/>
                </a:solidFill>
              </a:rPr>
              <a:t>EFERENCIA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9217572" y="2443998"/>
            <a:ext cx="390806" cy="420015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683" y="5582856"/>
            <a:ext cx="5568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rgbClr val="002060"/>
                </a:solidFill>
              </a:rPr>
              <a:t>Manejo de Datos Abiertos y Datos Enlazados</a:t>
            </a:r>
          </a:p>
          <a:p>
            <a:endParaRPr lang="es-A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59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9608" y="-3341"/>
            <a:ext cx="1612392" cy="16497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759" y="1008771"/>
            <a:ext cx="10415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 smtClean="0"/>
              <a:t>Conclusiones</a:t>
            </a:r>
            <a:endParaRPr lang="es-ES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189185" y="2289078"/>
            <a:ext cx="11487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El </a:t>
            </a:r>
            <a:r>
              <a:rPr lang="en-US" sz="2400" dirty="0" err="1"/>
              <a:t>proyecto</a:t>
            </a:r>
            <a:r>
              <a:rPr lang="en-US" sz="2400" dirty="0"/>
              <a:t> ELINF </a:t>
            </a:r>
            <a:r>
              <a:rPr lang="en-US" sz="2400" dirty="0" smtClean="0"/>
              <a:t>ha </a:t>
            </a:r>
            <a:r>
              <a:rPr lang="en-US" sz="2400" dirty="0" err="1" smtClean="0"/>
              <a:t>desarrollado</a:t>
            </a:r>
            <a:r>
              <a:rPr lang="en-US" sz="2400" dirty="0" smtClean="0"/>
              <a:t> </a:t>
            </a:r>
            <a:r>
              <a:rPr lang="en-US" sz="2400" dirty="0" err="1"/>
              <a:t>herramientas</a:t>
            </a:r>
            <a:r>
              <a:rPr lang="en-US" sz="2400" dirty="0"/>
              <a:t> y </a:t>
            </a:r>
            <a:r>
              <a:rPr lang="en-US" sz="2400" dirty="0" err="1"/>
              <a:t>políticas</a:t>
            </a:r>
            <a:r>
              <a:rPr lang="en-US" sz="2400" dirty="0"/>
              <a:t> para la </a:t>
            </a:r>
            <a:r>
              <a:rPr lang="en-US" sz="2400" dirty="0" err="1"/>
              <a:t>gestión</a:t>
            </a:r>
            <a:r>
              <a:rPr lang="en-US" sz="2400" dirty="0"/>
              <a:t> de la </a:t>
            </a:r>
            <a:r>
              <a:rPr lang="en-US" sz="2400" dirty="0" err="1" smtClean="0"/>
              <a:t>información</a:t>
            </a:r>
            <a:r>
              <a:rPr lang="en-US" sz="2400" dirty="0" smtClean="0"/>
              <a:t> y el </a:t>
            </a:r>
            <a:r>
              <a:rPr lang="en-US" sz="2400" dirty="0" err="1" smtClean="0"/>
              <a:t>conocimiento</a:t>
            </a:r>
            <a:r>
              <a:rPr lang="en-US" sz="2400" dirty="0" smtClean="0"/>
              <a:t>, </a:t>
            </a:r>
            <a:r>
              <a:rPr lang="en-US" sz="2400" dirty="0" err="1"/>
              <a:t>aumentando</a:t>
            </a:r>
            <a:r>
              <a:rPr lang="en-US" sz="2400" dirty="0"/>
              <a:t> la </a:t>
            </a:r>
            <a:r>
              <a:rPr lang="en-US" sz="2400" dirty="0" err="1"/>
              <a:t>visibilidad</a:t>
            </a:r>
            <a:r>
              <a:rPr lang="en-US" sz="2400" dirty="0"/>
              <a:t> e </a:t>
            </a:r>
            <a:r>
              <a:rPr lang="en-US" sz="2400" dirty="0" err="1"/>
              <a:t>intercambio</a:t>
            </a:r>
            <a:r>
              <a:rPr lang="en-US" sz="2400" dirty="0"/>
              <a:t> de </a:t>
            </a:r>
            <a:r>
              <a:rPr lang="en-US" sz="2400" dirty="0" err="1"/>
              <a:t>resultados</a:t>
            </a:r>
            <a:r>
              <a:rPr lang="en-US" sz="2400" dirty="0"/>
              <a:t> </a:t>
            </a:r>
            <a:r>
              <a:rPr lang="en-US" sz="2400" dirty="0" err="1"/>
              <a:t>científicos</a:t>
            </a:r>
            <a:r>
              <a:rPr lang="en-US" sz="2400" dirty="0"/>
              <a:t> y </a:t>
            </a:r>
            <a:r>
              <a:rPr lang="en-US" sz="2400" dirty="0" err="1"/>
              <a:t>académicos</a:t>
            </a:r>
            <a:r>
              <a:rPr lang="en-US" sz="2400" dirty="0"/>
              <a:t> de </a:t>
            </a:r>
            <a:r>
              <a:rPr lang="en-US" sz="2400" dirty="0" smtClean="0"/>
              <a:t>5 </a:t>
            </a:r>
            <a:r>
              <a:rPr lang="en-US" sz="2400" dirty="0" err="1" smtClean="0"/>
              <a:t>universidades</a:t>
            </a:r>
            <a:r>
              <a:rPr lang="en-US" sz="2400" dirty="0" smtClean="0"/>
              <a:t> </a:t>
            </a:r>
            <a:r>
              <a:rPr lang="en-US" sz="2400" dirty="0"/>
              <a:t>a </a:t>
            </a:r>
            <a:r>
              <a:rPr lang="en-US" sz="2400" dirty="0" err="1"/>
              <a:t>nivel</a:t>
            </a:r>
            <a:r>
              <a:rPr lang="en-US" sz="2400" dirty="0"/>
              <a:t> </a:t>
            </a:r>
            <a:r>
              <a:rPr lang="en-US" sz="2400" dirty="0" err="1"/>
              <a:t>nacional</a:t>
            </a:r>
            <a:r>
              <a:rPr lang="en-US" sz="2400" dirty="0"/>
              <a:t> e </a:t>
            </a:r>
            <a:r>
              <a:rPr lang="en-US" sz="2400" dirty="0" err="1" smtClean="0"/>
              <a:t>internacional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262759" y="4153140"/>
            <a:ext cx="114142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La red de </a:t>
            </a:r>
            <a:r>
              <a:rPr lang="en-US" sz="2400" dirty="0" err="1" smtClean="0"/>
              <a:t>Repositorios</a:t>
            </a:r>
            <a:r>
              <a:rPr lang="en-US" sz="2400" dirty="0" smtClean="0"/>
              <a:t> </a:t>
            </a:r>
            <a:r>
              <a:rPr lang="en-US" sz="2400" dirty="0"/>
              <a:t>de ELINF se ha </a:t>
            </a:r>
            <a:r>
              <a:rPr lang="en-US" sz="2400" dirty="0" err="1"/>
              <a:t>convertido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el </a:t>
            </a:r>
            <a:r>
              <a:rPr lang="en-US" sz="2400" dirty="0" err="1"/>
              <a:t>servicio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línea</a:t>
            </a:r>
            <a:r>
              <a:rPr lang="en-US" sz="2400" dirty="0"/>
              <a:t> </a:t>
            </a:r>
            <a:r>
              <a:rPr lang="en-US" sz="2400" dirty="0" err="1"/>
              <a:t>más</a:t>
            </a:r>
            <a:r>
              <a:rPr lang="en-US" sz="2400" dirty="0"/>
              <a:t> </a:t>
            </a:r>
            <a:r>
              <a:rPr lang="en-US" sz="2400" dirty="0" err="1"/>
              <a:t>importante</a:t>
            </a:r>
            <a:r>
              <a:rPr lang="en-US" sz="2400" dirty="0"/>
              <a:t> de Cuba para </a:t>
            </a:r>
            <a:r>
              <a:rPr lang="en-US" sz="2400" dirty="0" err="1"/>
              <a:t>compartir</a:t>
            </a:r>
            <a:r>
              <a:rPr lang="en-US" sz="2400" dirty="0"/>
              <a:t> y </a:t>
            </a:r>
            <a:r>
              <a:rPr lang="en-US" sz="2400" dirty="0" err="1"/>
              <a:t>aumentar</a:t>
            </a:r>
            <a:r>
              <a:rPr lang="en-US" sz="2400" dirty="0"/>
              <a:t> la </a:t>
            </a:r>
            <a:r>
              <a:rPr lang="en-US" sz="2400" dirty="0" err="1"/>
              <a:t>visibilidad</a:t>
            </a:r>
            <a:r>
              <a:rPr lang="en-US" sz="2400" dirty="0"/>
              <a:t> de la </a:t>
            </a:r>
            <a:r>
              <a:rPr lang="en-US" sz="2400" dirty="0" err="1"/>
              <a:t>producción</a:t>
            </a:r>
            <a:r>
              <a:rPr lang="en-US" sz="2400" dirty="0"/>
              <a:t> </a:t>
            </a:r>
            <a:r>
              <a:rPr lang="en-US" sz="2400" dirty="0" err="1"/>
              <a:t>científica</a:t>
            </a:r>
            <a:r>
              <a:rPr lang="en-US" sz="2400" dirty="0"/>
              <a:t> y </a:t>
            </a:r>
            <a:r>
              <a:rPr lang="en-US" sz="2400" dirty="0" err="1"/>
              <a:t>académica</a:t>
            </a:r>
            <a:r>
              <a:rPr lang="en-US" sz="2400" dirty="0"/>
              <a:t> de la </a:t>
            </a:r>
            <a:r>
              <a:rPr lang="en-US" sz="2400" dirty="0" err="1"/>
              <a:t>educación</a:t>
            </a:r>
            <a:r>
              <a:rPr lang="en-US" sz="2400" dirty="0"/>
              <a:t> superior </a:t>
            </a:r>
            <a:r>
              <a:rPr lang="en-US" sz="2400" dirty="0" err="1"/>
              <a:t>cubana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225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gray">
          <a:xfrm>
            <a:off x="533400" y="1295400"/>
            <a:ext cx="4989286" cy="4495800"/>
          </a:xfrm>
          <a:prstGeom prst="rightArrow">
            <a:avLst>
              <a:gd name="adj1" fmla="val 79306"/>
              <a:gd name="adj2" fmla="val 31485"/>
            </a:avLst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sz="3200" b="1" dirty="0" smtClean="0">
                <a:solidFill>
                  <a:srgbClr val="FF0000"/>
                </a:solidFill>
              </a:rPr>
              <a:t>Movimiento de </a:t>
            </a:r>
          </a:p>
          <a:p>
            <a:pPr algn="ctr"/>
            <a:r>
              <a:rPr lang="es-ES" sz="3200" b="1" dirty="0" smtClean="0">
                <a:solidFill>
                  <a:srgbClr val="FF0000"/>
                </a:solidFill>
              </a:rPr>
              <a:t>Acceso Abierto</a:t>
            </a:r>
            <a:endParaRPr lang="es-ES" sz="3200" b="1" dirty="0" smtClean="0">
              <a:solidFill>
                <a:srgbClr val="FF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625322" y="2221558"/>
            <a:ext cx="61521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 smtClean="0"/>
              <a:t>1993 </a:t>
            </a:r>
            <a:r>
              <a:rPr lang="en-US" sz="2200" dirty="0" err="1" smtClean="0"/>
              <a:t>Iniciativa</a:t>
            </a:r>
            <a:r>
              <a:rPr lang="en-US" sz="2200" dirty="0"/>
              <a:t> del Open Society </a:t>
            </a:r>
            <a:r>
              <a:rPr lang="en-US" sz="2200" dirty="0" smtClean="0"/>
              <a:t>Institute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dirty="0" smtClean="0"/>
              <a:t>Principios </a:t>
            </a:r>
            <a:r>
              <a:rPr lang="es-ES" sz="2200" dirty="0"/>
              <a:t>del siglo XXI </a:t>
            </a:r>
            <a:r>
              <a:rPr lang="es-ES" sz="2200" dirty="0" smtClean="0"/>
              <a:t>Declaración </a:t>
            </a:r>
            <a:r>
              <a:rPr lang="es-ES" sz="2200" dirty="0"/>
              <a:t>de </a:t>
            </a:r>
            <a:r>
              <a:rPr lang="es-ES" sz="2200" dirty="0" smtClean="0"/>
              <a:t>Budapest</a:t>
            </a:r>
            <a:endParaRPr lang="en-US" sz="2200" dirty="0"/>
          </a:p>
        </p:txBody>
      </p:sp>
      <p:sp>
        <p:nvSpPr>
          <p:cNvPr id="2" name="Right Arrow 1"/>
          <p:cNvSpPr/>
          <p:nvPr/>
        </p:nvSpPr>
        <p:spPr>
          <a:xfrm rot="5400000">
            <a:off x="6528816" y="3044952"/>
            <a:ext cx="978408" cy="2441448"/>
          </a:xfrm>
          <a:prstGeom prst="rightArrow">
            <a:avLst>
              <a:gd name="adj1" fmla="val 50000"/>
              <a:gd name="adj2" fmla="val 445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5400000">
            <a:off x="9689592" y="3051048"/>
            <a:ext cx="978408" cy="2441448"/>
          </a:xfrm>
          <a:prstGeom prst="rightArrow">
            <a:avLst>
              <a:gd name="adj1" fmla="val 50000"/>
              <a:gd name="adj2" fmla="val 445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742432" y="4895088"/>
            <a:ext cx="256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Ruta</a:t>
            </a:r>
            <a:r>
              <a:rPr lang="en-US" dirty="0" smtClean="0"/>
              <a:t> </a:t>
            </a:r>
            <a:r>
              <a:rPr lang="en-US" dirty="0" err="1" smtClean="0"/>
              <a:t>Dorada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913731" y="4792720"/>
            <a:ext cx="256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Ruta</a:t>
            </a:r>
            <a:r>
              <a:rPr lang="en-US" dirty="0" smtClean="0"/>
              <a:t> Verde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449056" y="5880253"/>
            <a:ext cx="363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Repositorios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Digitales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Institucionales</a:t>
            </a:r>
            <a:endParaRPr lang="en-US" sz="2400" b="1" dirty="0"/>
          </a:p>
        </p:txBody>
      </p:sp>
      <p:sp>
        <p:nvSpPr>
          <p:cNvPr id="9" name="Right Arrow 8"/>
          <p:cNvSpPr/>
          <p:nvPr/>
        </p:nvSpPr>
        <p:spPr>
          <a:xfrm rot="5400000">
            <a:off x="9968484" y="4571740"/>
            <a:ext cx="518160" cy="1783080"/>
          </a:xfrm>
          <a:prstGeom prst="rightArrow">
            <a:avLst>
              <a:gd name="adj1" fmla="val 50000"/>
              <a:gd name="adj2" fmla="val 462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9608" y="7169"/>
            <a:ext cx="1612392" cy="164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2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58368"/>
            <a:ext cx="9710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el Proyecto ELINF?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1" y="1027700"/>
            <a:ext cx="104367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Acrónimo utilizado para hacer referencia al Proyecto: Las Tecnologías de la Información y las Telecomunicaciones como soporte al proceso educacional y la gestión del conocimiento en la educación superior.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984355"/>
            <a:ext cx="12192000" cy="507831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3737" y="3358416"/>
            <a:ext cx="62165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>
              <a:solidFill>
                <a:schemeClr val="bg1"/>
              </a:solidFill>
            </a:endParaRPr>
          </a:p>
          <a:p>
            <a:endParaRPr lang="es-ES" dirty="0">
              <a:solidFill>
                <a:schemeClr val="bg1"/>
              </a:solidFill>
            </a:endParaRPr>
          </a:p>
          <a:p>
            <a:r>
              <a:rPr lang="es-ES" dirty="0" smtClean="0">
                <a:solidFill>
                  <a:schemeClr val="bg1"/>
                </a:solidFill>
              </a:rPr>
              <a:t>Programa </a:t>
            </a:r>
            <a:r>
              <a:rPr lang="es-ES" dirty="0">
                <a:solidFill>
                  <a:schemeClr val="bg1"/>
                </a:solidFill>
              </a:rPr>
              <a:t>internacional de colaboración patrocinado por el Consejo Interuniversitario de Flandes (VLIR) </a:t>
            </a:r>
            <a:r>
              <a:rPr lang="es-ES" dirty="0" smtClean="0">
                <a:solidFill>
                  <a:schemeClr val="bg1"/>
                </a:solidFill>
              </a:rPr>
              <a:t>de Bélgica:</a:t>
            </a:r>
          </a:p>
          <a:p>
            <a:endParaRPr lang="es-ES" dirty="0" smtClean="0">
              <a:solidFill>
                <a:schemeClr val="bg1"/>
              </a:solidFill>
            </a:endParaRPr>
          </a:p>
          <a:p>
            <a:pPr algn="ctr"/>
            <a:r>
              <a:rPr lang="es-ES" b="1" dirty="0">
                <a:solidFill>
                  <a:srgbClr val="FF0000"/>
                </a:solidFill>
              </a:rPr>
              <a:t>Red de Cooperación Universitaria: </a:t>
            </a:r>
            <a:r>
              <a:rPr lang="es-ES" b="1" dirty="0" smtClean="0">
                <a:solidFill>
                  <a:srgbClr val="FF0000"/>
                </a:solidFill>
              </a:rPr>
              <a:t>"</a:t>
            </a:r>
            <a:r>
              <a:rPr lang="es-ES" b="1" dirty="0">
                <a:solidFill>
                  <a:srgbClr val="FF0000"/>
                </a:solidFill>
              </a:rPr>
              <a:t>Fortalecimiento del rol de las TIC en las universidades cubanas para el desarrollo de la sociedad" </a:t>
            </a:r>
            <a:endParaRPr lang="es-ES" b="1" dirty="0" smtClean="0">
              <a:solidFill>
                <a:srgbClr val="FF0000"/>
              </a:solidFill>
            </a:endParaRPr>
          </a:p>
          <a:p>
            <a:pPr algn="ctr"/>
            <a:endParaRPr lang="es-ES" b="1" dirty="0">
              <a:solidFill>
                <a:srgbClr val="FF0000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(</a:t>
            </a:r>
            <a:r>
              <a:rPr lang="es-ES" b="1" dirty="0">
                <a:solidFill>
                  <a:schemeClr val="bg1"/>
                </a:solidFill>
              </a:rPr>
              <a:t>también conocido como </a:t>
            </a:r>
            <a:r>
              <a:rPr lang="es-ES" b="1" dirty="0" smtClean="0">
                <a:solidFill>
                  <a:srgbClr val="FF0000"/>
                </a:solidFill>
              </a:rPr>
              <a:t>REDTIC o VLIRED.CU</a:t>
            </a:r>
            <a:r>
              <a:rPr lang="es-ES" b="1" dirty="0" smtClean="0">
                <a:solidFill>
                  <a:schemeClr val="bg1"/>
                </a:solidFill>
              </a:rPr>
              <a:t>)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46636" y="5482290"/>
            <a:ext cx="3405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B</a:t>
            </a:r>
            <a:r>
              <a:rPr lang="es-ES" dirty="0" smtClean="0">
                <a:solidFill>
                  <a:schemeClr val="bg1"/>
                </a:solidFill>
              </a:rPr>
              <a:t>usca </a:t>
            </a:r>
            <a:r>
              <a:rPr lang="es-ES" dirty="0">
                <a:solidFill>
                  <a:schemeClr val="bg1"/>
                </a:solidFill>
              </a:rPr>
              <a:t>crear un entorno virtual de investigación y educación en Cuba utilizando soluciones de software de código </a:t>
            </a:r>
            <a:r>
              <a:rPr lang="es-ES" dirty="0" smtClean="0">
                <a:solidFill>
                  <a:schemeClr val="bg1"/>
                </a:solidFill>
              </a:rPr>
              <a:t>abierto.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028" y="3537173"/>
            <a:ext cx="1894876" cy="1390903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557048" y="1951411"/>
            <a:ext cx="4939863" cy="1494197"/>
          </a:xfrm>
          <a:prstGeom prst="downArrow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uno</a:t>
            </a:r>
            <a:r>
              <a:rPr lang="en-US" dirty="0" smtClean="0"/>
              <a:t> de </a:t>
            </a:r>
            <a:r>
              <a:rPr lang="en-US" dirty="0" err="1" smtClean="0"/>
              <a:t>los</a:t>
            </a:r>
            <a:r>
              <a:rPr lang="en-US" dirty="0" smtClean="0"/>
              <a:t> 3 </a:t>
            </a:r>
            <a:r>
              <a:rPr lang="en-US" dirty="0" err="1" smtClean="0"/>
              <a:t>proyectos</a:t>
            </a:r>
            <a:r>
              <a:rPr lang="en-US" dirty="0" smtClean="0"/>
              <a:t> que </a:t>
            </a:r>
            <a:r>
              <a:rPr lang="en-US" dirty="0" err="1" smtClean="0"/>
              <a:t>integran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6912" y="5482290"/>
            <a:ext cx="1606758" cy="1388495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7193670" y="5612116"/>
            <a:ext cx="520926" cy="940676"/>
          </a:xfrm>
          <a:prstGeom prst="rightArrow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1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276" y="5100044"/>
            <a:ext cx="2128532" cy="1757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4881" y="5110552"/>
            <a:ext cx="2067685" cy="17579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6736" y="2604872"/>
            <a:ext cx="2372485" cy="18845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0808" y="2604872"/>
            <a:ext cx="2194073" cy="18845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12" y="2279051"/>
            <a:ext cx="1508044" cy="20018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8162" y="4280877"/>
            <a:ext cx="3037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Universidad Central </a:t>
            </a:r>
          </a:p>
          <a:p>
            <a:pPr algn="ctr"/>
            <a:r>
              <a:rPr lang="en-US" dirty="0" smtClean="0"/>
              <a:t>“Marta Abreu” de Las Villas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79608" y="-3341"/>
            <a:ext cx="1612392" cy="164974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8162" y="851338"/>
            <a:ext cx="10026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Universidades</a:t>
            </a:r>
            <a:r>
              <a:rPr lang="en-US" sz="2000" dirty="0" smtClean="0"/>
              <a:t> del </a:t>
            </a:r>
            <a:r>
              <a:rPr lang="en-US" sz="2000" dirty="0" err="1" smtClean="0"/>
              <a:t>Ministerio</a:t>
            </a:r>
            <a:r>
              <a:rPr lang="en-US" sz="2000" dirty="0" smtClean="0"/>
              <a:t> de </a:t>
            </a:r>
            <a:r>
              <a:rPr lang="en-US" sz="2000" dirty="0" err="1" smtClean="0"/>
              <a:t>Educación</a:t>
            </a:r>
            <a:r>
              <a:rPr lang="en-US" sz="2000" dirty="0" smtClean="0"/>
              <a:t> Superior </a:t>
            </a:r>
            <a:r>
              <a:rPr lang="en-US" sz="2000" dirty="0" err="1" smtClean="0"/>
              <a:t>miembros</a:t>
            </a:r>
            <a:r>
              <a:rPr lang="en-US" sz="2000" dirty="0" smtClean="0"/>
              <a:t> del Proyecto ELINF </a:t>
            </a:r>
          </a:p>
          <a:p>
            <a:pPr algn="ctr"/>
            <a:r>
              <a:rPr lang="en-US" sz="2000" dirty="0" smtClean="0"/>
              <a:t>o de la REDTIC </a:t>
            </a:r>
            <a:r>
              <a:rPr lang="en-US" sz="2000" dirty="0" err="1" smtClean="0"/>
              <a:t>desde</a:t>
            </a:r>
            <a:r>
              <a:rPr lang="en-US" sz="2000" dirty="0" smtClean="0"/>
              <a:t> finales 2013.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7544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7291"/>
            <a:ext cx="12192000" cy="4880709"/>
          </a:xfrm>
        </p:spPr>
      </p:pic>
      <p:sp>
        <p:nvSpPr>
          <p:cNvPr id="6" name="TextBox 5"/>
          <p:cNvSpPr txBox="1"/>
          <p:nvPr/>
        </p:nvSpPr>
        <p:spPr>
          <a:xfrm>
            <a:off x="189186" y="798786"/>
            <a:ext cx="99743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Disponibilidad</a:t>
            </a:r>
            <a:r>
              <a:rPr lang="en-US" sz="2000" dirty="0" smtClean="0"/>
              <a:t> de </a:t>
            </a:r>
            <a:r>
              <a:rPr lang="en-US" sz="2000" dirty="0" err="1" smtClean="0"/>
              <a:t>Repositorios</a:t>
            </a:r>
            <a:r>
              <a:rPr lang="en-US" sz="2000" dirty="0" smtClean="0"/>
              <a:t> </a:t>
            </a:r>
            <a:r>
              <a:rPr lang="en-US" sz="2000" dirty="0" err="1" smtClean="0"/>
              <a:t>Digitales</a:t>
            </a:r>
            <a:r>
              <a:rPr lang="en-US" sz="2000" dirty="0" smtClean="0"/>
              <a:t> </a:t>
            </a:r>
            <a:r>
              <a:rPr lang="en-US" sz="2000" dirty="0" err="1" smtClean="0"/>
              <a:t>Institucionales</a:t>
            </a:r>
            <a:r>
              <a:rPr lang="en-US" sz="2000" dirty="0" smtClean="0"/>
              <a:t> </a:t>
            </a:r>
            <a:r>
              <a:rPr lang="en-US" sz="2000" dirty="0" err="1" smtClean="0"/>
              <a:t>en</a:t>
            </a:r>
            <a:r>
              <a:rPr lang="en-US" sz="2000" dirty="0" smtClean="0"/>
              <a:t> las </a:t>
            </a:r>
            <a:r>
              <a:rPr lang="en-US" sz="2000" dirty="0" err="1" smtClean="0"/>
              <a:t>universidades</a:t>
            </a:r>
            <a:r>
              <a:rPr lang="en-US" sz="2000" dirty="0" smtClean="0"/>
              <a:t> </a:t>
            </a:r>
            <a:r>
              <a:rPr lang="en-US" sz="2000" dirty="0" err="1" smtClean="0"/>
              <a:t>cubanas</a:t>
            </a:r>
            <a:r>
              <a:rPr lang="en-US" sz="2000" dirty="0" smtClean="0"/>
              <a:t> antes de 2013</a:t>
            </a:r>
            <a:endParaRPr lang="en-US" sz="20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9608" y="-3341"/>
            <a:ext cx="1612392" cy="164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7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9186" y="956668"/>
            <a:ext cx="1005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Acciones</a:t>
            </a:r>
            <a:r>
              <a:rPr lang="en-US" dirty="0" smtClean="0"/>
              <a:t> del Proyecto ELINF para </a:t>
            </a:r>
            <a:r>
              <a:rPr lang="en-US" dirty="0" err="1" smtClean="0"/>
              <a:t>potenciar</a:t>
            </a:r>
            <a:r>
              <a:rPr lang="en-US" dirty="0" smtClean="0"/>
              <a:t> el </a:t>
            </a:r>
            <a:r>
              <a:rPr lang="en-US" dirty="0" err="1" smtClean="0"/>
              <a:t>Acceso</a:t>
            </a:r>
            <a:r>
              <a:rPr lang="en-US" dirty="0" smtClean="0"/>
              <a:t> </a:t>
            </a:r>
            <a:r>
              <a:rPr lang="en-US" dirty="0" err="1" smtClean="0"/>
              <a:t>Abierto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las </a:t>
            </a:r>
            <a:r>
              <a:rPr lang="en-US" dirty="0" err="1" smtClean="0"/>
              <a:t>universidades</a:t>
            </a:r>
            <a:r>
              <a:rPr lang="en-US" dirty="0" smtClean="0"/>
              <a:t> </a:t>
            </a:r>
            <a:r>
              <a:rPr lang="en-US" dirty="0" err="1" smtClean="0"/>
              <a:t>cubanas</a:t>
            </a:r>
            <a:r>
              <a:rPr lang="en-US" dirty="0" smtClean="0"/>
              <a:t> a </a:t>
            </a:r>
            <a:r>
              <a:rPr lang="en-US" dirty="0" err="1" smtClean="0"/>
              <a:t>través</a:t>
            </a:r>
            <a:r>
              <a:rPr lang="en-US" dirty="0" smtClean="0"/>
              <a:t> del </a:t>
            </a:r>
            <a:r>
              <a:rPr lang="en-US" dirty="0" err="1" smtClean="0"/>
              <a:t>desarrollo</a:t>
            </a:r>
            <a:r>
              <a:rPr lang="en-US" dirty="0" smtClean="0"/>
              <a:t> de </a:t>
            </a:r>
            <a:r>
              <a:rPr lang="en-US" dirty="0" err="1" smtClean="0"/>
              <a:t>Repositorios</a:t>
            </a:r>
            <a:r>
              <a:rPr lang="en-US" dirty="0" smtClean="0"/>
              <a:t> </a:t>
            </a:r>
            <a:r>
              <a:rPr lang="en-US" dirty="0" err="1" smtClean="0"/>
              <a:t>Digitales</a:t>
            </a:r>
            <a:r>
              <a:rPr lang="en-US" dirty="0" smtClean="0"/>
              <a:t> </a:t>
            </a:r>
            <a:r>
              <a:rPr lang="en-US" dirty="0" err="1" smtClean="0"/>
              <a:t>Institucionales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01" y="3108689"/>
            <a:ext cx="3394841" cy="18966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237" y="5349786"/>
            <a:ext cx="34087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/>
              <a:t>Marzo</a:t>
            </a:r>
            <a:r>
              <a:rPr lang="en-US" dirty="0" smtClean="0"/>
              <a:t> 2014 </a:t>
            </a:r>
            <a:r>
              <a:rPr lang="en-US" dirty="0" err="1" smtClean="0"/>
              <a:t>Capacitación</a:t>
            </a:r>
            <a:r>
              <a:rPr lang="en-US" dirty="0" smtClean="0"/>
              <a:t> de </a:t>
            </a:r>
            <a:r>
              <a:rPr lang="en-US" dirty="0" err="1" smtClean="0"/>
              <a:t>profesionales</a:t>
            </a:r>
            <a:r>
              <a:rPr lang="en-US" dirty="0" smtClean="0"/>
              <a:t> Cubanos </a:t>
            </a:r>
            <a:r>
              <a:rPr lang="en-US" dirty="0" err="1" smtClean="0"/>
              <a:t>en</a:t>
            </a:r>
            <a:r>
              <a:rPr lang="en-US" dirty="0" smtClean="0"/>
              <a:t> la Universidad de Hasselt.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0" y="5129046"/>
            <a:ext cx="12192000" cy="1156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656578" y="5349786"/>
            <a:ext cx="17104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Mayo 2014 </a:t>
            </a:r>
            <a:r>
              <a:rPr lang="en-US" dirty="0" err="1" smtClean="0"/>
              <a:t>Presentación</a:t>
            </a:r>
            <a:r>
              <a:rPr lang="en-US" dirty="0" smtClean="0"/>
              <a:t> de la </a:t>
            </a:r>
            <a:r>
              <a:rPr lang="en-US" dirty="0" err="1" smtClean="0"/>
              <a:t>política</a:t>
            </a:r>
            <a:r>
              <a:rPr lang="en-US" dirty="0" smtClean="0"/>
              <a:t> para </a:t>
            </a:r>
            <a:r>
              <a:rPr lang="en-US" dirty="0" err="1" smtClean="0"/>
              <a:t>los</a:t>
            </a:r>
            <a:r>
              <a:rPr lang="en-US" dirty="0" smtClean="0"/>
              <a:t> RDI de la REDTIC.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356543" y="4606466"/>
            <a:ext cx="10511" cy="59762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lded Corner 12"/>
          <p:cNvSpPr/>
          <p:nvPr/>
        </p:nvSpPr>
        <p:spPr>
          <a:xfrm>
            <a:off x="3869696" y="3529644"/>
            <a:ext cx="989535" cy="1074253"/>
          </a:xfrm>
          <a:prstGeom prst="foldedCorne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Política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RDI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REDTIC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6342994" y="2896609"/>
            <a:ext cx="0" cy="229992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860034" y="5349786"/>
            <a:ext cx="1602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/>
              <a:t>Octubre</a:t>
            </a:r>
            <a:r>
              <a:rPr lang="en-US" dirty="0" smtClean="0"/>
              <a:t> 2014 </a:t>
            </a:r>
            <a:r>
              <a:rPr lang="en-US" dirty="0" err="1" smtClean="0"/>
              <a:t>Lanzamiento</a:t>
            </a:r>
            <a:r>
              <a:rPr lang="en-US" dirty="0" smtClean="0"/>
              <a:t> del primer RDI de la red.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9608" y="-3341"/>
            <a:ext cx="1612392" cy="164974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7395" y="2130563"/>
            <a:ext cx="2977504" cy="81628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7391" y="2936252"/>
            <a:ext cx="2977505" cy="94744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7391" y="3861253"/>
            <a:ext cx="2977504" cy="895350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>
            <a:off x="8755119" y="4756603"/>
            <a:ext cx="0" cy="39639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745615" y="5165007"/>
            <a:ext cx="2018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2015 </a:t>
            </a:r>
            <a:r>
              <a:rPr lang="en-US" dirty="0" err="1" smtClean="0"/>
              <a:t>Lanzamiento</a:t>
            </a:r>
            <a:r>
              <a:rPr lang="en-US" dirty="0" smtClean="0"/>
              <a:t> de </a:t>
            </a:r>
            <a:r>
              <a:rPr lang="en-US" dirty="0" err="1" smtClean="0"/>
              <a:t>otros</a:t>
            </a:r>
            <a:r>
              <a:rPr lang="en-US" dirty="0" smtClean="0"/>
              <a:t> RDI de la red y </a:t>
            </a:r>
            <a:r>
              <a:rPr lang="en-US" dirty="0" err="1" smtClean="0"/>
              <a:t>registro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OPENDOAR y OPENROAR</a:t>
            </a:r>
            <a:endParaRPr lang="en-US" dirty="0"/>
          </a:p>
        </p:txBody>
      </p:sp>
      <p:pic>
        <p:nvPicPr>
          <p:cNvPr id="14" name="Picture 1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114" y="2197367"/>
            <a:ext cx="2620199" cy="7756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Straight Connector 34"/>
          <p:cNvCxnSpPr>
            <a:stCxn id="5" idx="2"/>
          </p:cNvCxnSpPr>
          <p:nvPr/>
        </p:nvCxnSpPr>
        <p:spPr>
          <a:xfrm flipH="1">
            <a:off x="1923393" y="5005296"/>
            <a:ext cx="4229" cy="19879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Isosceles Triangle 35"/>
          <p:cNvSpPr/>
          <p:nvPr/>
        </p:nvSpPr>
        <p:spPr>
          <a:xfrm rot="5400000">
            <a:off x="11886684" y="5033121"/>
            <a:ext cx="422882" cy="199071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9874986" y="5144407"/>
            <a:ext cx="21236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2018 </a:t>
            </a:r>
            <a:r>
              <a:rPr lang="en-US" dirty="0" err="1" smtClean="0"/>
              <a:t>Transferencia</a:t>
            </a:r>
            <a:r>
              <a:rPr lang="en-US" dirty="0" smtClean="0"/>
              <a:t> de </a:t>
            </a:r>
            <a:r>
              <a:rPr lang="en-US" dirty="0" err="1" smtClean="0"/>
              <a:t>experiencias</a:t>
            </a:r>
            <a:r>
              <a:rPr lang="en-US" dirty="0" smtClean="0"/>
              <a:t> y </a:t>
            </a:r>
            <a:r>
              <a:rPr lang="en-US" dirty="0" err="1" smtClean="0"/>
              <a:t>tecnologías</a:t>
            </a:r>
            <a:r>
              <a:rPr lang="en-US" dirty="0" smtClean="0"/>
              <a:t> a </a:t>
            </a:r>
            <a:r>
              <a:rPr lang="en-US" dirty="0" err="1" smtClean="0"/>
              <a:t>otros</a:t>
            </a:r>
            <a:r>
              <a:rPr lang="en-US" dirty="0" smtClean="0"/>
              <a:t> CES Cubanos (Proyecto RAAMES)</a:t>
            </a:r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10988559" y="4730330"/>
            <a:ext cx="0" cy="39639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25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650124"/>
            <a:ext cx="12191999" cy="52078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9608" y="-3341"/>
            <a:ext cx="1612392" cy="1649741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6786594"/>
              </p:ext>
            </p:extLst>
          </p:nvPr>
        </p:nvGraphicFramePr>
        <p:xfrm>
          <a:off x="1914272" y="3341963"/>
          <a:ext cx="2180371" cy="723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Bitmap Image" r:id="rId5" imgW="1476190" imgH="409632" progId="PBrush">
                  <p:embed/>
                </p:oleObj>
              </mc:Choice>
              <mc:Fallback>
                <p:oleObj name="Bitmap Image" r:id="rId5" imgW="1476190" imgH="409632" progId="PBrush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4272" y="3341963"/>
                        <a:ext cx="2180371" cy="7233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Hexagon 6"/>
          <p:cNvSpPr/>
          <p:nvPr/>
        </p:nvSpPr>
        <p:spPr>
          <a:xfrm>
            <a:off x="2917369" y="2670126"/>
            <a:ext cx="174172" cy="216440"/>
          </a:xfrm>
          <a:prstGeom prst="hexag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/>
          </a:p>
        </p:txBody>
      </p:sp>
      <p:cxnSp>
        <p:nvCxnSpPr>
          <p:cNvPr id="8" name="Straight Connector 7"/>
          <p:cNvCxnSpPr>
            <a:endCxn id="6" idx="0"/>
          </p:cNvCxnSpPr>
          <p:nvPr/>
        </p:nvCxnSpPr>
        <p:spPr>
          <a:xfrm flipH="1">
            <a:off x="3004458" y="2901082"/>
            <a:ext cx="1" cy="440881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89186" y="798786"/>
            <a:ext cx="99743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Disponibilidad</a:t>
            </a:r>
            <a:r>
              <a:rPr lang="en-US" sz="2000" dirty="0" smtClean="0"/>
              <a:t> de </a:t>
            </a:r>
            <a:r>
              <a:rPr lang="en-US" sz="2000" dirty="0" err="1" smtClean="0"/>
              <a:t>Repositorios</a:t>
            </a:r>
            <a:r>
              <a:rPr lang="en-US" sz="2000" dirty="0" smtClean="0"/>
              <a:t> </a:t>
            </a:r>
            <a:r>
              <a:rPr lang="en-US" sz="2000" dirty="0" err="1" smtClean="0"/>
              <a:t>Digitales</a:t>
            </a:r>
            <a:r>
              <a:rPr lang="en-US" sz="2000" dirty="0" smtClean="0"/>
              <a:t> </a:t>
            </a:r>
            <a:r>
              <a:rPr lang="en-US" sz="2000" dirty="0" err="1" smtClean="0"/>
              <a:t>Institucionales</a:t>
            </a:r>
            <a:r>
              <a:rPr lang="en-US" sz="2000" dirty="0" smtClean="0"/>
              <a:t> </a:t>
            </a:r>
            <a:r>
              <a:rPr lang="en-US" sz="2000" dirty="0" err="1" smtClean="0"/>
              <a:t>en</a:t>
            </a:r>
            <a:r>
              <a:rPr lang="en-US" sz="2000" dirty="0" smtClean="0"/>
              <a:t> las </a:t>
            </a:r>
            <a:r>
              <a:rPr lang="en-US" sz="2000" dirty="0" err="1" smtClean="0"/>
              <a:t>universidades</a:t>
            </a:r>
            <a:r>
              <a:rPr lang="en-US" sz="2000" dirty="0" smtClean="0"/>
              <a:t> </a:t>
            </a:r>
            <a:r>
              <a:rPr lang="en-US" sz="2000" dirty="0" err="1" smtClean="0"/>
              <a:t>cubanas</a:t>
            </a:r>
            <a:r>
              <a:rPr lang="en-US" sz="2000" dirty="0" smtClean="0"/>
              <a:t> (</a:t>
            </a:r>
            <a:r>
              <a:rPr lang="en-US" sz="2000" dirty="0" err="1" smtClean="0"/>
              <a:t>desarrollados</a:t>
            </a:r>
            <a:r>
              <a:rPr lang="en-US" sz="2000" dirty="0" smtClean="0"/>
              <a:t> </a:t>
            </a:r>
            <a:r>
              <a:rPr lang="en-US" sz="2000" dirty="0" err="1" smtClean="0"/>
              <a:t>por</a:t>
            </a:r>
            <a:r>
              <a:rPr lang="en-US" sz="2000" dirty="0" smtClean="0"/>
              <a:t> la REDTIC) </a:t>
            </a:r>
            <a:r>
              <a:rPr lang="en-US" sz="2000" dirty="0" err="1" smtClean="0"/>
              <a:t>luego</a:t>
            </a:r>
            <a:r>
              <a:rPr lang="en-US" sz="2000" dirty="0" smtClean="0"/>
              <a:t> de 2015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0670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4593" y="753228"/>
            <a:ext cx="10199589" cy="10809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¿</a:t>
            </a:r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han</a:t>
            </a:r>
            <a:r>
              <a:rPr lang="en-US" dirty="0" smtClean="0"/>
              <a:t> </a:t>
            </a:r>
            <a:r>
              <a:rPr lang="en-US" dirty="0" err="1" smtClean="0"/>
              <a:t>influido</a:t>
            </a:r>
            <a:r>
              <a:rPr lang="en-US" dirty="0" smtClean="0"/>
              <a:t> </a:t>
            </a:r>
            <a:r>
              <a:rPr lang="en-US" dirty="0" err="1" smtClean="0"/>
              <a:t>estos</a:t>
            </a:r>
            <a:r>
              <a:rPr lang="en-US" dirty="0" smtClean="0"/>
              <a:t> </a:t>
            </a:r>
            <a:r>
              <a:rPr lang="en-US" dirty="0" err="1" smtClean="0"/>
              <a:t>repositorios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la </a:t>
            </a:r>
            <a:r>
              <a:rPr lang="en-US" dirty="0" err="1" smtClean="0"/>
              <a:t>visibilidad</a:t>
            </a:r>
            <a:r>
              <a:rPr lang="en-US" dirty="0" smtClean="0"/>
              <a:t> de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resultados</a:t>
            </a:r>
            <a:r>
              <a:rPr lang="en-US" dirty="0" smtClean="0"/>
              <a:t> </a:t>
            </a:r>
            <a:r>
              <a:rPr lang="en-US" dirty="0" err="1" smtClean="0"/>
              <a:t>científicos</a:t>
            </a:r>
            <a:r>
              <a:rPr lang="en-US" dirty="0" smtClean="0"/>
              <a:t> </a:t>
            </a:r>
            <a:r>
              <a:rPr lang="en-US" dirty="0" smtClean="0"/>
              <a:t>de las </a:t>
            </a:r>
            <a:r>
              <a:rPr lang="en-US" dirty="0" err="1" smtClean="0"/>
              <a:t>universidades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9608" y="-3341"/>
            <a:ext cx="1612392" cy="16497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924"/>
            <a:ext cx="12191999" cy="490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55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5434"/>
            <a:ext cx="12192000" cy="4892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56" y="788277"/>
            <a:ext cx="2680138" cy="1019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9608" y="-3341"/>
            <a:ext cx="1612392" cy="164974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3060" y="-203212"/>
            <a:ext cx="10363202" cy="1080938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¿</a:t>
            </a:r>
            <a:r>
              <a:rPr lang="en-US" sz="2000" dirty="0" err="1" smtClean="0"/>
              <a:t>Cómo</a:t>
            </a:r>
            <a:r>
              <a:rPr lang="en-US" sz="2000" dirty="0" smtClean="0"/>
              <a:t> </a:t>
            </a:r>
            <a:r>
              <a:rPr lang="en-US" sz="2000" dirty="0" err="1" smtClean="0"/>
              <a:t>han</a:t>
            </a:r>
            <a:r>
              <a:rPr lang="en-US" sz="2000" dirty="0" smtClean="0"/>
              <a:t> </a:t>
            </a:r>
            <a:r>
              <a:rPr lang="en-US" sz="2000" dirty="0" err="1" smtClean="0"/>
              <a:t>influido</a:t>
            </a:r>
            <a:r>
              <a:rPr lang="en-US" sz="2000" dirty="0" smtClean="0"/>
              <a:t> </a:t>
            </a:r>
            <a:r>
              <a:rPr lang="en-US" sz="2000" dirty="0" err="1" smtClean="0"/>
              <a:t>estos</a:t>
            </a:r>
            <a:r>
              <a:rPr lang="en-US" sz="2000" dirty="0" smtClean="0"/>
              <a:t> </a:t>
            </a:r>
            <a:r>
              <a:rPr lang="en-US" sz="2000" dirty="0" err="1" smtClean="0"/>
              <a:t>repositorios</a:t>
            </a:r>
            <a:r>
              <a:rPr lang="en-US" sz="2000" dirty="0" smtClean="0"/>
              <a:t> </a:t>
            </a:r>
            <a:r>
              <a:rPr lang="en-US" sz="2000" dirty="0" err="1" smtClean="0"/>
              <a:t>en</a:t>
            </a:r>
            <a:r>
              <a:rPr lang="en-US" sz="2000" dirty="0" smtClean="0"/>
              <a:t> la </a:t>
            </a:r>
            <a:r>
              <a:rPr lang="en-US" sz="2000" dirty="0" err="1" smtClean="0"/>
              <a:t>visibilidad</a:t>
            </a:r>
            <a:r>
              <a:rPr lang="en-US" sz="2000" dirty="0" smtClean="0"/>
              <a:t> de </a:t>
            </a:r>
            <a:r>
              <a:rPr lang="en-US" sz="2000" dirty="0" err="1" smtClean="0"/>
              <a:t>los</a:t>
            </a:r>
            <a:r>
              <a:rPr lang="en-US" sz="2000" dirty="0" smtClean="0"/>
              <a:t> </a:t>
            </a:r>
            <a:r>
              <a:rPr lang="en-US" sz="2000" dirty="0" err="1" smtClean="0"/>
              <a:t>resultados</a:t>
            </a:r>
            <a:r>
              <a:rPr lang="en-US" sz="2000" dirty="0" smtClean="0"/>
              <a:t> </a:t>
            </a:r>
            <a:r>
              <a:rPr lang="en-US" sz="2000" dirty="0" err="1" smtClean="0"/>
              <a:t>científicos</a:t>
            </a:r>
            <a:r>
              <a:rPr lang="en-US" sz="2000" dirty="0" smtClean="0"/>
              <a:t> </a:t>
            </a:r>
            <a:r>
              <a:rPr lang="en-US" sz="2000" dirty="0" smtClean="0"/>
              <a:t>de las </a:t>
            </a:r>
            <a:r>
              <a:rPr lang="en-US" sz="2000" dirty="0" err="1" smtClean="0"/>
              <a:t>universidades</a:t>
            </a:r>
            <a:r>
              <a:rPr lang="en-US" sz="2000" dirty="0" smtClean="0"/>
              <a:t> </a:t>
            </a:r>
            <a:r>
              <a:rPr lang="en-US" sz="2000" dirty="0" err="1" smtClean="0"/>
              <a:t>miembros</a:t>
            </a:r>
            <a:r>
              <a:rPr lang="en-US" sz="2000" dirty="0" smtClean="0"/>
              <a:t> de la REDTIC? </a:t>
            </a:r>
            <a:r>
              <a:rPr lang="en-US" sz="2000" dirty="0" err="1" smtClean="0"/>
              <a:t>Caso</a:t>
            </a:r>
            <a:r>
              <a:rPr lang="en-US" sz="2000" dirty="0" smtClean="0"/>
              <a:t> UCLV</a:t>
            </a:r>
            <a:endParaRPr lang="en-US" sz="2000" dirty="0"/>
          </a:p>
        </p:txBody>
      </p:sp>
      <p:cxnSp>
        <p:nvCxnSpPr>
          <p:cNvPr id="9" name="Straight Arrow Connector 8"/>
          <p:cNvCxnSpPr>
            <a:stCxn id="4" idx="3"/>
          </p:cNvCxnSpPr>
          <p:nvPr/>
        </p:nvCxnSpPr>
        <p:spPr>
          <a:xfrm>
            <a:off x="2837794" y="1298028"/>
            <a:ext cx="372066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26675" y="1432396"/>
            <a:ext cx="777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261943" y="1448163"/>
            <a:ext cx="777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65524" y="1448163"/>
            <a:ext cx="777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2019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821214" y="1030014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Posicionamiento</a:t>
            </a:r>
            <a:r>
              <a:rPr lang="en-US" b="1" dirty="0" smtClean="0"/>
              <a:t> </a:t>
            </a:r>
            <a:r>
              <a:rPr lang="en-US" b="1" dirty="0" err="1" smtClean="0"/>
              <a:t>en</a:t>
            </a:r>
            <a:r>
              <a:rPr lang="en-US" b="1" dirty="0" smtClean="0"/>
              <a:t> el </a:t>
            </a:r>
            <a:r>
              <a:rPr lang="en-US" b="1" i="1" dirty="0" smtClean="0"/>
              <a:t>Ranking Web of Repositories</a:t>
            </a:r>
            <a:endParaRPr lang="en-US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3221425" y="743971"/>
            <a:ext cx="677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1181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108021" y="759740"/>
            <a:ext cx="604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559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680835" y="775510"/>
            <a:ext cx="588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549</a:t>
            </a:r>
            <a:endParaRPr lang="en-US" b="1" dirty="0">
              <a:solidFill>
                <a:srgbClr val="FFFF00"/>
              </a:solidFill>
            </a:endParaRPr>
          </a:p>
        </p:txBody>
      </p:sp>
      <p:cxnSp>
        <p:nvCxnSpPr>
          <p:cNvPr id="23" name="Straight Connector 22"/>
          <p:cNvCxnSpPr>
            <a:endCxn id="18" idx="2"/>
          </p:cNvCxnSpPr>
          <p:nvPr/>
        </p:nvCxnSpPr>
        <p:spPr>
          <a:xfrm flipH="1" flipV="1">
            <a:off x="5410198" y="1129072"/>
            <a:ext cx="261928" cy="1847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21" idx="2"/>
          </p:cNvCxnSpPr>
          <p:nvPr/>
        </p:nvCxnSpPr>
        <p:spPr>
          <a:xfrm flipV="1">
            <a:off x="5680835" y="1144842"/>
            <a:ext cx="294292" cy="153186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4603534" y="1129072"/>
            <a:ext cx="1" cy="1847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3557759" y="1123821"/>
            <a:ext cx="1" cy="1847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24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463</Words>
  <Application>Microsoft Office PowerPoint</Application>
  <PresentationFormat>Widescreen</PresentationFormat>
  <Paragraphs>73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Trebuchet MS</vt:lpstr>
      <vt:lpstr>Berlin</vt:lpstr>
      <vt:lpstr>Bitmap Image</vt:lpstr>
      <vt:lpstr> Impacto del proyecto ELINF en el acceso abierto dentro de la  Educación Superior Cubana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¿Cómo han influido estos repositorios en la visibilidad de los resultados científicos de las universidades?</vt:lpstr>
      <vt:lpstr>¿Cómo han influido estos repositorios en la visibilidad de los resultados científicos de las universidades miembros de la REDTIC? Caso UCLV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Implementación de un Sistema de Repositorios Digitales en la  Universidad Central “Marta Abreu” de Las Villas</dc:title>
  <dc:creator>Roberto Carlos Rodriguez-Hidalgo</dc:creator>
  <cp:lastModifiedBy>Mosvaldo</cp:lastModifiedBy>
  <cp:revision>108</cp:revision>
  <dcterms:created xsi:type="dcterms:W3CDTF">2015-06-19T12:15:17Z</dcterms:created>
  <dcterms:modified xsi:type="dcterms:W3CDTF">2019-09-01T00:18:54Z</dcterms:modified>
</cp:coreProperties>
</file>