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488" r:id="rId4"/>
    <p:sldId id="507" r:id="rId5"/>
    <p:sldId id="489" r:id="rId6"/>
    <p:sldId id="490" r:id="rId7"/>
    <p:sldId id="491" r:id="rId8"/>
    <p:sldId id="509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8" r:id="rId22"/>
    <p:sldId id="504" r:id="rId23"/>
    <p:sldId id="505" r:id="rId24"/>
    <p:sldId id="50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A3CC8"/>
    <a:srgbClr val="3E40CC"/>
    <a:srgbClr val="3B3EB7"/>
    <a:srgbClr val="4C5093"/>
    <a:srgbClr val="5A5EA9"/>
    <a:srgbClr val="6A6EC2"/>
    <a:srgbClr val="767BD3"/>
    <a:srgbClr val="1700D8"/>
    <a:srgbClr val="1E3E9F"/>
    <a:srgbClr val="234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C5735-F52D-3A4B-A04E-0305ADB74EDC}" type="datetimeFigureOut">
              <a:rPr lang="es-ES" smtClean="0"/>
              <a:t>2/09/19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99EC-1261-624B-B675-270F6DAE17F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1034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2/09/19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1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9A5D87-2091-ED46-8AC2-6C93806C77E3}" type="datetime1">
              <a:rPr lang="es-CO" smtClean="0"/>
              <a:t>2/09/19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 sample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1018-4E8C-A849-9C49-9270F323653A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BCA6-CCEB-0346-A0BB-408B9389B8B8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Dissertation proposal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Fernando</a:t>
            </a:r>
            <a:r>
              <a:rPr lang="en-US" sz="1200" baseline="0" dirty="0" smtClean="0">
                <a:solidFill>
                  <a:schemeClr val="bg1"/>
                </a:solidFill>
                <a:latin typeface="+mn-lt"/>
                <a:cs typeface="+mn-cs"/>
              </a:rPr>
              <a:t> Barraza A.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marL="182880" algn="l"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A601FA-8EA1-D642-9791-AFAD29663A89}" type="datetime1">
              <a:rPr lang="es-CO" smtClean="0"/>
              <a:t>2/09/19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Fernando</a:t>
            </a:r>
            <a:r>
              <a:rPr lang="en-US" sz="1200" baseline="0" dirty="0" smtClean="0">
                <a:solidFill>
                  <a:schemeClr val="bg1"/>
                </a:solidFill>
                <a:latin typeface="+mn-lt"/>
                <a:cs typeface="+mn-cs"/>
              </a:rPr>
              <a:t> Barraza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74E688-9688-184D-8550-82C75B1DB60D}" type="datetime1">
              <a:rPr lang="es-CO" smtClean="0"/>
              <a:t>2/09/19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 sample title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Fernando</a:t>
            </a:r>
            <a:r>
              <a:rPr lang="en-US" sz="1200" baseline="0" dirty="0" smtClean="0">
                <a:solidFill>
                  <a:schemeClr val="bg1"/>
                </a:solidFill>
                <a:latin typeface="+mn-lt"/>
                <a:cs typeface="+mn-cs"/>
              </a:rPr>
              <a:t> Barraza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44EEB5-28DE-8643-9D5B-687015EC3314}" type="datetime1">
              <a:rPr lang="es-CO" smtClean="0"/>
              <a:t>2/09/19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 sample title</a:t>
            </a:r>
            <a:endParaRPr lang="en-US" dirty="0" smtClean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smtClean="0"/>
              <a:t>Fernando Barraza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77A5CE-8310-584F-AA0E-45617FFA8163}" type="datetime1">
              <a:rPr lang="es-CO" smtClean="0"/>
              <a:t>2/09/19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 sample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smtClean="0"/>
              <a:t>Fernando Barraza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0CA02F-AB72-DE41-9B02-9709097D6711}" type="datetime1">
              <a:rPr lang="es-CO" smtClean="0"/>
              <a:t>2/09/19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 sample title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1A07-BE47-CD40-860E-EC48D50B300C}" type="datetime1">
              <a:rPr lang="es-CO" smtClean="0"/>
              <a:t>2/09/19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CDFD-379D-3443-A5EA-309D7867CAA6}" type="datetime1">
              <a:rPr lang="es-CO" smtClean="0"/>
              <a:t>2/09/19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0C89-8485-7441-A4B1-40DC7C37CDFA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 </a:t>
            </a:r>
            <a:r>
              <a:rPr lang="en-US" dirty="0" smtClean="0"/>
              <a:t>sample </a:t>
            </a:r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73" r:id="rId4"/>
    <p:sldLayoutId id="2147483674" r:id="rId5"/>
    <p:sldLayoutId id="2147483675" r:id="rId6"/>
    <p:sldLayoutId id="214748367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2381250"/>
          </a:xfrm>
        </p:spPr>
        <p:txBody>
          <a:bodyPr>
            <a:noAutofit/>
          </a:bodyPr>
          <a:lstStyle/>
          <a:p>
            <a:r>
              <a:rPr lang="en-GB" sz="2800" dirty="0"/>
              <a:t>A model of a recommendation system to enhance research collaboration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TICAL 2019, Sept 3/2019 - Canc</a:t>
            </a:r>
            <a:r>
              <a:rPr lang="en-US" sz="2800" dirty="0" smtClean="0"/>
              <a:t>ún (México)</a:t>
            </a:r>
            <a:endParaRPr lang="en-U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Fernando </a:t>
            </a:r>
            <a:r>
              <a:rPr lang="en-US" sz="2400" dirty="0" smtClean="0">
                <a:solidFill>
                  <a:srgbClr val="0000FF"/>
                </a:solidFill>
              </a:rPr>
              <a:t>Barraza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Jose Luis Jurado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Imagen 3" descr="logoUSBCA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413000" cy="2705100"/>
          </a:xfrm>
          <a:prstGeom prst="rect">
            <a:avLst/>
          </a:prstGeom>
        </p:spPr>
      </p:pic>
      <p:pic>
        <p:nvPicPr>
          <p:cNvPr id="5" name="Imagen 4" descr="logojaveria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89040"/>
            <a:ext cx="32004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RS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Calculate how similar are all projects of a researcher </a:t>
            </a:r>
            <a:r>
              <a:rPr lang="en-GB" i="1" dirty="0" smtClean="0"/>
              <a:t>r </a:t>
            </a:r>
            <a:r>
              <a:rPr lang="en-GB" dirty="0" smtClean="0"/>
              <a:t>with a single project </a:t>
            </a:r>
            <a:r>
              <a:rPr lang="en-GB" i="1" dirty="0" smtClean="0"/>
              <a:t>x </a:t>
            </a:r>
            <a:r>
              <a:rPr lang="en-GB" dirty="0" smtClean="0"/>
              <a:t>that belongs to other researcher </a:t>
            </a:r>
            <a:r>
              <a:rPr lang="en-GB" i="1" dirty="0" smtClean="0"/>
              <a:t>q</a:t>
            </a:r>
            <a:r>
              <a:rPr lang="en-GB" dirty="0" smtClean="0"/>
              <a:t>. </a:t>
            </a:r>
          </a:p>
          <a:p>
            <a:pPr marL="457200" indent="-457200">
              <a:buFont typeface="+mj-lt"/>
              <a:buAutoNum type="arabicPeriod" startAt="2"/>
            </a:pPr>
            <a:endParaRPr lang="en-GB" dirty="0" smtClean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56" y="3062941"/>
            <a:ext cx="4973461" cy="17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RS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now built a training dataset that looks like: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32" y="2584824"/>
            <a:ext cx="7637368" cy="23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53888"/>
            <a:ext cx="8229600" cy="990600"/>
          </a:xfrm>
        </p:spPr>
        <p:txBody>
          <a:bodyPr/>
          <a:lstStyle/>
          <a:p>
            <a:r>
              <a:rPr lang="es-ES_tradnl" dirty="0" err="1" smtClean="0"/>
              <a:t>Finding</a:t>
            </a:r>
            <a:r>
              <a:rPr lang="es-ES_tradnl" dirty="0" smtClean="0"/>
              <a:t> similar </a:t>
            </a:r>
            <a:r>
              <a:rPr lang="es-ES_tradnl" dirty="0" err="1" smtClean="0"/>
              <a:t>researchers</a:t>
            </a:r>
            <a:endParaRPr lang="es-ES_tradnl" dirty="0"/>
          </a:p>
        </p:txBody>
      </p:sp>
      <p:pic>
        <p:nvPicPr>
          <p:cNvPr id="4" name="Imagen 3" descr="cuadricu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2439" r="2128" b="2439"/>
          <a:stretch/>
        </p:blipFill>
        <p:spPr>
          <a:xfrm>
            <a:off x="2201333" y="2135333"/>
            <a:ext cx="5130800" cy="38800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16200000">
            <a:off x="1450445" y="3659335"/>
            <a:ext cx="86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d(</a:t>
            </a:r>
            <a:r>
              <a:rPr lang="es-ES_tradnl" i="1" dirty="0" err="1" smtClean="0"/>
              <a:t>r,p</a:t>
            </a:r>
            <a:r>
              <a:rPr lang="es-ES_tradnl" i="1" baseline="-25000" dirty="0" err="1" smtClean="0"/>
              <a:t>y</a:t>
            </a:r>
            <a:r>
              <a:rPr lang="es-ES_tradnl" i="1" dirty="0" smtClean="0"/>
              <a:t>)</a:t>
            </a:r>
            <a:endParaRPr lang="es-ES_tradnl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335628" y="6084004"/>
            <a:ext cx="86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d(</a:t>
            </a:r>
            <a:r>
              <a:rPr lang="es-ES_tradnl" i="1" dirty="0" err="1" smtClean="0"/>
              <a:t>r,p</a:t>
            </a:r>
            <a:r>
              <a:rPr lang="es-ES_tradnl" i="1" baseline="-25000" dirty="0" err="1"/>
              <a:t>x</a:t>
            </a:r>
            <a:r>
              <a:rPr lang="es-ES_tradnl" i="1" dirty="0" smtClean="0"/>
              <a:t>)</a:t>
            </a:r>
            <a:endParaRPr lang="es-ES_tradnl" i="1" dirty="0"/>
          </a:p>
        </p:txBody>
      </p:sp>
      <p:sp>
        <p:nvSpPr>
          <p:cNvPr id="8" name="Elipse 7"/>
          <p:cNvSpPr/>
          <p:nvPr/>
        </p:nvSpPr>
        <p:spPr>
          <a:xfrm>
            <a:off x="5676900" y="4047548"/>
            <a:ext cx="169333" cy="169334"/>
          </a:xfrm>
          <a:prstGeom prst="ellipse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/>
          <p:cNvSpPr/>
          <p:nvPr/>
        </p:nvSpPr>
        <p:spPr>
          <a:xfrm>
            <a:off x="6108700" y="3684729"/>
            <a:ext cx="169333" cy="169334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6108700" y="3347099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Ana</a:t>
            </a:r>
            <a:endParaRPr lang="es-ES_tradn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122808" y="4166082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Juan</a:t>
            </a:r>
            <a:endParaRPr lang="es-ES_tradnl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57200" y="5369081"/>
            <a:ext cx="71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err="1" smtClean="0"/>
              <a:t>p</a:t>
            </a:r>
            <a:r>
              <a:rPr lang="es-ES_tradnl" i="1" baseline="-25000" dirty="0" err="1" smtClean="0"/>
              <a:t>x</a:t>
            </a:r>
            <a:r>
              <a:rPr lang="es-ES_tradnl" i="1" dirty="0" smtClean="0"/>
              <a:t>=6</a:t>
            </a:r>
          </a:p>
          <a:p>
            <a:r>
              <a:rPr lang="es-ES_tradnl" i="1" dirty="0" err="1" smtClean="0"/>
              <a:t>p</a:t>
            </a:r>
            <a:r>
              <a:rPr lang="es-ES_tradnl" i="1" baseline="-25000" dirty="0" err="1" smtClean="0"/>
              <a:t>y</a:t>
            </a:r>
            <a:r>
              <a:rPr lang="es-ES_tradnl" i="1" dirty="0" smtClean="0"/>
              <a:t>=7</a:t>
            </a:r>
            <a:endParaRPr lang="es-ES_tradnl" i="1" dirty="0"/>
          </a:p>
        </p:txBody>
      </p:sp>
      <p:sp>
        <p:nvSpPr>
          <p:cNvPr id="13" name="Rectángulo 12"/>
          <p:cNvSpPr/>
          <p:nvPr/>
        </p:nvSpPr>
        <p:spPr>
          <a:xfrm>
            <a:off x="179512" y="860519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choose a Euclidean distance metric for similarity between researchers based on their </a:t>
            </a:r>
            <a:r>
              <a:rPr lang="en-GB" dirty="0" smtClean="0"/>
              <a:t>projects. 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closer two researchers are in the project score space, the more similar they </a:t>
            </a:r>
            <a:r>
              <a:rPr lang="en-GB" dirty="0" smtClean="0"/>
              <a:t>are:</a:t>
            </a:r>
            <a:endParaRPr lang="es-ES_tradnl" dirty="0"/>
          </a:p>
        </p:txBody>
      </p:sp>
      <p:sp>
        <p:nvSpPr>
          <p:cNvPr id="14" name="Elipse 13"/>
          <p:cNvSpPr/>
          <p:nvPr/>
        </p:nvSpPr>
        <p:spPr>
          <a:xfrm>
            <a:off x="3632200" y="3769396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/>
          <p:cNvSpPr/>
          <p:nvPr/>
        </p:nvSpPr>
        <p:spPr>
          <a:xfrm>
            <a:off x="6500845" y="4535414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5185668" y="2592314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4693401" y="2392316"/>
            <a:ext cx="51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Luis</a:t>
            </a:r>
            <a:endParaRPr lang="es-ES_tradnl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163039" y="3493197"/>
            <a:ext cx="663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Pedro</a:t>
            </a:r>
            <a:endParaRPr lang="es-ES_tradnl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500845" y="4704748"/>
            <a:ext cx="74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Martha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38861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 Calculation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 </a:t>
            </a:r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r>
              <a:rPr lang="en-GB" dirty="0" smtClean="0"/>
              <a:t> the researcher named Ana and </a:t>
            </a:r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r>
              <a:rPr lang="en-GB" dirty="0" smtClean="0"/>
              <a:t> the researcher named Juan then the similarity score </a:t>
            </a:r>
            <a:r>
              <a:rPr lang="en-GB" i="1" dirty="0" smtClean="0"/>
              <a:t>S </a:t>
            </a:r>
            <a:r>
              <a:rPr lang="en-GB" dirty="0" smtClean="0"/>
              <a:t>between them for the projects 6 and 7 is calculated by, </a:t>
            </a: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4" y="3587144"/>
            <a:ext cx="8557564" cy="7779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4266" y="5035942"/>
            <a:ext cx="799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can only look at two projects similarity at a time, but we can calculate the similarity score of one researcher with every one of others and then sort them to get the </a:t>
            </a:r>
            <a:r>
              <a:rPr lang="en-GB" i="1" dirty="0"/>
              <a:t>k </a:t>
            </a:r>
            <a:r>
              <a:rPr lang="en-GB" dirty="0"/>
              <a:t>topmost ranked between all the researchers. </a:t>
            </a:r>
          </a:p>
        </p:txBody>
      </p:sp>
    </p:spTree>
    <p:extLst>
      <p:ext uri="{BB962C8B-B14F-4D97-AF65-F5344CB8AC3E}">
        <p14:creationId xmlns:p14="http://schemas.microsoft.com/office/powerpoint/2010/main" val="94406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/>
          <p:cNvSpPr>
            <a:spLocks noGrp="1"/>
          </p:cNvSpPr>
          <p:nvPr>
            <p:ph idx="1"/>
          </p:nvPr>
        </p:nvSpPr>
        <p:spPr>
          <a:xfrm>
            <a:off x="457199" y="1130761"/>
            <a:ext cx="8517467" cy="210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We use this function for a specific researcher,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 </a:t>
            </a:r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r>
              <a:rPr lang="en-GB" dirty="0" smtClean="0"/>
              <a:t> is Ana, </a:t>
            </a:r>
            <a:r>
              <a:rPr lang="en-GB" i="1" dirty="0" smtClean="0"/>
              <a:t>j=1 </a:t>
            </a:r>
            <a:r>
              <a:rPr lang="en-GB" dirty="0" smtClean="0"/>
              <a:t>until total of researchers and</a:t>
            </a:r>
            <a:r>
              <a:rPr lang="en-GB" i="1" dirty="0" smtClean="0"/>
              <a:t> k </a:t>
            </a:r>
            <a:r>
              <a:rPr lang="en-GB" dirty="0" smtClean="0"/>
              <a:t>is how many recommendations that we want to get.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-99392"/>
            <a:ext cx="8483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the ranking for similar researchers</a:t>
            </a:r>
            <a:endParaRPr lang="es-ES_tradnl" dirty="0"/>
          </a:p>
        </p:txBody>
      </p:sp>
      <p:sp>
        <p:nvSpPr>
          <p:cNvPr id="4" name="Elipse 3"/>
          <p:cNvSpPr/>
          <p:nvPr/>
        </p:nvSpPr>
        <p:spPr>
          <a:xfrm>
            <a:off x="4240982" y="5201067"/>
            <a:ext cx="169333" cy="169334"/>
          </a:xfrm>
          <a:prstGeom prst="ellipse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4672782" y="4838248"/>
            <a:ext cx="169333" cy="169334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4672782" y="450061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Ana</a:t>
            </a:r>
            <a:endParaRPr lang="es-ES_tradnl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686890" y="5319601"/>
            <a:ext cx="57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Juan</a:t>
            </a:r>
            <a:endParaRPr lang="es-ES_tradnl" sz="1400" dirty="0"/>
          </a:p>
        </p:txBody>
      </p:sp>
      <p:sp>
        <p:nvSpPr>
          <p:cNvPr id="8" name="Elipse 7"/>
          <p:cNvSpPr/>
          <p:nvPr/>
        </p:nvSpPr>
        <p:spPr>
          <a:xfrm>
            <a:off x="2196282" y="4922915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/>
          <p:cNvSpPr/>
          <p:nvPr/>
        </p:nvSpPr>
        <p:spPr>
          <a:xfrm>
            <a:off x="5064927" y="5688933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Elipse 9"/>
          <p:cNvSpPr/>
          <p:nvPr/>
        </p:nvSpPr>
        <p:spPr>
          <a:xfrm>
            <a:off x="3749750" y="3745833"/>
            <a:ext cx="169333" cy="169334"/>
          </a:xfrm>
          <a:prstGeom prst="ellipse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/>
          <p:cNvSpPr txBox="1"/>
          <p:nvPr/>
        </p:nvSpPr>
        <p:spPr>
          <a:xfrm>
            <a:off x="3257483" y="3545835"/>
            <a:ext cx="51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Luis</a:t>
            </a:r>
            <a:endParaRPr lang="es-ES_tradnl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27121" y="4646716"/>
            <a:ext cx="663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Pedro</a:t>
            </a:r>
            <a:endParaRPr lang="es-ES_tradnl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64927" y="5858267"/>
            <a:ext cx="74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Martha</a:t>
            </a:r>
            <a:endParaRPr lang="es-ES_tradnl" sz="1400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3106709" y="3429000"/>
            <a:ext cx="3301475" cy="2915765"/>
            <a:chOff x="3630045" y="2492379"/>
            <a:chExt cx="3301475" cy="2915765"/>
          </a:xfrm>
        </p:grpSpPr>
        <p:sp>
          <p:nvSpPr>
            <p:cNvPr id="16" name="Elipse 15"/>
            <p:cNvSpPr/>
            <p:nvPr/>
          </p:nvSpPr>
          <p:spPr>
            <a:xfrm>
              <a:off x="3630045" y="2492379"/>
              <a:ext cx="3301475" cy="291576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677171" y="3217334"/>
              <a:ext cx="617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i="1" dirty="0"/>
                <a:t>k</a:t>
              </a:r>
              <a:r>
                <a:rPr lang="es-ES_tradnl" i="1" dirty="0" smtClean="0"/>
                <a:t>=3</a:t>
              </a:r>
              <a:endParaRPr lang="es-ES_tradnl" i="1" dirty="0"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3558122" y="3821401"/>
            <a:ext cx="2398649" cy="2232318"/>
            <a:chOff x="4081458" y="2884780"/>
            <a:chExt cx="2398649" cy="2232318"/>
          </a:xfrm>
        </p:grpSpPr>
        <p:sp>
          <p:nvSpPr>
            <p:cNvPr id="15" name="Elipse 14"/>
            <p:cNvSpPr/>
            <p:nvPr/>
          </p:nvSpPr>
          <p:spPr>
            <a:xfrm>
              <a:off x="4081458" y="2884780"/>
              <a:ext cx="2398649" cy="22323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139779" y="3339045"/>
              <a:ext cx="617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i="1" dirty="0" smtClean="0"/>
                <a:t>k=2</a:t>
              </a:r>
              <a:endParaRPr lang="es-ES_tradnl" i="1" dirty="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3986815" y="4221687"/>
            <a:ext cx="1535050" cy="1404066"/>
            <a:chOff x="4510151" y="3285066"/>
            <a:chExt cx="1535050" cy="1404066"/>
          </a:xfrm>
        </p:grpSpPr>
        <p:sp>
          <p:nvSpPr>
            <p:cNvPr id="14" name="Elipse 13"/>
            <p:cNvSpPr/>
            <p:nvPr/>
          </p:nvSpPr>
          <p:spPr>
            <a:xfrm>
              <a:off x="4510151" y="3285066"/>
              <a:ext cx="1535050" cy="140406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585408" y="3447063"/>
              <a:ext cx="617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i="1" dirty="0"/>
                <a:t>k</a:t>
              </a:r>
              <a:r>
                <a:rPr lang="es-ES_tradnl" i="1" dirty="0" smtClean="0"/>
                <a:t>=1</a:t>
              </a:r>
              <a:endParaRPr lang="es-ES_tradnl" i="1" dirty="0"/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" y="1569823"/>
            <a:ext cx="7769410" cy="7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-27384"/>
            <a:ext cx="8568267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Projects of interest for a researcher</a:t>
            </a:r>
            <a:endParaRPr lang="es-ES_tradnl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558195" y="2081605"/>
            <a:ext cx="3301475" cy="2915765"/>
            <a:chOff x="558195" y="2523855"/>
            <a:chExt cx="3301475" cy="2915765"/>
          </a:xfrm>
        </p:grpSpPr>
        <p:sp>
          <p:nvSpPr>
            <p:cNvPr id="4" name="Elipse 3"/>
            <p:cNvSpPr/>
            <p:nvPr/>
          </p:nvSpPr>
          <p:spPr>
            <a:xfrm>
              <a:off x="1692468" y="4295922"/>
              <a:ext cx="169333" cy="169334"/>
            </a:xfrm>
            <a:prstGeom prst="ellipse">
              <a:avLst/>
            </a:prstGeom>
            <a:solidFill>
              <a:srgbClr val="7F7F7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Elipse 4"/>
            <p:cNvSpPr/>
            <p:nvPr/>
          </p:nvSpPr>
          <p:spPr>
            <a:xfrm>
              <a:off x="2124268" y="3933103"/>
              <a:ext cx="169333" cy="16933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124268" y="3595473"/>
              <a:ext cx="62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Ana</a:t>
              </a:r>
              <a:endParaRPr lang="es-ES_tradnl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138376" y="4414456"/>
              <a:ext cx="573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Juan</a:t>
              </a:r>
              <a:endParaRPr lang="es-ES_tradnl" sz="140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516413" y="4783788"/>
              <a:ext cx="169333" cy="1693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1201236" y="2840688"/>
              <a:ext cx="169333" cy="1693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08969" y="2640690"/>
              <a:ext cx="514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Luis</a:t>
              </a:r>
              <a:endParaRPr lang="es-ES_tradnl" sz="14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516413" y="4953122"/>
              <a:ext cx="74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Martha</a:t>
              </a:r>
              <a:endParaRPr lang="es-ES_tradnl" sz="1400" dirty="0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558195" y="2523855"/>
              <a:ext cx="3301475" cy="2915765"/>
              <a:chOff x="3630045" y="2492379"/>
              <a:chExt cx="3301475" cy="2915765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3630045" y="2492379"/>
                <a:ext cx="3301475" cy="291576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3677171" y="3217334"/>
                <a:ext cx="617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i="1" dirty="0"/>
                  <a:t>k</a:t>
                </a:r>
                <a:r>
                  <a:rPr lang="es-ES_tradnl" i="1" dirty="0" smtClean="0"/>
                  <a:t>=3</a:t>
                </a:r>
                <a:endParaRPr lang="es-ES_tradnl" i="1" dirty="0"/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1009608" y="2916256"/>
              <a:ext cx="2398649" cy="2232318"/>
              <a:chOff x="4081458" y="2884780"/>
              <a:chExt cx="2398649" cy="2232318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4081458" y="2884780"/>
                <a:ext cx="2398649" cy="22323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4139779" y="3339045"/>
                <a:ext cx="617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i="1" dirty="0" smtClean="0"/>
                  <a:t>k=2</a:t>
                </a:r>
                <a:endParaRPr lang="es-ES_tradnl" i="1" dirty="0"/>
              </a:p>
            </p:txBody>
          </p:sp>
        </p:grpSp>
        <p:grpSp>
          <p:nvGrpSpPr>
            <p:cNvPr id="20" name="Agrupar 19"/>
            <p:cNvGrpSpPr/>
            <p:nvPr/>
          </p:nvGrpSpPr>
          <p:grpSpPr>
            <a:xfrm>
              <a:off x="1438301" y="3316542"/>
              <a:ext cx="1535050" cy="1404066"/>
              <a:chOff x="4510151" y="3285066"/>
              <a:chExt cx="1535050" cy="140406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510151" y="3285066"/>
                <a:ext cx="1535050" cy="14040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4585408" y="3447063"/>
                <a:ext cx="617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i="1" dirty="0"/>
                  <a:t>k</a:t>
                </a:r>
                <a:r>
                  <a:rPr lang="es-ES_tradnl" i="1" dirty="0" smtClean="0"/>
                  <a:t>=1</a:t>
                </a:r>
                <a:endParaRPr lang="es-ES_tradnl" i="1" dirty="0"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643701" y="1136552"/>
            <a:ext cx="811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First approach: </a:t>
            </a:r>
            <a:r>
              <a:rPr lang="en-GB" dirty="0" smtClean="0"/>
              <a:t>We </a:t>
            </a:r>
            <a:r>
              <a:rPr lang="en-GB" dirty="0"/>
              <a:t>can just look at the person who is most similar to him or her and look between his projects. </a:t>
            </a:r>
            <a:endParaRPr lang="es-ES_tradnl" dirty="0"/>
          </a:p>
        </p:txBody>
      </p:sp>
      <p:sp>
        <p:nvSpPr>
          <p:cNvPr id="24" name="Llamada rectangular 23"/>
          <p:cNvSpPr/>
          <p:nvPr/>
        </p:nvSpPr>
        <p:spPr>
          <a:xfrm>
            <a:off x="5266266" y="2081605"/>
            <a:ext cx="3369734" cy="2719323"/>
          </a:xfrm>
          <a:prstGeom prst="wedgeRectCallout">
            <a:avLst>
              <a:gd name="adj1" fmla="val -149649"/>
              <a:gd name="adj2" fmla="val 170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b="1" dirty="0" err="1" smtClean="0"/>
              <a:t>Juan’s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projects</a:t>
            </a:r>
            <a:r>
              <a:rPr lang="es-ES_tradnl" b="1" dirty="0" smtClean="0"/>
              <a:t>: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29968" y="5271618"/>
            <a:ext cx="7806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But, this approach </a:t>
            </a:r>
            <a:r>
              <a:rPr lang="en-GB" dirty="0"/>
              <a:t>could return projects </a:t>
            </a:r>
            <a:r>
              <a:rPr lang="en-GB" dirty="0" smtClean="0"/>
              <a:t>that have </a:t>
            </a: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low similarity score </a:t>
            </a:r>
            <a:r>
              <a:rPr lang="en-GB" dirty="0"/>
              <a:t>for the researcher that we want to give a recommendation. </a:t>
            </a: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97099"/>
              </p:ext>
            </p:extLst>
          </p:nvPr>
        </p:nvGraphicFramePr>
        <p:xfrm>
          <a:off x="5588000" y="2749173"/>
          <a:ext cx="28448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1067"/>
                <a:gridCol w="1083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i="1" dirty="0" smtClean="0"/>
                        <a:t>Project ID (i)</a:t>
                      </a:r>
                      <a:endParaRPr lang="es-ES_trad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i="1" dirty="0" smtClean="0"/>
                        <a:t>d(r</a:t>
                      </a:r>
                      <a:r>
                        <a:rPr lang="es-ES_tradnl" i="1" baseline="-25000" dirty="0" smtClean="0"/>
                        <a:t>1</a:t>
                      </a:r>
                      <a:r>
                        <a:rPr lang="es-ES_tradnl" i="1" dirty="0" smtClean="0"/>
                        <a:t>,p</a:t>
                      </a:r>
                      <a:r>
                        <a:rPr lang="es-ES_tradnl" i="1" baseline="-25000" dirty="0" smtClean="0"/>
                        <a:t>i</a:t>
                      </a:r>
                      <a:r>
                        <a:rPr lang="es-ES_tradnl" i="1" dirty="0" smtClean="0"/>
                        <a:t>)</a:t>
                      </a:r>
                      <a:endParaRPr lang="es-ES_tradnl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0.8755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545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0.4563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88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0.2212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7450683" y="3488689"/>
            <a:ext cx="982119" cy="81898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1837004" y="3618456"/>
            <a:ext cx="312062" cy="310813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7298267" y="4341538"/>
            <a:ext cx="626533" cy="9300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3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5682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Projects of interest for a researcher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To solve the previous issue, we need to score the projects by producing a weighted score that ranks the researchers.</a:t>
            </a:r>
          </a:p>
          <a:p>
            <a:r>
              <a:rPr lang="en-GB" dirty="0" smtClean="0"/>
              <a:t>We take the scores of all the other researchers and multiply how similar they are to the objective researcher by the score they gave each project.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instance, if we want to know which project recommends to Ana We can use the following formula,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where </a:t>
            </a:r>
            <a:r>
              <a:rPr lang="en-GB" i="1" dirty="0"/>
              <a:t>j</a:t>
            </a:r>
            <a:r>
              <a:rPr lang="en-GB" dirty="0"/>
              <a:t>=1 until total of researchers, </a:t>
            </a:r>
            <a:r>
              <a:rPr lang="en-GB" i="1" dirty="0"/>
              <a:t>n</a:t>
            </a:r>
            <a:r>
              <a:rPr lang="en-GB" dirty="0"/>
              <a:t>=1 until total of projects and </a:t>
            </a:r>
            <a:r>
              <a:rPr lang="en-GB" i="1" dirty="0"/>
              <a:t>k</a:t>
            </a:r>
            <a:r>
              <a:rPr lang="en-GB" dirty="0"/>
              <a:t> is how many projects to obtain.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46" y="4336926"/>
            <a:ext cx="747485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Peer-Reviewers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764704"/>
            <a:ext cx="8382000" cy="5791200"/>
          </a:xfrm>
        </p:spPr>
        <p:txBody>
          <a:bodyPr/>
          <a:lstStyle/>
          <a:p>
            <a:r>
              <a:rPr lang="en-GB" dirty="0" smtClean="0"/>
              <a:t>The idea for this recommendation is to give the </a:t>
            </a:r>
            <a:r>
              <a:rPr lang="en-GB" i="1" dirty="0" smtClean="0"/>
              <a:t>k </a:t>
            </a:r>
            <a:r>
              <a:rPr lang="en-GB" dirty="0" smtClean="0"/>
              <a:t>names of researchers that could be the peer-reviewers for a objective project. </a:t>
            </a:r>
          </a:p>
          <a:p>
            <a:r>
              <a:rPr lang="en-GB" dirty="0" smtClean="0"/>
              <a:t>To solve this one, we use a similar approach to the previous recommendation.</a:t>
            </a:r>
          </a:p>
          <a:p>
            <a:r>
              <a:rPr lang="en-GB" dirty="0" smtClean="0"/>
              <a:t>We produce a weighted score that ranks the projects.</a:t>
            </a:r>
          </a:p>
          <a:p>
            <a:r>
              <a:rPr lang="en-GB" dirty="0" smtClean="0"/>
              <a:t>We take the similarity score between each project and the objective project and multiply by the score given for all other researchers to every </a:t>
            </a:r>
            <a:r>
              <a:rPr lang="en-GB" dirty="0" smtClean="0"/>
              <a:t>project.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Recommending Peers for Ana’s project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Following with the Ana’s example, if we can give recommendations for the project with id equals to 6 we can use this,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 </a:t>
            </a:r>
            <a:r>
              <a:rPr lang="en-GB" i="1" dirty="0" smtClean="0"/>
              <a:t>j</a:t>
            </a:r>
            <a:r>
              <a:rPr lang="en-GB" dirty="0" smtClean="0"/>
              <a:t>=1 until total of researchers, </a:t>
            </a:r>
            <a:r>
              <a:rPr lang="en-GB" i="1" dirty="0" smtClean="0"/>
              <a:t>n</a:t>
            </a:r>
            <a:r>
              <a:rPr lang="en-GB" dirty="0" smtClean="0"/>
              <a:t>=1 until total of projects and </a:t>
            </a:r>
            <a:r>
              <a:rPr lang="en-GB" i="1" dirty="0" smtClean="0"/>
              <a:t>k</a:t>
            </a:r>
            <a:r>
              <a:rPr lang="en-GB" dirty="0" smtClean="0"/>
              <a:t> is how many peer-reviewers to obtain.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Actually we need to skip Ana in the count of </a:t>
            </a:r>
            <a:r>
              <a:rPr lang="en-GB" i="1" dirty="0" smtClean="0"/>
              <a:t>j</a:t>
            </a:r>
            <a:r>
              <a:rPr lang="en-GB" dirty="0" smtClean="0"/>
              <a:t> because if not, she will obviously ranked the first.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1" y="2564904"/>
            <a:ext cx="8813189" cy="7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Utility-based ranking </a:t>
            </a:r>
            <a:r>
              <a:rPr lang="en-US" dirty="0" smtClean="0"/>
              <a:t>metric evaluation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9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We evaluate how well the ranking of items was </a:t>
            </a:r>
            <a:r>
              <a:rPr lang="en-GB" dirty="0"/>
              <a:t>metric </a:t>
            </a:r>
            <a:r>
              <a:rPr lang="en-GB" dirty="0" smtClean="0"/>
              <a:t>built.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some cases the item will be the projects, in others the researchers</a:t>
            </a:r>
            <a:r>
              <a:rPr lang="en-GB" dirty="0" smtClean="0"/>
              <a:t>. The formula is: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i="1" baseline="-25000" dirty="0" err="1"/>
              <a:t>j</a:t>
            </a:r>
            <a:r>
              <a:rPr lang="en-US" dirty="0"/>
              <a:t> is the item in the </a:t>
            </a:r>
            <a:r>
              <a:rPr lang="en-US" i="1" dirty="0" err="1"/>
              <a:t>jth</a:t>
            </a:r>
            <a:r>
              <a:rPr lang="en-US" dirty="0"/>
              <a:t> position, </a:t>
            </a:r>
            <a:r>
              <a:rPr lang="en-US" i="1" dirty="0" err="1"/>
              <a:t>r</a:t>
            </a:r>
            <a:r>
              <a:rPr lang="en-US" i="1" baseline="-25000" dirty="0" err="1"/>
              <a:t>ui</a:t>
            </a:r>
            <a:r>
              <a:rPr lang="en-US" dirty="0"/>
              <a:t> is user u’s similarity of item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is a task dependent neutral rating, and α is a parameter to control how fast decline the value of positions in the ranked list.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30" y="3208369"/>
            <a:ext cx="6267058" cy="14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Problem </a:t>
            </a:r>
            <a:r>
              <a:rPr lang="en-US" sz="2800" dirty="0" smtClean="0"/>
              <a:t>background</a:t>
            </a:r>
            <a:endParaRPr lang="en-US" sz="2800" dirty="0" smtClean="0"/>
          </a:p>
          <a:p>
            <a:r>
              <a:rPr lang="en-US" sz="2800" dirty="0" smtClean="0"/>
              <a:t>Project plan</a:t>
            </a:r>
            <a:endParaRPr lang="en-US" sz="2800" dirty="0" smtClean="0"/>
          </a:p>
          <a:p>
            <a:r>
              <a:rPr lang="en-US" sz="2800" dirty="0" smtClean="0"/>
              <a:t>Model design</a:t>
            </a:r>
            <a:endParaRPr lang="en-US" sz="2800" dirty="0" smtClean="0"/>
          </a:p>
          <a:p>
            <a:r>
              <a:rPr lang="en-US" sz="2800" dirty="0" smtClean="0"/>
              <a:t>Evaluation</a:t>
            </a:r>
            <a:endParaRPr lang="en-US" sz="2800" dirty="0" smtClean="0"/>
          </a:p>
          <a:p>
            <a:r>
              <a:rPr lang="en-US" sz="2800" dirty="0" smtClean="0"/>
              <a:t>Deployment</a:t>
            </a:r>
            <a:endParaRPr lang="en-US" sz="2800" dirty="0" smtClean="0"/>
          </a:p>
          <a:p>
            <a:r>
              <a:rPr lang="en-US" sz="2800" dirty="0" smtClean="0"/>
              <a:t>Future work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4CFD2-C3BE-614D-919D-DD4BFC7C716F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5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70866"/>
              </p:ext>
            </p:extLst>
          </p:nvPr>
        </p:nvGraphicFramePr>
        <p:xfrm>
          <a:off x="1907704" y="1700808"/>
          <a:ext cx="5393766" cy="288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171"/>
                <a:gridCol w="1649803"/>
                <a:gridCol w="1649803"/>
                <a:gridCol w="10919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Case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Precision</a:t>
                      </a:r>
                      <a:endParaRPr lang="en-US" baseline="-25000" dirty="0"/>
                    </a:p>
                  </a:txBody>
                  <a:tcPr/>
                </a:tc>
              </a:tr>
              <a:tr h="389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9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Deployment</a:t>
            </a: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601FA-8EA1-D642-9791-AFAD29663A89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08720"/>
            <a:ext cx="6138499" cy="51751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08304" y="6114782"/>
            <a:ext cx="170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/>
              <a:t>Taken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from</a:t>
            </a:r>
            <a:r>
              <a:rPr lang="es-ES_tradnl" sz="1600" dirty="0" smtClean="0"/>
              <a:t> AWS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29728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have presented a design of RS for a research’s platform that give recommendations on similar researchers, projects of interest and possible peer-reviewers. </a:t>
            </a:r>
          </a:p>
          <a:p>
            <a:r>
              <a:rPr lang="en-GB" dirty="0" smtClean="0"/>
              <a:t>We have showed the model behind the RS, how to build the training set and the formulas behind the ML recommendations algorithms. </a:t>
            </a:r>
          </a:p>
          <a:p>
            <a:r>
              <a:rPr lang="en-GB" dirty="0" smtClean="0"/>
              <a:t>Also, we present a initial metric for the RS evaluation taking into account the utility of the recommendations for the platform’s users. </a:t>
            </a:r>
          </a:p>
        </p:txBody>
      </p:sp>
    </p:spTree>
    <p:extLst>
      <p:ext uri="{BB962C8B-B14F-4D97-AF65-F5344CB8AC3E}">
        <p14:creationId xmlns:p14="http://schemas.microsoft.com/office/powerpoint/2010/main" val="183349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 (2)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Also </a:t>
            </a:r>
            <a:r>
              <a:rPr lang="en-GB" dirty="0" smtClean="0"/>
              <a:t>we expect to enhance the model, the inclusion of others features like project year, institutions involved and so many other information.</a:t>
            </a:r>
          </a:p>
          <a:p>
            <a:r>
              <a:rPr lang="en-GB" dirty="0" smtClean="0"/>
              <a:t>At the end, We hope our work contributes to think about the multiple ideas to promote collaboration between researchers.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2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usage of collaborative platforms by researchers in LATAM </a:t>
            </a:r>
            <a:r>
              <a:rPr lang="en-US" dirty="0"/>
              <a:t>(</a:t>
            </a:r>
            <a:r>
              <a:rPr lang="en-US" dirty="0" err="1"/>
              <a:t>Archila</a:t>
            </a:r>
            <a:r>
              <a:rPr lang="en-US" dirty="0"/>
              <a:t> et al)</a:t>
            </a:r>
          </a:p>
          <a:p>
            <a:r>
              <a:rPr lang="en-US" dirty="0" smtClean="0"/>
              <a:t>Lots of data in institutional repositories and non-structured formats (i.e. excel, word, </a:t>
            </a:r>
            <a:r>
              <a:rPr lang="en-US" dirty="0" err="1" smtClean="0"/>
              <a:t>pdf</a:t>
            </a:r>
            <a:r>
              <a:rPr lang="en-US" dirty="0" smtClean="0"/>
              <a:t> files)</a:t>
            </a:r>
          </a:p>
          <a:p>
            <a:r>
              <a:rPr lang="en-US" dirty="0" smtClean="0"/>
              <a:t>New coming initiatives to share research projects: </a:t>
            </a:r>
            <a:r>
              <a:rPr lang="en-GB" dirty="0" err="1" smtClean="0"/>
              <a:t>Mendeley</a:t>
            </a:r>
            <a:r>
              <a:rPr lang="en-GB" dirty="0" smtClean="0"/>
              <a:t>, </a:t>
            </a:r>
            <a:r>
              <a:rPr lang="en-GB" dirty="0" err="1" smtClean="0"/>
              <a:t>ResearchGate.com</a:t>
            </a:r>
            <a:r>
              <a:rPr lang="en-GB" dirty="0" smtClean="0"/>
              <a:t>, IEEE </a:t>
            </a:r>
            <a:r>
              <a:rPr lang="en-GB" dirty="0" err="1"/>
              <a:t>Collabratec</a:t>
            </a:r>
            <a:r>
              <a:rPr lang="en-GB" dirty="0"/>
              <a:t> </a:t>
            </a:r>
            <a:r>
              <a:rPr lang="en-GB" dirty="0" smtClean="0"/>
              <a:t>™, </a:t>
            </a:r>
            <a:r>
              <a:rPr lang="en-GB" dirty="0" err="1" smtClean="0"/>
              <a:t>Vivoweb.org</a:t>
            </a:r>
            <a:r>
              <a:rPr lang="en-GB" dirty="0" smtClean="0"/>
              <a:t>, OSF, and many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Background</a:t>
            </a:r>
            <a:r>
              <a:rPr lang="es-ES_tradnl" dirty="0" smtClean="0"/>
              <a:t>: CMM </a:t>
            </a:r>
            <a:r>
              <a:rPr lang="es-ES_tradnl" dirty="0" err="1" smtClean="0"/>
              <a:t>for</a:t>
            </a:r>
            <a:r>
              <a:rPr lang="es-ES_tradnl" dirty="0" smtClean="0"/>
              <a:t> HE in UK</a:t>
            </a: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601FA-8EA1-D642-9791-AFAD29663A89}" type="datetime1">
              <a:rPr lang="es-CO" smtClean="0"/>
              <a:t>2/09/19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4716016" y="4653136"/>
            <a:ext cx="326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 err="1"/>
              <a:t>Collaborative</a:t>
            </a:r>
            <a:r>
              <a:rPr lang="es-ES_tradnl" i="1" dirty="0"/>
              <a:t> </a:t>
            </a:r>
            <a:r>
              <a:rPr lang="es-ES_tradnl" i="1" dirty="0" err="1"/>
              <a:t>Opportunity</a:t>
            </a:r>
            <a:r>
              <a:rPr lang="es-ES_tradnl" i="1" dirty="0"/>
              <a:t> </a:t>
            </a:r>
            <a:r>
              <a:rPr lang="es-ES_tradnl" i="1" dirty="0" err="1"/>
              <a:t>Mgt</a:t>
            </a:r>
            <a:r>
              <a:rPr lang="es-CO" dirty="0"/>
              <a:t> </a:t>
            </a:r>
            <a:endParaRPr lang="es-ES_tradnl" dirty="0"/>
          </a:p>
        </p:txBody>
      </p:sp>
      <p:pic>
        <p:nvPicPr>
          <p:cNvPr id="8" name="Imagen 7" descr="UCIS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863021" cy="5589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48880"/>
            <a:ext cx="6403946" cy="1799456"/>
          </a:xfrm>
          <a:prstGeom prst="rect">
            <a:avLst/>
          </a:prstGeom>
        </p:spPr>
      </p:pic>
      <p:cxnSp>
        <p:nvCxnSpPr>
          <p:cNvPr id="10" name="Conector recto de flecha 9"/>
          <p:cNvCxnSpPr>
            <a:stCxn id="7" idx="1"/>
          </p:cNvCxnSpPr>
          <p:nvPr/>
        </p:nvCxnSpPr>
        <p:spPr>
          <a:xfrm flipH="1" flipV="1">
            <a:off x="2195736" y="3068960"/>
            <a:ext cx="2520280" cy="1768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1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Recommendation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066800"/>
            <a:ext cx="8784976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Make a list of items that are more </a:t>
            </a:r>
            <a:r>
              <a:rPr lang="en-US" dirty="0" smtClean="0"/>
              <a:t>interest </a:t>
            </a:r>
            <a:r>
              <a:rPr lang="en-US" dirty="0" smtClean="0"/>
              <a:t>of </a:t>
            </a:r>
            <a:r>
              <a:rPr lang="en-US" dirty="0" smtClean="0"/>
              <a:t>a user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 smtClean="0"/>
              <a:t>known example: Netflix. 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920880" cy="34354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5616" y="2276872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Content-</a:t>
            </a:r>
            <a:r>
              <a:rPr lang="es-ES_tradnl" b="1" dirty="0" err="1" smtClean="0"/>
              <a:t>Based</a:t>
            </a:r>
            <a:endParaRPr lang="es-ES_tradnl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724128" y="1916832"/>
            <a:ext cx="227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Collaborative</a:t>
            </a:r>
            <a:r>
              <a:rPr lang="es-ES_tradnl" b="1" dirty="0"/>
              <a:t> </a:t>
            </a:r>
            <a:r>
              <a:rPr lang="es-ES_tradnl" b="1" dirty="0" err="1" smtClean="0"/>
              <a:t>Filter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98955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definition: </a:t>
            </a:r>
            <a:r>
              <a:rPr lang="en-US" dirty="0" smtClean="0"/>
              <a:t>Goals and requirements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RS that responds to these </a:t>
            </a:r>
            <a:r>
              <a:rPr lang="en-GB" sz="3600" dirty="0" smtClean="0"/>
              <a:t>questions:</a:t>
            </a:r>
          </a:p>
          <a:p>
            <a:pPr marL="0" indent="0">
              <a:buNone/>
            </a:pPr>
            <a:endParaRPr lang="en-GB" sz="2800" dirty="0" smtClean="0"/>
          </a:p>
          <a:p>
            <a:pPr lvl="1"/>
            <a:r>
              <a:rPr lang="en-GB" sz="3200" dirty="0" smtClean="0"/>
              <a:t>Who are the most similar researchers to me?</a:t>
            </a:r>
          </a:p>
          <a:p>
            <a:pPr lvl="1"/>
            <a:r>
              <a:rPr lang="en-GB" sz="3200" dirty="0"/>
              <a:t>What projects should I take a look at</a:t>
            </a:r>
            <a:r>
              <a:rPr lang="en-GB" sz="3200" dirty="0" smtClean="0"/>
              <a:t>?</a:t>
            </a:r>
          </a:p>
          <a:p>
            <a:pPr lvl="1"/>
            <a:r>
              <a:rPr lang="en-GB" sz="3200" dirty="0" smtClean="0"/>
              <a:t>Who researchers could be peer-reviewers for one of my projects</a:t>
            </a:r>
            <a:r>
              <a:rPr lang="en-GB" sz="3200" dirty="0" smtClean="0"/>
              <a:t>?</a:t>
            </a:r>
          </a:p>
          <a:p>
            <a:pPr marL="457200" lvl="1" indent="0">
              <a:buNone/>
            </a:pPr>
            <a:endParaRPr lang="en-GB" sz="3200" dirty="0" smtClean="0"/>
          </a:p>
          <a:p>
            <a:r>
              <a:rPr lang="en-GB" sz="3600" dirty="0" smtClean="0"/>
              <a:t>A</a:t>
            </a:r>
            <a:r>
              <a:rPr lang="en-GB" sz="3600" dirty="0"/>
              <a:t> </a:t>
            </a:r>
            <a:r>
              <a:rPr lang="en-GB" sz="3600" dirty="0" smtClean="0"/>
              <a:t>Cloud-based deployment</a:t>
            </a:r>
          </a:p>
        </p:txBody>
      </p:sp>
    </p:spTree>
    <p:extLst>
      <p:ext uri="{BB962C8B-B14F-4D97-AF65-F5344CB8AC3E}">
        <p14:creationId xmlns:p14="http://schemas.microsoft.com/office/powerpoint/2010/main" val="403867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definition: Plan (in a ML cycle)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395536" y="1484784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Define </a:t>
            </a:r>
            <a:r>
              <a:rPr lang="es-ES_tradnl" dirty="0" err="1" smtClean="0"/>
              <a:t>Goals</a:t>
            </a:r>
            <a:endParaRPr lang="es-ES_tradnl" dirty="0"/>
          </a:p>
        </p:txBody>
      </p:sp>
      <p:sp>
        <p:nvSpPr>
          <p:cNvPr id="7" name="Rectángulo redondeado 6"/>
          <p:cNvSpPr/>
          <p:nvPr/>
        </p:nvSpPr>
        <p:spPr>
          <a:xfrm>
            <a:off x="4427984" y="1484784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endParaRPr lang="es-ES_tradnl" dirty="0"/>
          </a:p>
        </p:txBody>
      </p:sp>
      <p:sp>
        <p:nvSpPr>
          <p:cNvPr id="8" name="Rectángulo redondeado 7"/>
          <p:cNvSpPr/>
          <p:nvPr/>
        </p:nvSpPr>
        <p:spPr>
          <a:xfrm>
            <a:off x="2411760" y="1484784"/>
            <a:ext cx="108012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Identify</a:t>
            </a:r>
            <a:r>
              <a:rPr lang="es-ES_tradnl" dirty="0" smtClean="0"/>
              <a:t> Data </a:t>
            </a:r>
            <a:r>
              <a:rPr lang="es-ES_tradnl" dirty="0" err="1" smtClean="0"/>
              <a:t>Sources</a:t>
            </a:r>
            <a:endParaRPr lang="es-ES_tradnl" dirty="0"/>
          </a:p>
        </p:txBody>
      </p:sp>
      <p:sp>
        <p:nvSpPr>
          <p:cNvPr id="9" name="Rectángulo redondeado 8"/>
          <p:cNvSpPr/>
          <p:nvPr/>
        </p:nvSpPr>
        <p:spPr>
          <a:xfrm>
            <a:off x="6444208" y="2276872"/>
            <a:ext cx="129614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Clean</a:t>
            </a:r>
            <a:r>
              <a:rPr lang="es-ES_tradnl" dirty="0" smtClean="0"/>
              <a:t> and Prepare Data</a:t>
            </a:r>
            <a:endParaRPr lang="es-ES_tradnl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516216" y="4437112"/>
            <a:ext cx="1152128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Model</a:t>
            </a:r>
            <a:r>
              <a:rPr lang="es-ES_tradnl" dirty="0" smtClean="0"/>
              <a:t> Training</a:t>
            </a:r>
            <a:endParaRPr lang="es-ES_tradn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427984" y="4797152"/>
            <a:ext cx="1008112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Testing</a:t>
            </a:r>
            <a:endParaRPr lang="es-ES_tradn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979712" y="4797152"/>
            <a:ext cx="1296144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Evaluation</a:t>
            </a:r>
            <a:endParaRPr lang="es-ES_tradnl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67544" y="3140968"/>
            <a:ext cx="1656184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Deployment</a:t>
            </a:r>
            <a:endParaRPr lang="es-ES_tradnl" dirty="0" smtClean="0"/>
          </a:p>
          <a:p>
            <a:pPr algn="ctr"/>
            <a:r>
              <a:rPr lang="es-ES_tradnl" dirty="0" smtClean="0"/>
              <a:t>&amp; </a:t>
            </a:r>
            <a:r>
              <a:rPr lang="es-ES_tradnl" dirty="0" err="1" smtClean="0"/>
              <a:t>Monitoring</a:t>
            </a:r>
            <a:endParaRPr lang="es-ES_tradnl" dirty="0"/>
          </a:p>
        </p:txBody>
      </p:sp>
      <p:cxnSp>
        <p:nvCxnSpPr>
          <p:cNvPr id="15" name="Conector recto de flecha 14"/>
          <p:cNvCxnSpPr>
            <a:stCxn id="6" idx="3"/>
            <a:endCxn id="8" idx="1"/>
          </p:cNvCxnSpPr>
          <p:nvPr/>
        </p:nvCxnSpPr>
        <p:spPr>
          <a:xfrm>
            <a:off x="1309936" y="1941984"/>
            <a:ext cx="11018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8" idx="3"/>
            <a:endCxn id="7" idx="1"/>
          </p:cNvCxnSpPr>
          <p:nvPr/>
        </p:nvCxnSpPr>
        <p:spPr>
          <a:xfrm>
            <a:off x="3491880" y="1941984"/>
            <a:ext cx="9361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7" idx="3"/>
            <a:endCxn id="9" idx="0"/>
          </p:cNvCxnSpPr>
          <p:nvPr/>
        </p:nvCxnSpPr>
        <p:spPr>
          <a:xfrm>
            <a:off x="5342384" y="1941984"/>
            <a:ext cx="1749896" cy="334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9" idx="2"/>
            <a:endCxn id="10" idx="0"/>
          </p:cNvCxnSpPr>
          <p:nvPr/>
        </p:nvCxnSpPr>
        <p:spPr>
          <a:xfrm>
            <a:off x="7092280" y="3191272"/>
            <a:ext cx="0" cy="12458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0" idx="1"/>
            <a:endCxn id="11" idx="3"/>
          </p:cNvCxnSpPr>
          <p:nvPr/>
        </p:nvCxnSpPr>
        <p:spPr>
          <a:xfrm flipH="1">
            <a:off x="5436096" y="4894312"/>
            <a:ext cx="108012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1" idx="1"/>
            <a:endCxn id="12" idx="3"/>
          </p:cNvCxnSpPr>
          <p:nvPr/>
        </p:nvCxnSpPr>
        <p:spPr>
          <a:xfrm flipH="1">
            <a:off x="3275856" y="525435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12" idx="1"/>
            <a:endCxn id="13" idx="2"/>
          </p:cNvCxnSpPr>
          <p:nvPr/>
        </p:nvCxnSpPr>
        <p:spPr>
          <a:xfrm flipH="1" flipV="1">
            <a:off x="1295636" y="4055368"/>
            <a:ext cx="684076" cy="11989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13" idx="0"/>
            <a:endCxn id="8" idx="2"/>
          </p:cNvCxnSpPr>
          <p:nvPr/>
        </p:nvCxnSpPr>
        <p:spPr>
          <a:xfrm flipV="1">
            <a:off x="1295636" y="2399184"/>
            <a:ext cx="1656184" cy="7417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0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Data Sources, Clean and Prepare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601FA-8EA1-D642-9791-AFAD29663A89}" type="datetime1">
              <a:rPr lang="es-CO" smtClean="0"/>
              <a:t>2/09/19</a:t>
            </a:fld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Database with about 10k research projects (</a:t>
            </a:r>
            <a:r>
              <a:rPr lang="en-US" dirty="0" err="1" smtClean="0"/>
              <a:t>sapienxis.com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Clean and Prepare:</a:t>
            </a:r>
          </a:p>
          <a:p>
            <a:pPr lvl="1"/>
            <a:r>
              <a:rPr lang="en-US" dirty="0" smtClean="0"/>
              <a:t>Anonymize </a:t>
            </a:r>
            <a:r>
              <a:rPr lang="en-US" dirty="0"/>
              <a:t>user identities and projects </a:t>
            </a:r>
            <a:r>
              <a:rPr lang="en-US" dirty="0" smtClean="0"/>
              <a:t>contents</a:t>
            </a:r>
          </a:p>
          <a:p>
            <a:pPr lvl="1"/>
            <a:r>
              <a:rPr lang="en-US" dirty="0" smtClean="0"/>
              <a:t>“Stop Words” removing</a:t>
            </a:r>
          </a:p>
          <a:p>
            <a:pPr lvl="1"/>
            <a:r>
              <a:rPr lang="en-US" dirty="0" smtClean="0"/>
              <a:t>Data Normalization (Stemming)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6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RS model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similitude between projects:</a:t>
            </a:r>
          </a:p>
          <a:p>
            <a:endParaRPr lang="en-US" dirty="0"/>
          </a:p>
          <a:p>
            <a:r>
              <a:rPr lang="en-US" dirty="0" smtClean="0"/>
              <a:t>Cosine similarity of two projects documents</a:t>
            </a:r>
          </a:p>
          <a:p>
            <a:r>
              <a:rPr lang="en-US" dirty="0" smtClean="0"/>
              <a:t>Each vector represent a project </a:t>
            </a:r>
            <a:r>
              <a:rPr lang="en-US" dirty="0"/>
              <a:t>that has a magnitude of each word count present in the text of the project document (</a:t>
            </a:r>
            <a:r>
              <a:rPr lang="en-US" i="1" dirty="0" err="1"/>
              <a:t>tf-idf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Formally,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581128"/>
            <a:ext cx="5626349" cy="12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Beamer.potm</Template>
  <TotalTime>16249</TotalTime>
  <Words>1124</Words>
  <Application>Microsoft Macintosh PowerPoint</Application>
  <PresentationFormat>Presentación en pantalla (4:3)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Beamer</vt:lpstr>
      <vt:lpstr>A model of a recommendation system to enhance research collaboration  TICAL 2019, Sept 3/2019 - Cancún (México)</vt:lpstr>
      <vt:lpstr>Content</vt:lpstr>
      <vt:lpstr>Motivation</vt:lpstr>
      <vt:lpstr>Background: CMM for HE in UK</vt:lpstr>
      <vt:lpstr>Background: Recommendation Systems</vt:lpstr>
      <vt:lpstr>Project definition: Goals and requirements</vt:lpstr>
      <vt:lpstr>Project definition: Plan (in a ML cycle)</vt:lpstr>
      <vt:lpstr>Identify Data Sources, Clean and Prepare</vt:lpstr>
      <vt:lpstr>Design of the RS model</vt:lpstr>
      <vt:lpstr>Design of the RS model</vt:lpstr>
      <vt:lpstr>Design of the RS model</vt:lpstr>
      <vt:lpstr>Finding similar researchers</vt:lpstr>
      <vt:lpstr>Euclidean Distance Calculation</vt:lpstr>
      <vt:lpstr>Building the ranking for similar researchers</vt:lpstr>
      <vt:lpstr>Finding Projects of interest for a researcher</vt:lpstr>
      <vt:lpstr>Finding Projects of interest for a researcher</vt:lpstr>
      <vt:lpstr>Recommending Peer-Reviewers</vt:lpstr>
      <vt:lpstr>Recommending Peers for Ana’s project</vt:lpstr>
      <vt:lpstr>Utility-based ranking metric evaluation</vt:lpstr>
      <vt:lpstr>Evaluation Results</vt:lpstr>
      <vt:lpstr>Deployment</vt:lpstr>
      <vt:lpstr>Conclusions and future work</vt:lpstr>
      <vt:lpstr>Conclusions and future work (2)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PHV</dc:creator>
  <cp:lastModifiedBy>Fernando Barraza</cp:lastModifiedBy>
  <cp:revision>674</cp:revision>
  <cp:lastPrinted>2019-06-18T23:53:16Z</cp:lastPrinted>
  <dcterms:created xsi:type="dcterms:W3CDTF">2010-08-20T18:38:47Z</dcterms:created>
  <dcterms:modified xsi:type="dcterms:W3CDTF">2019-09-03T15:54:50Z</dcterms:modified>
</cp:coreProperties>
</file>