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7"/>
  </p:notesMasterIdLst>
  <p:handoutMasterIdLst>
    <p:handoutMasterId r:id="rId18"/>
  </p:handoutMasterIdLst>
  <p:sldIdLst>
    <p:sldId id="777" r:id="rId2"/>
    <p:sldId id="494" r:id="rId3"/>
    <p:sldId id="388" r:id="rId4"/>
    <p:sldId id="741" r:id="rId5"/>
    <p:sldId id="782" r:id="rId6"/>
    <p:sldId id="783" r:id="rId7"/>
    <p:sldId id="784" r:id="rId8"/>
    <p:sldId id="684" r:id="rId9"/>
    <p:sldId id="786" r:id="rId10"/>
    <p:sldId id="775" r:id="rId11"/>
    <p:sldId id="788" r:id="rId12"/>
    <p:sldId id="789" r:id="rId13"/>
    <p:sldId id="334" r:id="rId14"/>
    <p:sldId id="700" r:id="rId15"/>
    <p:sldId id="771" r:id="rId16"/>
  </p:sldIdLst>
  <p:sldSz cx="1828800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1152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C69A8"/>
    <a:srgbClr val="81B94F"/>
    <a:srgbClr val="F9B439"/>
    <a:srgbClr val="E5583A"/>
    <a:srgbClr val="CB5239"/>
    <a:srgbClr val="BFBFBF"/>
    <a:srgbClr val="000000"/>
    <a:srgbClr val="46A4DB"/>
    <a:srgbClr val="58487C"/>
    <a:srgbClr val="1624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1" autoAdjust="0"/>
    <p:restoredTop sz="88419" autoAdjust="0"/>
  </p:normalViewPr>
  <p:slideViewPr>
    <p:cSldViewPr snapToGrid="0" snapToObjects="1">
      <p:cViewPr varScale="1">
        <p:scale>
          <a:sx n="30" d="100"/>
          <a:sy n="30" d="100"/>
        </p:scale>
        <p:origin x="-1248" y="-90"/>
      </p:cViewPr>
      <p:guideLst>
        <p:guide orient="horz" pos="432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CEE0-5B79-4D63-959D-1F5EE7A88C00}" type="datetimeFigureOut">
              <a:rPr lang="es-MX" smtClean="0"/>
              <a:pPr/>
              <a:t>30/08/2019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3F685-B13E-4A2E-B726-22D1013F90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01104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Comentar de la problemática que dio origen a este Juego</a:t>
            </a:r>
            <a:r>
              <a:rPr lang="es-ES_tradnl" baseline="0" dirty="0" smtClean="0"/>
              <a:t>. Falta de motivación para tomar la asignatura de Geoquímica debido a un contenido extenso teórico que derivó en bajo rendimiento de la mayoría de estudiantes.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20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 primera importancia aquí es que la participación activa en la actividad auténtica</a:t>
            </a:r>
            <a:r>
              <a:rPr lang="es-ES" baseline="0" dirty="0" smtClean="0"/>
              <a:t> s</a:t>
            </a:r>
            <a:r>
              <a:rPr lang="es-ES" dirty="0" smtClean="0"/>
              <a:t>e lleva a cabo como parte del proceso de aprendizaje.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914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Recalcar</a:t>
            </a:r>
            <a:r>
              <a:rPr lang="es-ES_tradnl" baseline="0" dirty="0" smtClean="0"/>
              <a:t> que son de código libre y abierto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356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Recuerda retomar</a:t>
            </a:r>
            <a:r>
              <a:rPr lang="es-ES_tradnl" baseline="0" dirty="0" smtClean="0"/>
              <a:t> </a:t>
            </a:r>
            <a:r>
              <a:rPr lang="es-ES_tradnl" dirty="0" smtClean="0"/>
              <a:t>las teorías del aprendizaje</a:t>
            </a:r>
            <a:r>
              <a:rPr lang="es-ES_tradnl" baseline="0" dirty="0" smtClean="0"/>
              <a:t> dentro del juego </a:t>
            </a:r>
            <a:r>
              <a:rPr lang="es-ES_tradnl" baseline="0" smtClean="0"/>
              <a:t>(motivación,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93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mtClean="0"/>
              <a:t>EXPLICAR UN</a:t>
            </a:r>
            <a:r>
              <a:rPr lang="es-MX" baseline="0" smtClean="0"/>
              <a:t> POCO LA MECÁNICA DEL JUEGO; DE OTRA FORMA, PIERDE UN POCO DE SENTIDO LA PRESENTACIÓN. Y NO OLVIDAR RETOMAR LOS CONCEPTOS DE GEOQUÍMICA Y VIDEOJUEGOS. </a:t>
            </a:r>
          </a:p>
          <a:p>
            <a:endParaRPr lang="es-MX" smtClean="0"/>
          </a:p>
          <a:p>
            <a:r>
              <a:rPr lang="es-MX" smtClean="0"/>
              <a:t>SI PONES MATERIAL</a:t>
            </a:r>
            <a:r>
              <a:rPr lang="es-MX" baseline="0" smtClean="0"/>
              <a:t> DE ARCHIVO REAL, EN EL ANTERIOR PONERLO TAMBIÉN.</a:t>
            </a:r>
          </a:p>
          <a:p>
            <a:endParaRPr lang="es-MX" smtClean="0"/>
          </a:p>
          <a:p>
            <a:r>
              <a:rPr lang="es-MX" smtClean="0"/>
              <a:t>Bosque</a:t>
            </a:r>
            <a:endParaRPr lang="es-MX" dirty="0" smtClean="0"/>
          </a:p>
          <a:p>
            <a:r>
              <a:rPr lang="es-MX" dirty="0" err="1" smtClean="0"/>
              <a:t>Volcanica</a:t>
            </a:r>
            <a:endParaRPr lang="es-MX" dirty="0" smtClean="0"/>
          </a:p>
          <a:p>
            <a:r>
              <a:rPr lang="es-MX" dirty="0" smtClean="0"/>
              <a:t>Glaciar</a:t>
            </a:r>
          </a:p>
          <a:p>
            <a:r>
              <a:rPr lang="es-MX" dirty="0" err="1" smtClean="0"/>
              <a:t>Desertica</a:t>
            </a:r>
            <a:endParaRPr lang="es-MX" dirty="0" smtClean="0"/>
          </a:p>
          <a:p>
            <a:r>
              <a:rPr lang="es-MX" dirty="0" err="1" smtClean="0"/>
              <a:t>Metamorfica</a:t>
            </a:r>
            <a:r>
              <a:rPr lang="es-MX" baseline="0" dirty="0" smtClean="0"/>
              <a:t> de subsidencia</a:t>
            </a:r>
          </a:p>
          <a:p>
            <a:r>
              <a:rPr lang="es-MX" baseline="0" dirty="0" err="1" smtClean="0"/>
              <a:t>Rios</a:t>
            </a:r>
            <a:r>
              <a:rPr lang="es-MX" baseline="0" dirty="0" smtClean="0"/>
              <a:t> y lagos</a:t>
            </a:r>
          </a:p>
          <a:p>
            <a:r>
              <a:rPr lang="es-MX" baseline="0" dirty="0" smtClean="0"/>
              <a:t>Selva</a:t>
            </a:r>
          </a:p>
          <a:p>
            <a:r>
              <a:rPr lang="es-MX" baseline="0" dirty="0" smtClean="0"/>
              <a:t>Playa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38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1044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6258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755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2380" y="0"/>
            <a:ext cx="1828800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1547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229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40965"/>
            <a:ext cx="1828800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1824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66437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0724370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967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718735" y="3957748"/>
            <a:ext cx="6836323" cy="831056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37015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802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04151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317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4290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77313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052247" y="3206029"/>
            <a:ext cx="1889913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399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201796" y="3185107"/>
            <a:ext cx="1889913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399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0259980" y="3218013"/>
            <a:ext cx="1889913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6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99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346490" y="3218013"/>
            <a:ext cx="1889913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6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99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321387" y="8108515"/>
            <a:ext cx="1889913" cy="251762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2399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9304" y="8108515"/>
            <a:ext cx="1889913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6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99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134108" y="8080093"/>
            <a:ext cx="1889913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6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99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524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9"/>
            <a:ext cx="1828800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320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0067659" y="3753036"/>
            <a:ext cx="6509193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1566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543803" y="2521316"/>
            <a:ext cx="3200399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0895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7320" y="4391321"/>
            <a:ext cx="18287995" cy="425017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71783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3126582" y="4000500"/>
            <a:ext cx="4810127" cy="6276976"/>
          </a:xfrm>
        </p:spPr>
        <p:txBody>
          <a:bodyPr>
            <a:normAutofit/>
          </a:bodyPr>
          <a:lstStyle>
            <a:lvl1pPr marL="0" indent="0">
              <a:buNone/>
              <a:defRPr sz="3201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734591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935439" y="4265912"/>
            <a:ext cx="2733673" cy="3649131"/>
          </a:xfrm>
        </p:spPr>
        <p:txBody>
          <a:bodyPr>
            <a:normAutofit/>
          </a:bodyPr>
          <a:lstStyle>
            <a:lvl1pPr marL="0" indent="0">
              <a:buNone/>
              <a:defRPr sz="320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845122" y="4265912"/>
            <a:ext cx="2733673" cy="3649131"/>
          </a:xfrm>
        </p:spPr>
        <p:txBody>
          <a:bodyPr>
            <a:normAutofit/>
          </a:bodyPr>
          <a:lstStyle>
            <a:lvl1pPr marL="0" indent="0">
              <a:buNone/>
              <a:defRPr sz="320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9824789" y="4265912"/>
            <a:ext cx="2733673" cy="3649131"/>
          </a:xfrm>
        </p:spPr>
        <p:txBody>
          <a:bodyPr>
            <a:normAutofit/>
          </a:bodyPr>
          <a:lstStyle>
            <a:lvl1pPr marL="0" indent="0">
              <a:buNone/>
              <a:defRPr sz="320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3702609" y="4265912"/>
            <a:ext cx="2733673" cy="3649131"/>
          </a:xfrm>
        </p:spPr>
        <p:txBody>
          <a:bodyPr>
            <a:normAutofit/>
          </a:bodyPr>
          <a:lstStyle>
            <a:lvl1pPr marL="0" indent="0">
              <a:buNone/>
              <a:defRPr sz="320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435279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4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3962963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3658124" y="1219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3658124" y="3964178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7307794" y="-1214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7307794" y="3961747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0949200" y="2434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0949200" y="3965393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4613168" y="2434"/>
            <a:ext cx="3674833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4613168" y="3965393"/>
            <a:ext cx="3674833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2520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025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4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3658124" y="3964179"/>
            <a:ext cx="3632953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7307794" y="-1214"/>
            <a:ext cx="3658119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0980210" y="3965393"/>
            <a:ext cx="3632956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4613168" y="2434"/>
            <a:ext cx="3674833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466778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2" y="-1"/>
            <a:ext cx="1828800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20425" y="12520246"/>
            <a:ext cx="8794597" cy="937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v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93259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2" y="-1"/>
            <a:ext cx="1828800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2303833" y="2466760"/>
            <a:ext cx="35412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665903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7177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26001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5663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44732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399"/>
              </a:spcBef>
              <a:defRPr/>
            </a:lvl1pPr>
            <a:lvl2pPr>
              <a:spcBef>
                <a:spcPts val="2399"/>
              </a:spcBef>
              <a:defRPr/>
            </a:lvl2pPr>
            <a:lvl3pPr>
              <a:spcBef>
                <a:spcPts val="2399"/>
              </a:spcBef>
              <a:defRPr/>
            </a:lvl3pPr>
            <a:lvl4pPr>
              <a:spcBef>
                <a:spcPts val="2399"/>
              </a:spcBef>
              <a:defRPr/>
            </a:lvl4pPr>
            <a:lvl5pPr>
              <a:spcBef>
                <a:spcPts val="239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0792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2" y="2904841"/>
            <a:ext cx="15544800" cy="9255126"/>
          </a:xfrm>
        </p:spPr>
        <p:txBody>
          <a:bodyPr/>
          <a:lstStyle>
            <a:lvl1pPr>
              <a:spcBef>
                <a:spcPts val="2399"/>
              </a:spcBef>
              <a:defRPr/>
            </a:lvl1pPr>
            <a:lvl2pPr>
              <a:spcBef>
                <a:spcPts val="2399"/>
              </a:spcBef>
              <a:defRPr/>
            </a:lvl2pPr>
            <a:lvl3pPr>
              <a:spcBef>
                <a:spcPts val="2399"/>
              </a:spcBef>
              <a:defRPr/>
            </a:lvl3pPr>
            <a:lvl4pPr>
              <a:spcBef>
                <a:spcPts val="2399"/>
              </a:spcBef>
              <a:defRPr/>
            </a:lvl4pPr>
            <a:lvl5pPr>
              <a:spcBef>
                <a:spcPts val="239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0581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2399"/>
              </a:spcBef>
              <a:buNone/>
              <a:defRPr sz="3199"/>
            </a:lvl1pPr>
            <a:lvl2pPr marL="457082" indent="-457082">
              <a:spcBef>
                <a:spcPts val="2399"/>
              </a:spcBef>
              <a:buFont typeface="Arial" panose="020B0604020202020204" pitchFamily="34" charset="0"/>
              <a:buChar char="•"/>
              <a:defRPr sz="3199"/>
            </a:lvl2pPr>
            <a:lvl3pPr marL="952255" indent="-495172">
              <a:spcBef>
                <a:spcPts val="2399"/>
              </a:spcBef>
              <a:buFont typeface="Open Sans Light" panose="020B0306030504020204" pitchFamily="34" charset="0"/>
              <a:buChar char="–"/>
              <a:defRPr sz="3199"/>
            </a:lvl3pPr>
            <a:lvl4pPr marL="1371245" indent="-457082">
              <a:spcBef>
                <a:spcPts val="2399"/>
              </a:spcBef>
              <a:buFont typeface="Arial" panose="020B0604020202020204" pitchFamily="34" charset="0"/>
              <a:buChar char="•"/>
              <a:defRPr sz="3199"/>
            </a:lvl4pPr>
            <a:lvl5pPr marL="1828327" indent="-457082">
              <a:spcBef>
                <a:spcPts val="2399"/>
              </a:spcBef>
              <a:buFont typeface="Open Sans Light" panose="020B0306030504020204" pitchFamily="34" charset="0"/>
              <a:buChar char="–"/>
              <a:defRPr sz="31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1229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9714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2" y="2904841"/>
            <a:ext cx="15544800" cy="9255126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2399"/>
              </a:spcBef>
              <a:buNone/>
              <a:defRPr sz="3199"/>
            </a:lvl1pPr>
            <a:lvl2pPr marL="457082" indent="-457082">
              <a:spcBef>
                <a:spcPts val="2399"/>
              </a:spcBef>
              <a:buFont typeface="Arial" panose="020B0604020202020204" pitchFamily="34" charset="0"/>
              <a:buChar char="•"/>
              <a:defRPr sz="3199"/>
            </a:lvl2pPr>
            <a:lvl3pPr marL="914165" indent="-457082">
              <a:spcBef>
                <a:spcPts val="2399"/>
              </a:spcBef>
              <a:buFont typeface="Open Sans Light" panose="020B0306030504020204" pitchFamily="34" charset="0"/>
              <a:buChar char="–"/>
              <a:defRPr sz="3199"/>
            </a:lvl3pPr>
            <a:lvl4pPr marL="1371245" indent="-457082">
              <a:spcBef>
                <a:spcPts val="2399"/>
              </a:spcBef>
              <a:buFont typeface="Arial" panose="020B0604020202020204" pitchFamily="34" charset="0"/>
              <a:buChar char="•"/>
              <a:defRPr sz="3199"/>
            </a:lvl4pPr>
            <a:lvl5pPr marL="1828327" indent="-457082">
              <a:spcBef>
                <a:spcPts val="2399"/>
              </a:spcBef>
              <a:buFont typeface="Open Sans Light" panose="020B0306030504020204" pitchFamily="34" charset="0"/>
              <a:buChar char="–"/>
              <a:defRPr sz="31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6769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904841"/>
            <a:ext cx="7620000" cy="9051926"/>
          </a:xfrm>
        </p:spPr>
        <p:txBody>
          <a:bodyPr>
            <a:normAutofit/>
          </a:bodyPr>
          <a:lstStyle>
            <a:lvl1pPr>
              <a:defRPr sz="3999"/>
            </a:lvl1pPr>
            <a:lvl2pPr>
              <a:defRPr sz="3199"/>
            </a:lvl2pPr>
            <a:lvl3pPr>
              <a:defRPr sz="3199"/>
            </a:lvl3pPr>
            <a:lvl4pPr>
              <a:defRPr sz="3199"/>
            </a:lvl4pPr>
            <a:lvl5pPr>
              <a:defRPr sz="3199"/>
            </a:lvl5pPr>
            <a:lvl6pPr>
              <a:defRPr sz="4799"/>
            </a:lvl6pPr>
            <a:lvl7pPr>
              <a:defRPr sz="4799"/>
            </a:lvl7pPr>
            <a:lvl8pPr>
              <a:defRPr sz="4799"/>
            </a:lvl8pPr>
            <a:lvl9pPr>
              <a:defRPr sz="4799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904841"/>
            <a:ext cx="7620000" cy="9051926"/>
          </a:xfrm>
        </p:spPr>
        <p:txBody>
          <a:bodyPr>
            <a:normAutofit/>
          </a:bodyPr>
          <a:lstStyle>
            <a:lvl1pPr>
              <a:defRPr sz="3999"/>
            </a:lvl1pPr>
            <a:lvl2pPr>
              <a:defRPr sz="3199"/>
            </a:lvl2pPr>
            <a:lvl3pPr>
              <a:defRPr sz="3199"/>
            </a:lvl3pPr>
            <a:lvl4pPr>
              <a:defRPr sz="3199"/>
            </a:lvl4pPr>
            <a:lvl5pPr>
              <a:defRPr sz="3199"/>
            </a:lvl5pPr>
            <a:lvl6pPr>
              <a:defRPr sz="4799"/>
            </a:lvl6pPr>
            <a:lvl7pPr>
              <a:defRPr sz="4799"/>
            </a:lvl7pPr>
            <a:lvl8pPr>
              <a:defRPr sz="4799"/>
            </a:lvl8pPr>
            <a:lvl9pPr>
              <a:defRPr sz="4799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726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801624"/>
            <a:ext cx="7623175" cy="7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3999" b="1"/>
            </a:lvl1pPr>
            <a:lvl2pPr marL="1218886" indent="0">
              <a:buNone/>
              <a:defRPr sz="5333" b="1"/>
            </a:lvl2pPr>
            <a:lvl3pPr marL="2437770" indent="0">
              <a:buNone/>
              <a:defRPr sz="4799" b="1"/>
            </a:lvl3pPr>
            <a:lvl4pPr marL="3656655" indent="0">
              <a:buNone/>
              <a:defRPr sz="4266" b="1"/>
            </a:lvl4pPr>
            <a:lvl5pPr marL="4875539" indent="0">
              <a:buNone/>
              <a:defRPr sz="4266" b="1"/>
            </a:lvl5pPr>
            <a:lvl6pPr marL="6094425" indent="0">
              <a:buNone/>
              <a:defRPr sz="4266" b="1"/>
            </a:lvl6pPr>
            <a:lvl7pPr marL="7313310" indent="0">
              <a:buNone/>
              <a:defRPr sz="4266" b="1"/>
            </a:lvl7pPr>
            <a:lvl8pPr marL="8532193" indent="0">
              <a:buNone/>
              <a:defRPr sz="4266" b="1"/>
            </a:lvl8pPr>
            <a:lvl9pPr marL="9751080" indent="0">
              <a:buNone/>
              <a:defRPr sz="4266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2" y="3606741"/>
            <a:ext cx="7623175" cy="8737662"/>
          </a:xfrm>
        </p:spPr>
        <p:txBody>
          <a:bodyPr>
            <a:normAutofit/>
          </a:bodyPr>
          <a:lstStyle>
            <a:lvl1pPr>
              <a:defRPr sz="3999"/>
            </a:lvl1pPr>
            <a:lvl2pPr>
              <a:defRPr sz="3199"/>
            </a:lvl2pPr>
            <a:lvl3pPr>
              <a:defRPr sz="3199"/>
            </a:lvl3pPr>
            <a:lvl4pPr>
              <a:defRPr sz="3199"/>
            </a:lvl4pPr>
            <a:lvl5pPr>
              <a:defRPr sz="3199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801624"/>
            <a:ext cx="7626348" cy="7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3999" b="1"/>
            </a:lvl1pPr>
            <a:lvl2pPr marL="1218886" indent="0">
              <a:buNone/>
              <a:defRPr sz="5333" b="1"/>
            </a:lvl2pPr>
            <a:lvl3pPr marL="2437770" indent="0">
              <a:buNone/>
              <a:defRPr sz="4799" b="1"/>
            </a:lvl3pPr>
            <a:lvl4pPr marL="3656655" indent="0">
              <a:buNone/>
              <a:defRPr sz="4266" b="1"/>
            </a:lvl4pPr>
            <a:lvl5pPr marL="4875539" indent="0">
              <a:buNone/>
              <a:defRPr sz="4266" b="1"/>
            </a:lvl5pPr>
            <a:lvl6pPr marL="6094425" indent="0">
              <a:buNone/>
              <a:defRPr sz="4266" b="1"/>
            </a:lvl6pPr>
            <a:lvl7pPr marL="7313310" indent="0">
              <a:buNone/>
              <a:defRPr sz="4266" b="1"/>
            </a:lvl7pPr>
            <a:lvl8pPr marL="8532193" indent="0">
              <a:buNone/>
              <a:defRPr sz="4266" b="1"/>
            </a:lvl8pPr>
            <a:lvl9pPr marL="9751080" indent="0">
              <a:buNone/>
              <a:defRPr sz="4266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606741"/>
            <a:ext cx="7626348" cy="8737662"/>
          </a:xfrm>
        </p:spPr>
        <p:txBody>
          <a:bodyPr>
            <a:normAutofit/>
          </a:bodyPr>
          <a:lstStyle>
            <a:lvl1pPr>
              <a:defRPr sz="3999"/>
            </a:lvl1pPr>
            <a:lvl2pPr>
              <a:defRPr sz="3199"/>
            </a:lvl2pPr>
            <a:lvl3pPr>
              <a:defRPr sz="3199"/>
            </a:lvl3pPr>
            <a:lvl4pPr>
              <a:defRPr sz="3199"/>
            </a:lvl4pPr>
            <a:lvl5pPr>
              <a:defRPr sz="3199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2643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060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4860" cy="6876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3525" y="0"/>
            <a:ext cx="4594860" cy="6876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147049" y="0"/>
            <a:ext cx="4594860" cy="6876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720573" y="0"/>
            <a:ext cx="4594860" cy="6876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6839712"/>
            <a:ext cx="4594860" cy="6876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73525" y="6839712"/>
            <a:ext cx="4594860" cy="6876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47049" y="6839712"/>
            <a:ext cx="4594860" cy="6876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3720573" y="6839712"/>
            <a:ext cx="4594860" cy="6876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5188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56457" y="0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12914" y="0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969371" y="0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25828" y="0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4562856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656457" y="4562856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312914" y="4562856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969371" y="4562856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625828" y="4562856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9125712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670173" y="9125712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26630" y="9125712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983087" y="9125712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4625828" y="9125712"/>
            <a:ext cx="3662172" cy="459028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25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124" y="0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248" y="0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29371" y="0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15616" y="0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2172495" y="0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3419856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043124" y="3419856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6086248" y="3419856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129371" y="3419856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5215616" y="3419856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2172495" y="3419856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6839712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043124" y="6839712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6086248" y="6839712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9129371" y="6839712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5215616" y="6839712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2172495" y="6839712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10259568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3043124" y="10259568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6086248" y="10259568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9129371" y="10259568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5215616" y="10259568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12172495" y="10259568"/>
            <a:ext cx="3072384" cy="34564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603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3657600" cy="681487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0" y="2794000"/>
            <a:ext cx="3657600" cy="681487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6400" y="2794000"/>
            <a:ext cx="3657600" cy="681487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8800" y="2794000"/>
            <a:ext cx="3657600" cy="681487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9961131"/>
            <a:ext cx="3657600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34000" y="9961131"/>
            <a:ext cx="3657600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296400" y="9961131"/>
            <a:ext cx="3657600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258800" y="9961131"/>
            <a:ext cx="3657600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9711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1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3657600" cy="681487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0" y="2794000"/>
            <a:ext cx="3657600" cy="681487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6400" y="2794000"/>
            <a:ext cx="3657600" cy="681487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8800" y="2794000"/>
            <a:ext cx="3657600" cy="681487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9961131"/>
            <a:ext cx="3657600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34000" y="9961131"/>
            <a:ext cx="3657600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296400" y="9961131"/>
            <a:ext cx="3657600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258800" y="9961131"/>
            <a:ext cx="3657600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195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1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3999"/>
            <a:ext cx="4992624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3999"/>
            <a:ext cx="4992624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3999"/>
            <a:ext cx="4992624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9961131"/>
            <a:ext cx="4992624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647688" y="9961131"/>
            <a:ext cx="4992624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1923776" y="9961131"/>
            <a:ext cx="4992624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2986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373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3999"/>
            <a:ext cx="4992624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3999"/>
            <a:ext cx="4992624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3999"/>
            <a:ext cx="4992624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0" y="9961131"/>
            <a:ext cx="4992624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647688" y="9961131"/>
            <a:ext cx="4992624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1923776" y="9961131"/>
            <a:ext cx="4992624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037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3" y="2793999"/>
            <a:ext cx="7628383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8020" y="2793999"/>
            <a:ext cx="7628383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9961131"/>
            <a:ext cx="7628383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288020" y="9961131"/>
            <a:ext cx="7628383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124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3" y="2793999"/>
            <a:ext cx="7628383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8020" y="2793999"/>
            <a:ext cx="7628383" cy="681487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9961131"/>
            <a:ext cx="7628383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288020" y="9961131"/>
            <a:ext cx="7628383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7719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1"/>
            <a:ext cx="3657600" cy="295233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0" y="2794001"/>
            <a:ext cx="3657600" cy="295233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6400" y="2794001"/>
            <a:ext cx="3657600" cy="295233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8800" y="2794001"/>
            <a:ext cx="3657600" cy="295233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6110562"/>
            <a:ext cx="3662172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332476" y="6110562"/>
            <a:ext cx="3662172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9293352" y="6110562"/>
            <a:ext cx="3662172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3254228" y="6110562"/>
            <a:ext cx="3662172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944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1"/>
            <a:ext cx="3657600" cy="295233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0" y="2794001"/>
            <a:ext cx="3657600" cy="295233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6400" y="2794001"/>
            <a:ext cx="3657600" cy="295233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8800" y="2794001"/>
            <a:ext cx="3657600" cy="295233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6110562"/>
            <a:ext cx="3662172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332476" y="6110562"/>
            <a:ext cx="3662172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9293352" y="6110562"/>
            <a:ext cx="3662172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3254228" y="6110562"/>
            <a:ext cx="3662172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3153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4992624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4000"/>
            <a:ext cx="4992624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4000"/>
            <a:ext cx="4992624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6110562"/>
            <a:ext cx="4992624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647688" y="6110562"/>
            <a:ext cx="4992624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1923776" y="6110562"/>
            <a:ext cx="4992624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7826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4992624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4000"/>
            <a:ext cx="4992624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4000"/>
            <a:ext cx="4992624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6110562"/>
            <a:ext cx="4992624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647688" y="6110562"/>
            <a:ext cx="4992624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1923776" y="6110562"/>
            <a:ext cx="4992624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623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3" y="2794000"/>
            <a:ext cx="7628383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8020" y="2794000"/>
            <a:ext cx="7628383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6110562"/>
            <a:ext cx="7626096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9290304" y="6110562"/>
            <a:ext cx="7626096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888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3" y="2794000"/>
            <a:ext cx="7628383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8020" y="2794000"/>
            <a:ext cx="7628383" cy="294436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79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6110562"/>
            <a:ext cx="7626096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9290304" y="6110562"/>
            <a:ext cx="7626096" cy="597666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2807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0076" y="2794001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2476" y="2794001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4876" y="2794001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7276" y="2794001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370076" y="9434015"/>
            <a:ext cx="3662172" cy="2653210"/>
          </a:xfrm>
        </p:spPr>
        <p:txBody>
          <a:bodyPr/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330952" y="9434015"/>
            <a:ext cx="3662172" cy="2653210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9291828" y="9434015"/>
            <a:ext cx="3662172" cy="2653210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3252704" y="9434015"/>
            <a:ext cx="3662172" cy="2653210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370076" y="6114009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332476" y="6114009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294876" y="6114009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3257276" y="6114009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9337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302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0076" y="2794001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2476" y="2794001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4876" y="2794001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7276" y="2794001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370076" y="9434015"/>
            <a:ext cx="3662172" cy="2653210"/>
          </a:xfrm>
        </p:spPr>
        <p:txBody>
          <a:bodyPr/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330952" y="9434015"/>
            <a:ext cx="3662172" cy="2653210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9291828" y="9434015"/>
            <a:ext cx="3662172" cy="2653210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3252704" y="9434015"/>
            <a:ext cx="3662172" cy="2653210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370076" y="6114009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332476" y="6114009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294876" y="6114009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3257276" y="6114009"/>
            <a:ext cx="3657600" cy="295233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7821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400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400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9441980"/>
            <a:ext cx="4992624" cy="2740496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647688" y="9441980"/>
            <a:ext cx="4992624" cy="2740496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1923776" y="9441980"/>
            <a:ext cx="4992624" cy="2740496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71600" y="612197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647688" y="612197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23776" y="612197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7318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400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400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9441980"/>
            <a:ext cx="4992624" cy="2740496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647688" y="9441980"/>
            <a:ext cx="4992624" cy="2740496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1923776" y="9441980"/>
            <a:ext cx="4992624" cy="2740496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71600" y="612197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647688" y="612197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23776" y="6121970"/>
            <a:ext cx="4992624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8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3891" y="2794000"/>
            <a:ext cx="7628383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90307" y="2794000"/>
            <a:ext cx="7628383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9408811"/>
            <a:ext cx="7626096" cy="267841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9290304" y="9408811"/>
            <a:ext cx="7626096" cy="267841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373891" y="6121970"/>
            <a:ext cx="7628383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290307" y="6121970"/>
            <a:ext cx="7628383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25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3891" y="2794000"/>
            <a:ext cx="7628383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90307" y="2794000"/>
            <a:ext cx="7628383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9408811"/>
            <a:ext cx="7626096" cy="267841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9290304" y="9408811"/>
            <a:ext cx="7626096" cy="267841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373891" y="6121970"/>
            <a:ext cx="7628383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290307" y="6121970"/>
            <a:ext cx="7628383" cy="29443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098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3999"/>
            <a:ext cx="3657600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0" y="2793999"/>
            <a:ext cx="3657600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6400" y="2793999"/>
            <a:ext cx="3657600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8800" y="2793999"/>
            <a:ext cx="3657600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371600" y="8964035"/>
            <a:ext cx="3662172" cy="236218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332476" y="8964035"/>
            <a:ext cx="3662172" cy="236218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293352" y="8964035"/>
            <a:ext cx="3662172" cy="236218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3254228" y="8964035"/>
            <a:ext cx="3662172" cy="236218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17498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3999"/>
            <a:ext cx="3657600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0" y="2793999"/>
            <a:ext cx="3657600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6400" y="2793999"/>
            <a:ext cx="3657600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8800" y="2793999"/>
            <a:ext cx="3657600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371600" y="8964035"/>
            <a:ext cx="3662172" cy="236218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332476" y="8964035"/>
            <a:ext cx="3662172" cy="236218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293352" y="8964035"/>
            <a:ext cx="3662172" cy="236218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3254228" y="8964035"/>
            <a:ext cx="3662172" cy="236218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2269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3999"/>
            <a:ext cx="4992624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3999"/>
            <a:ext cx="4992624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3999"/>
            <a:ext cx="4992624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371600" y="9517903"/>
            <a:ext cx="4992624" cy="180831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47688" y="9517903"/>
            <a:ext cx="4992624" cy="180831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1923776" y="9517903"/>
            <a:ext cx="4992624" cy="180831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96366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3999"/>
            <a:ext cx="4992624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3999"/>
            <a:ext cx="4992624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3999"/>
            <a:ext cx="4992624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371600" y="9517903"/>
            <a:ext cx="4992624" cy="180831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47688" y="9517903"/>
            <a:ext cx="4992624" cy="180831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1923776" y="9517903"/>
            <a:ext cx="4992624" cy="180831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2391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3" y="2793999"/>
            <a:ext cx="7628383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8020" y="2793999"/>
            <a:ext cx="7628383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371600" y="10071775"/>
            <a:ext cx="7626096" cy="125444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290304" y="10071775"/>
            <a:ext cx="7626096" cy="125444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0803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2597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3" y="2793999"/>
            <a:ext cx="7628383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8020" y="2793999"/>
            <a:ext cx="7628383" cy="853221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371600" y="10071775"/>
            <a:ext cx="7626096" cy="125444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290304" y="10071775"/>
            <a:ext cx="7626096" cy="125444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62289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3657600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0" y="2794000"/>
            <a:ext cx="3657600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6400" y="2794000"/>
            <a:ext cx="3657600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8800" y="2794000"/>
            <a:ext cx="3657600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371600" y="5719952"/>
            <a:ext cx="3662172" cy="236218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332476" y="5719952"/>
            <a:ext cx="3662172" cy="236218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293352" y="5719952"/>
            <a:ext cx="3662172" cy="236218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3254228" y="5719952"/>
            <a:ext cx="3662172" cy="236218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8424610"/>
            <a:ext cx="3662172" cy="3427116"/>
          </a:xfrm>
        </p:spPr>
        <p:txBody>
          <a:bodyPr/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5332476" y="8424610"/>
            <a:ext cx="3662172" cy="3427116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9293352" y="8424610"/>
            <a:ext cx="3662172" cy="3427116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3254228" y="8424610"/>
            <a:ext cx="3662172" cy="3427116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728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3657600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34000" y="2794000"/>
            <a:ext cx="3657600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96400" y="2794000"/>
            <a:ext cx="3657600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258800" y="2794000"/>
            <a:ext cx="3657600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371600" y="5719952"/>
            <a:ext cx="3662172" cy="236218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332476" y="5719952"/>
            <a:ext cx="3662172" cy="236218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293352" y="5719952"/>
            <a:ext cx="3662172" cy="236218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3254228" y="5719952"/>
            <a:ext cx="3662172" cy="236218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8424610"/>
            <a:ext cx="3662172" cy="3427116"/>
          </a:xfrm>
        </p:spPr>
        <p:txBody>
          <a:bodyPr/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5332476" y="8424610"/>
            <a:ext cx="3662172" cy="3427116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9293352" y="8424610"/>
            <a:ext cx="3662172" cy="3427116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3254228" y="8424610"/>
            <a:ext cx="3662172" cy="3427116"/>
          </a:xfrm>
        </p:spPr>
        <p:txBody>
          <a:bodyPr>
            <a:normAutofit/>
          </a:bodyPr>
          <a:lstStyle>
            <a:lvl1pPr marL="0" indent="0">
              <a:buNone/>
              <a:defRPr sz="27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8913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4992624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4000"/>
            <a:ext cx="4992624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4000"/>
            <a:ext cx="4992624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371600" y="6273821"/>
            <a:ext cx="4992624" cy="180831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47688" y="6273821"/>
            <a:ext cx="4992624" cy="180831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1923776" y="6273821"/>
            <a:ext cx="4992624" cy="180831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8424610"/>
            <a:ext cx="4992624" cy="350138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6647688" y="8424610"/>
            <a:ext cx="4992624" cy="350138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11923776" y="8424610"/>
            <a:ext cx="4992624" cy="350138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937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794000"/>
            <a:ext cx="4992624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647688" y="2794000"/>
            <a:ext cx="4992624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923776" y="2794000"/>
            <a:ext cx="4992624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371600" y="6273821"/>
            <a:ext cx="4992624" cy="180831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47688" y="6273821"/>
            <a:ext cx="4992624" cy="180831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1923776" y="6273821"/>
            <a:ext cx="4992624" cy="180831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8424610"/>
            <a:ext cx="4992624" cy="350138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6647688" y="8424610"/>
            <a:ext cx="4992624" cy="350138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11923776" y="8424610"/>
            <a:ext cx="4992624" cy="3501384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5359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3" y="2794000"/>
            <a:ext cx="7628383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8020" y="2794000"/>
            <a:ext cx="7628383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371600" y="6827693"/>
            <a:ext cx="7626096" cy="125444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290304" y="6827693"/>
            <a:ext cx="7626096" cy="125444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8424610"/>
            <a:ext cx="7626096" cy="3406132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9290304" y="8424610"/>
            <a:ext cx="7626096" cy="3406132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7031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3" y="2794000"/>
            <a:ext cx="7628383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8020" y="2794000"/>
            <a:ext cx="7628383" cy="52881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279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371600" y="6827693"/>
            <a:ext cx="7626096" cy="125444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290304" y="6827693"/>
            <a:ext cx="7626096" cy="125444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399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799">
                <a:solidFill>
                  <a:srgbClr val="FFFFFF"/>
                </a:solidFill>
              </a:defRPr>
            </a:lvl2pPr>
            <a:lvl3pPr marL="685641" indent="-342820">
              <a:defRPr sz="2799">
                <a:solidFill>
                  <a:srgbClr val="FFFFFF"/>
                </a:solidFill>
              </a:defRPr>
            </a:lvl3pPr>
            <a:lvl4pPr marL="1028460" indent="-342820">
              <a:defRPr sz="2799">
                <a:solidFill>
                  <a:srgbClr val="FFFFFF"/>
                </a:solidFill>
              </a:defRPr>
            </a:lvl4pPr>
            <a:lvl5pPr marL="1485554" indent="-457094">
              <a:defRPr sz="27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371600" y="8424610"/>
            <a:ext cx="7626096" cy="3406132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9290304" y="8424610"/>
            <a:ext cx="7626096" cy="3406132"/>
          </a:xfrm>
        </p:spPr>
        <p:txBody>
          <a:bodyPr/>
          <a:lstStyle>
            <a:lvl1pPr marL="0" indent="0">
              <a:buNone/>
              <a:defRPr sz="4199"/>
            </a:lvl1pPr>
            <a:lvl2pPr marL="342820" indent="-342820">
              <a:buFont typeface="Arial" panose="020B0604020202020204" pitchFamily="34" charset="0"/>
              <a:buChar char="•"/>
              <a:defRPr sz="2799"/>
            </a:lvl2pPr>
            <a:lvl3pPr marL="685641" indent="-342820">
              <a:defRPr sz="2799"/>
            </a:lvl3pPr>
            <a:lvl4pPr marL="1028460" indent="-342820">
              <a:defRPr sz="2799"/>
            </a:lvl4pPr>
            <a:lvl5pPr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7839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080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456874" y="327957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25565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819359" y="327957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588050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1181843" y="327957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950534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5544327" y="327957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63080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456874" y="6307094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225565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819359" y="6307094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588050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1181843" y="6307094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3950534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5544327" y="6307094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863080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2456874" y="933460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225565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819359" y="933460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588050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1181843" y="933460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3950534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5544327" y="933460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55915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080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456874" y="327957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25565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819359" y="327957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588050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1181843" y="327957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950534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5544327" y="327957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63080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456874" y="6307094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225565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819359" y="6307094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9588050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1181843" y="6307094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3950534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5544327" y="6307094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863080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2456874" y="933460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225565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6819359" y="933460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9588050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1181843" y="933460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3950534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5544327" y="9334608"/>
            <a:ext cx="206884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169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080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456875" y="327957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540488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139950" y="327957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2217893" y="3279578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3823025" y="327957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63080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456875" y="6307094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540488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139950" y="6307094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2217893" y="6307094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3823025" y="6307094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863080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2456875" y="933460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540488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8139950" y="933460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2217893" y="9334608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3823025" y="933460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9636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1426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080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456875" y="327957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540488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139950" y="327957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2217893" y="3279578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3823025" y="327957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63080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456875" y="6307094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540488" y="6307096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139950" y="6307094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2217893" y="6307094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3823025" y="6307094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863080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2456875" y="933460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540488" y="933461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8139950" y="933460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2217893" y="9334608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13823025" y="9334608"/>
            <a:ext cx="3471612" cy="195681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34128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080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456875" y="3279577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540488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139950" y="3279577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2217893" y="3279578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3823025" y="3279577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63080" y="7773154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456875" y="7773151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540488" y="7773154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139950" y="7773151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2217893" y="7773152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3823025" y="7773151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4473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080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456875" y="3279577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540488" y="3279580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139950" y="3279577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2217893" y="3279578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3823025" y="3279577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63080" y="7773154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456875" y="7773151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540488" y="7773154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139950" y="7773151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2217893" y="7773152"/>
            <a:ext cx="1371600" cy="1828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13823025" y="7773151"/>
            <a:ext cx="3471612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32028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083" y="3279580"/>
            <a:ext cx="2301231" cy="30683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43063" y="3279577"/>
            <a:ext cx="5338017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419707" y="3279580"/>
            <a:ext cx="2301231" cy="30683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2005356" y="3279577"/>
            <a:ext cx="5338017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63083" y="7773154"/>
            <a:ext cx="2301231" cy="30683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3443063" y="7773151"/>
            <a:ext cx="5338017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419707" y="7773154"/>
            <a:ext cx="2301231" cy="30683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12005356" y="7773151"/>
            <a:ext cx="5338017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9025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083" y="3279580"/>
            <a:ext cx="2301231" cy="30683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43063" y="3279577"/>
            <a:ext cx="5338017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419707" y="3279580"/>
            <a:ext cx="2301231" cy="30683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2005356" y="3279577"/>
            <a:ext cx="5338017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63083" y="7773154"/>
            <a:ext cx="2301231" cy="30683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3443063" y="7773151"/>
            <a:ext cx="5338017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419707" y="7773154"/>
            <a:ext cx="2301231" cy="30683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12005356" y="7773151"/>
            <a:ext cx="5338017" cy="388448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7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399" i="1"/>
            </a:lvl2pPr>
            <a:lvl3pPr marL="0" indent="0">
              <a:buNone/>
              <a:defRPr sz="23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57461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46338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63084" y="6513985"/>
            <a:ext cx="5065405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023746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540491" y="6513985"/>
            <a:ext cx="5065405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3701151" y="3279578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2217897" y="6513985"/>
            <a:ext cx="5065405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278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46338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863084" y="6513985"/>
            <a:ext cx="5065405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023746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540491" y="6513985"/>
            <a:ext cx="5065405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3701151" y="3279578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12217897" y="6513985"/>
            <a:ext cx="5065405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26485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32403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78881" y="6513985"/>
            <a:ext cx="3605934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38197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284674" y="6513985"/>
            <a:ext cx="3605934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243989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90467" y="6513985"/>
            <a:ext cx="3605934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371602" y="1866900"/>
            <a:ext cx="155448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3599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4449784" y="3279578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3696261" y="6513985"/>
            <a:ext cx="3605934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75369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32403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78881" y="6513985"/>
            <a:ext cx="3605934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38197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284674" y="6513985"/>
            <a:ext cx="3605934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243989" y="3279580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90467" y="6513985"/>
            <a:ext cx="3605934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4449784" y="3279578"/>
            <a:ext cx="2098890" cy="279852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99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3696261" y="6513985"/>
            <a:ext cx="3605934" cy="480643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9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2799" i="1"/>
            </a:lvl2pPr>
            <a:lvl3pPr marL="0" indent="0" algn="ctr">
              <a:buNone/>
              <a:defRPr sz="2799"/>
            </a:lvl3pPr>
            <a:lvl4pPr marL="1028460" indent="-342820">
              <a:defRPr sz="2399"/>
            </a:lvl4pPr>
            <a:lvl5pPr>
              <a:defRPr sz="2399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59865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559923"/>
            <a:ext cx="15544800" cy="1635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2" y="2537518"/>
            <a:ext cx="3528390" cy="70713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386957" y="2537518"/>
            <a:ext cx="3528390" cy="70713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799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01563" y="2537518"/>
            <a:ext cx="3719716" cy="7071360"/>
          </a:xfrm>
        </p:spPr>
        <p:txBody>
          <a:bodyPr>
            <a:noAutofit/>
          </a:bodyPr>
          <a:lstStyle>
            <a:lvl1pPr marL="0" indent="0">
              <a:buNone/>
              <a:defRPr sz="2799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2799"/>
            </a:lvl2pPr>
            <a:lvl3pPr marL="301557" indent="-301557">
              <a:defRPr sz="2799"/>
            </a:lvl3pPr>
            <a:lvl4pPr marL="803089" indent="-415829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3196684" y="2537518"/>
            <a:ext cx="3719716" cy="7071360"/>
          </a:xfrm>
        </p:spPr>
        <p:txBody>
          <a:bodyPr>
            <a:noAutofit/>
          </a:bodyPr>
          <a:lstStyle>
            <a:lvl1pPr marL="0" indent="0">
              <a:buNone/>
              <a:defRPr sz="2799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2799"/>
            </a:lvl2pPr>
            <a:lvl3pPr marL="301557" indent="-301557">
              <a:defRPr sz="2799"/>
            </a:lvl3pPr>
            <a:lvl4pPr marL="803089" indent="-415829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71603" y="9961131"/>
            <a:ext cx="7549679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386957" y="9961131"/>
            <a:ext cx="7529444" cy="1917702"/>
          </a:xfrm>
        </p:spPr>
        <p:txBody>
          <a:bodyPr>
            <a:noAutofit/>
          </a:bodyPr>
          <a:lstStyle>
            <a:lvl1pPr marL="0" indent="0">
              <a:buNone/>
              <a:defRPr sz="2799"/>
            </a:lvl1pPr>
            <a:lvl2pPr marL="304721" indent="-304721">
              <a:buFont typeface="Arial" panose="020B0604020202020204" pitchFamily="34" charset="0"/>
              <a:buChar char="•"/>
              <a:defRPr sz="2799"/>
            </a:lvl2pPr>
            <a:lvl3pPr marL="609442" indent="-304721">
              <a:defRPr sz="2799"/>
            </a:lvl3pPr>
            <a:lvl4pPr marL="1066525" indent="-457082">
              <a:defRPr sz="2799"/>
            </a:lvl4pPr>
            <a:lvl5pPr marL="1523606" indent="-457082">
              <a:defRPr sz="2799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2250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5087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828800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776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Oval 10"/>
          <p:cNvSpPr/>
          <p:nvPr userDrawn="1"/>
        </p:nvSpPr>
        <p:spPr>
          <a:xfrm>
            <a:off x="17269316" y="473371"/>
            <a:ext cx="842400" cy="842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600" dirty="0"/>
          </a:p>
        </p:txBody>
      </p:sp>
      <p:sp>
        <p:nvSpPr>
          <p:cNvPr id="9" name="TextBox 11"/>
          <p:cNvSpPr txBox="1"/>
          <p:nvPr userDrawn="1"/>
        </p:nvSpPr>
        <p:spPr>
          <a:xfrm>
            <a:off x="17195742" y="586766"/>
            <a:ext cx="989547" cy="615609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1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‹Nº›</a:t>
            </a:fld>
            <a:endParaRPr lang="id-ID" sz="2801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12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4" r:id="rId15"/>
    <p:sldLayoutId id="2147484010" r:id="rId16"/>
    <p:sldLayoutId id="2147483762" r:id="rId17"/>
    <p:sldLayoutId id="2147483788" r:id="rId18"/>
    <p:sldLayoutId id="2147483748" r:id="rId19"/>
    <p:sldLayoutId id="2147483749" r:id="rId20"/>
    <p:sldLayoutId id="2147483746" r:id="rId21"/>
    <p:sldLayoutId id="2147483736" r:id="rId22"/>
    <p:sldLayoutId id="2147483768" r:id="rId23"/>
    <p:sldLayoutId id="2147483714" r:id="rId24"/>
    <p:sldLayoutId id="2147483709" r:id="rId25"/>
    <p:sldLayoutId id="2147483694" r:id="rId26"/>
    <p:sldLayoutId id="2147483722" r:id="rId27"/>
    <p:sldLayoutId id="2147483781" r:id="rId28"/>
    <p:sldLayoutId id="2147483770" r:id="rId29"/>
    <p:sldLayoutId id="2147483771" r:id="rId30"/>
    <p:sldLayoutId id="2147483787" r:id="rId31"/>
    <p:sldLayoutId id="2147483780" r:id="rId32"/>
    <p:sldLayoutId id="2147483811" r:id="rId33"/>
    <p:sldLayoutId id="2147483813" r:id="rId34"/>
    <p:sldLayoutId id="2147483815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5" r:id="rId42"/>
    <p:sldLayoutId id="2147483827" r:id="rId43"/>
    <p:sldLayoutId id="2147483829" r:id="rId44"/>
    <p:sldLayoutId id="2147483830" r:id="rId45"/>
    <p:sldLayoutId id="2147483831" r:id="rId46"/>
    <p:sldLayoutId id="2147483832" r:id="rId47"/>
    <p:sldLayoutId id="2147483833" r:id="rId48"/>
    <p:sldLayoutId id="2147483834" r:id="rId49"/>
    <p:sldLayoutId id="2147483835" r:id="rId50"/>
    <p:sldLayoutId id="2147483836" r:id="rId51"/>
    <p:sldLayoutId id="2147483837" r:id="rId52"/>
    <p:sldLayoutId id="2147483838" r:id="rId53"/>
    <p:sldLayoutId id="2147483839" r:id="rId54"/>
    <p:sldLayoutId id="2147483840" r:id="rId55"/>
    <p:sldLayoutId id="2147483841" r:id="rId56"/>
    <p:sldLayoutId id="2147483842" r:id="rId57"/>
    <p:sldLayoutId id="2147483843" r:id="rId58"/>
    <p:sldLayoutId id="2147483844" r:id="rId59"/>
    <p:sldLayoutId id="2147483845" r:id="rId60"/>
    <p:sldLayoutId id="2147483846" r:id="rId61"/>
    <p:sldLayoutId id="2147483847" r:id="rId62"/>
    <p:sldLayoutId id="2147483848" r:id="rId63"/>
    <p:sldLayoutId id="2147483849" r:id="rId64"/>
    <p:sldLayoutId id="2147483850" r:id="rId65"/>
    <p:sldLayoutId id="2147483851" r:id="rId66"/>
    <p:sldLayoutId id="2147483852" r:id="rId67"/>
    <p:sldLayoutId id="2147483853" r:id="rId68"/>
    <p:sldLayoutId id="2147483854" r:id="rId69"/>
    <p:sldLayoutId id="2147483855" r:id="rId70"/>
    <p:sldLayoutId id="2147483856" r:id="rId71"/>
    <p:sldLayoutId id="2147483857" r:id="rId72"/>
    <p:sldLayoutId id="2147483858" r:id="rId73"/>
    <p:sldLayoutId id="2147483859" r:id="rId74"/>
    <p:sldLayoutId id="2147483860" r:id="rId75"/>
    <p:sldLayoutId id="2147483861" r:id="rId76"/>
    <p:sldLayoutId id="2147483862" r:id="rId77"/>
    <p:sldLayoutId id="2147483863" r:id="rId78"/>
    <p:sldLayoutId id="2147483864" r:id="rId79"/>
    <p:sldLayoutId id="2147483865" r:id="rId80"/>
    <p:sldLayoutId id="2147483866" r:id="rId81"/>
    <p:sldLayoutId id="2147483867" r:id="rId82"/>
    <p:sldLayoutId id="2147483868" r:id="rId83"/>
    <p:sldLayoutId id="2147483869" r:id="rId84"/>
    <p:sldLayoutId id="2147483870" r:id="rId85"/>
    <p:sldLayoutId id="2147483871" r:id="rId86"/>
    <p:sldLayoutId id="2147483872" r:id="rId87"/>
    <p:sldLayoutId id="2147483873" r:id="rId88"/>
    <p:sldLayoutId id="2147483874" r:id="rId89"/>
    <p:sldLayoutId id="2147484011" r:id="rId9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6600" y="2043873"/>
            <a:ext cx="12273677" cy="3602181"/>
          </a:xfrm>
        </p:spPr>
        <p:txBody>
          <a:bodyPr>
            <a:noAutofit/>
          </a:bodyPr>
          <a:lstStyle/>
          <a:p>
            <a:r>
              <a:rPr lang="es-MX" sz="7200" b="1" dirty="0" smtClean="0"/>
              <a:t>TICAL 2019 y el 3er Encuentro </a:t>
            </a:r>
            <a:r>
              <a:rPr lang="es-MX" sz="7200" b="1" dirty="0"/>
              <a:t>L</a:t>
            </a:r>
            <a:r>
              <a:rPr lang="es-MX" sz="7200" b="1" dirty="0" smtClean="0"/>
              <a:t>atinoamericano de e-Ciencia</a:t>
            </a:r>
            <a:endParaRPr lang="es-MX" sz="7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3349" y="6982691"/>
            <a:ext cx="15860175" cy="5943600"/>
          </a:xfrm>
        </p:spPr>
        <p:txBody>
          <a:bodyPr>
            <a:noAutofit/>
          </a:bodyPr>
          <a:lstStyle/>
          <a:p>
            <a:r>
              <a:rPr lang="es-MX" sz="5400" dirty="0" smtClean="0"/>
              <a:t>Desarrollo de un prototipo de juego digital educativo para las Ciencias de la Tierra</a:t>
            </a:r>
          </a:p>
          <a:p>
            <a:endParaRPr lang="es-MX" sz="5400" dirty="0" smtClean="0"/>
          </a:p>
          <a:p>
            <a:r>
              <a:rPr lang="es-MX" sz="5400" dirty="0" smtClean="0"/>
              <a:t>Autores: </a:t>
            </a:r>
          </a:p>
          <a:p>
            <a:r>
              <a:rPr lang="es-MX" sz="5400" dirty="0" smtClean="0"/>
              <a:t>Edgar Iván Ordoñez López y Marisol Escorza Reyes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277" y="95339"/>
            <a:ext cx="2326459" cy="32320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3" y="267388"/>
            <a:ext cx="2865337" cy="2704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599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2">
                  <a:lumMod val="75000"/>
                  <a:alpha val="33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extBox 59"/>
          <p:cNvSpPr txBox="1"/>
          <p:nvPr/>
        </p:nvSpPr>
        <p:spPr>
          <a:xfrm>
            <a:off x="4408105" y="6588991"/>
            <a:ext cx="9471789" cy="110797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bg1"/>
                </a:solidFill>
                <a:latin typeface="+mj-lt"/>
                <a:cs typeface="Lato Regular"/>
              </a:rPr>
              <a:t>Avances del prototipo</a:t>
            </a:r>
            <a:endParaRPr lang="id-ID" sz="6600" b="1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966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Marcador de posición de imagen" descr="menus1.png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/>
          <a:srcRect l="-2467" r="-868"/>
          <a:stretch>
            <a:fillRect/>
          </a:stretch>
        </p:blipFill>
        <p:spPr>
          <a:xfrm>
            <a:off x="-689486" y="27708"/>
            <a:ext cx="19190244" cy="9818655"/>
          </a:xfrm>
        </p:spPr>
      </p:pic>
      <p:sp>
        <p:nvSpPr>
          <p:cNvPr id="86" name="TextBox 85"/>
          <p:cNvSpPr txBox="1"/>
          <p:nvPr/>
        </p:nvSpPr>
        <p:spPr>
          <a:xfrm>
            <a:off x="1995055" y="12177117"/>
            <a:ext cx="249381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26"/>
              </a:lnSpc>
            </a:pPr>
            <a:r>
              <a:rPr lang="en-US" sz="4000" dirty="0" err="1" smtClean="0">
                <a:ea typeface="Lato Light" charset="0"/>
                <a:cs typeface="Lato Light" charset="0"/>
              </a:rPr>
              <a:t>Elección</a:t>
            </a:r>
            <a:r>
              <a:rPr lang="en-US" sz="4000" dirty="0" smtClean="0">
                <a:ea typeface="Lato Light" charset="0"/>
                <a:cs typeface="Lato Light" charset="0"/>
              </a:rPr>
              <a:t> de </a:t>
            </a:r>
            <a:r>
              <a:rPr lang="en-US" sz="4000" dirty="0" err="1" smtClean="0">
                <a:ea typeface="Lato Light" charset="0"/>
                <a:cs typeface="Lato Light" charset="0"/>
              </a:rPr>
              <a:t>personaje</a:t>
            </a:r>
            <a:endParaRPr lang="en-US" sz="4000" dirty="0" smtClean="0">
              <a:ea typeface="Lato Light" charset="0"/>
              <a:cs typeface="Lato Light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69160" y="12177117"/>
            <a:ext cx="1913607" cy="1171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26"/>
              </a:lnSpc>
            </a:pPr>
            <a:r>
              <a:rPr lang="es-MX" sz="4000" dirty="0" smtClean="0"/>
              <a:t>Menú de selección de mapa</a:t>
            </a:r>
            <a:endParaRPr lang="en-US" b="1" dirty="0"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439157" y="11930533"/>
            <a:ext cx="205917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26"/>
              </a:lnSpc>
            </a:pPr>
            <a:r>
              <a:rPr lang="es-MX" sz="4000" dirty="0" smtClean="0"/>
              <a:t>Menú </a:t>
            </a:r>
            <a:r>
              <a:rPr lang="es-MX" sz="4000" smtClean="0"/>
              <a:t>de selección </a:t>
            </a:r>
            <a:r>
              <a:rPr lang="es-MX" sz="4000" dirty="0" smtClean="0"/>
              <a:t>de modos</a:t>
            </a:r>
            <a:endParaRPr lang="en-US" b="1" dirty="0"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438399" y="10197697"/>
            <a:ext cx="1714085" cy="171453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b="1" dirty="0">
              <a:latin typeface="Lato Bold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426718" y="10062616"/>
            <a:ext cx="1714085" cy="171453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b="1" dirty="0">
              <a:latin typeface="Lato Bold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4534866" y="9957199"/>
            <a:ext cx="1714085" cy="171453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b="1" dirty="0">
              <a:latin typeface="Lato Bold" charset="0"/>
            </a:endParaRPr>
          </a:p>
        </p:txBody>
      </p:sp>
      <p:sp>
        <p:nvSpPr>
          <p:cNvPr id="26" name="Shape 2588"/>
          <p:cNvSpPr/>
          <p:nvPr/>
        </p:nvSpPr>
        <p:spPr>
          <a:xfrm>
            <a:off x="15024532" y="10448979"/>
            <a:ext cx="788502" cy="716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27" name="Shape 2939"/>
          <p:cNvSpPr/>
          <p:nvPr/>
        </p:nvSpPr>
        <p:spPr>
          <a:xfrm>
            <a:off x="8824936" y="10457326"/>
            <a:ext cx="873246" cy="873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28" name="Shape 2617"/>
          <p:cNvSpPr/>
          <p:nvPr/>
        </p:nvSpPr>
        <p:spPr>
          <a:xfrm>
            <a:off x="2884183" y="10607931"/>
            <a:ext cx="888457" cy="716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46448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posición de imagen" descr="menus.pn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rcRect l="5" r="120"/>
          <a:stretch>
            <a:fillRect/>
          </a:stretch>
        </p:blipFill>
        <p:spPr>
          <a:xfrm>
            <a:off x="24842" y="27709"/>
            <a:ext cx="18207740" cy="9836808"/>
          </a:xfrm>
        </p:spPr>
      </p:pic>
      <p:sp>
        <p:nvSpPr>
          <p:cNvPr id="86" name="TextBox 85"/>
          <p:cNvSpPr txBox="1"/>
          <p:nvPr/>
        </p:nvSpPr>
        <p:spPr>
          <a:xfrm>
            <a:off x="1947675" y="11963599"/>
            <a:ext cx="2202597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26"/>
              </a:lnSpc>
            </a:pPr>
            <a:r>
              <a:rPr lang="es-MX" sz="4000" dirty="0" smtClean="0"/>
              <a:t>Menú de selección de roca</a:t>
            </a:r>
            <a:endParaRPr lang="en-US" sz="4000" dirty="0" smtClean="0">
              <a:ea typeface="Lato Light" charset="0"/>
              <a:cs typeface="Lato Light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68556" y="11899492"/>
            <a:ext cx="476295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26"/>
              </a:lnSpc>
            </a:pPr>
            <a:r>
              <a:rPr lang="es-MX" sz="4000" dirty="0" smtClean="0"/>
              <a:t>Interfaz gráfica con contadores de puntajes en tiempo real de la partida</a:t>
            </a:r>
            <a:endParaRPr lang="en-US" b="1" dirty="0"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452381" y="11993583"/>
            <a:ext cx="1897684" cy="787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26"/>
              </a:lnSpc>
            </a:pPr>
            <a:r>
              <a:rPr lang="es-MX" sz="4000" dirty="0" smtClean="0"/>
              <a:t>Menú de pausa</a:t>
            </a:r>
            <a:endParaRPr lang="en-US" b="1" dirty="0">
              <a:latin typeface="Lato Bold" charset="0"/>
              <a:ea typeface="Lato Bold" charset="0"/>
              <a:cs typeface="Lato Bold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2157240" y="9992437"/>
            <a:ext cx="1640886" cy="1641315"/>
            <a:chOff x="6677891" y="9384319"/>
            <a:chExt cx="1640886" cy="1641315"/>
          </a:xfrm>
        </p:grpSpPr>
        <p:sp>
          <p:nvSpPr>
            <p:cNvPr id="100" name="Oval 99"/>
            <p:cNvSpPr/>
            <p:nvPr/>
          </p:nvSpPr>
          <p:spPr>
            <a:xfrm>
              <a:off x="6677891" y="9384319"/>
              <a:ext cx="1640886" cy="164131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b="1" dirty="0">
                <a:latin typeface="Lato Bold" charset="0"/>
              </a:endParaRPr>
            </a:p>
          </p:txBody>
        </p:sp>
        <p:sp>
          <p:nvSpPr>
            <p:cNvPr id="18" name="Freeform 93"/>
            <p:cNvSpPr>
              <a:spLocks noEditPoints="1"/>
            </p:cNvSpPr>
            <p:nvPr/>
          </p:nvSpPr>
          <p:spPr bwMode="auto">
            <a:xfrm>
              <a:off x="7035631" y="9816388"/>
              <a:ext cx="807680" cy="807680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94"/>
            <p:cNvSpPr>
              <a:spLocks noEditPoints="1"/>
            </p:cNvSpPr>
            <p:nvPr/>
          </p:nvSpPr>
          <p:spPr bwMode="auto">
            <a:xfrm>
              <a:off x="7425814" y="10175356"/>
              <a:ext cx="136565" cy="140466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95"/>
            <p:cNvSpPr>
              <a:spLocks noEditPoints="1"/>
            </p:cNvSpPr>
            <p:nvPr/>
          </p:nvSpPr>
          <p:spPr bwMode="auto">
            <a:xfrm>
              <a:off x="7784783" y="9738351"/>
              <a:ext cx="136565" cy="13656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 96"/>
            <p:cNvSpPr>
              <a:spLocks noEditPoints="1"/>
            </p:cNvSpPr>
            <p:nvPr/>
          </p:nvSpPr>
          <p:spPr bwMode="auto">
            <a:xfrm>
              <a:off x="7261937" y="10148045"/>
              <a:ext cx="113154" cy="11705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Freeform 97"/>
            <p:cNvSpPr>
              <a:spLocks noEditPoints="1"/>
            </p:cNvSpPr>
            <p:nvPr/>
          </p:nvSpPr>
          <p:spPr bwMode="auto">
            <a:xfrm>
              <a:off x="7375089" y="10343136"/>
              <a:ext cx="50725" cy="58529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 98"/>
            <p:cNvSpPr>
              <a:spLocks noEditPoints="1"/>
            </p:cNvSpPr>
            <p:nvPr/>
          </p:nvSpPr>
          <p:spPr bwMode="auto">
            <a:xfrm>
              <a:off x="7812094" y="9933443"/>
              <a:ext cx="58529" cy="507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8129593" y="10130596"/>
            <a:ext cx="1640886" cy="1641315"/>
            <a:chOff x="8377227" y="9555287"/>
            <a:chExt cx="1640886" cy="1641315"/>
          </a:xfrm>
        </p:grpSpPr>
        <p:sp>
          <p:nvSpPr>
            <p:cNvPr id="104" name="Oval 103"/>
            <p:cNvSpPr/>
            <p:nvPr/>
          </p:nvSpPr>
          <p:spPr>
            <a:xfrm>
              <a:off x="8377227" y="9555287"/>
              <a:ext cx="1640886" cy="164131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b="1" dirty="0">
                <a:latin typeface="Lato Bold" charset="0"/>
              </a:endParaRPr>
            </a:p>
          </p:txBody>
        </p:sp>
        <p:sp>
          <p:nvSpPr>
            <p:cNvPr id="26" name="Freeform 143"/>
            <p:cNvSpPr>
              <a:spLocks noChangeAspect="1" noEditPoints="1"/>
            </p:cNvSpPr>
            <p:nvPr/>
          </p:nvSpPr>
          <p:spPr bwMode="auto">
            <a:xfrm>
              <a:off x="8950036" y="9991029"/>
              <a:ext cx="649441" cy="595323"/>
            </a:xfrm>
            <a:custGeom>
              <a:avLst/>
              <a:gdLst>
                <a:gd name="T0" fmla="*/ 2147483646 w 61"/>
                <a:gd name="T1" fmla="*/ 2147483646 h 56"/>
                <a:gd name="T2" fmla="*/ 2147483646 w 61"/>
                <a:gd name="T3" fmla="*/ 2147483646 h 56"/>
                <a:gd name="T4" fmla="*/ 2147483646 w 61"/>
                <a:gd name="T5" fmla="*/ 2147483646 h 56"/>
                <a:gd name="T6" fmla="*/ 2147483646 w 61"/>
                <a:gd name="T7" fmla="*/ 2147483646 h 56"/>
                <a:gd name="T8" fmla="*/ 2147483646 w 61"/>
                <a:gd name="T9" fmla="*/ 2147483646 h 56"/>
                <a:gd name="T10" fmla="*/ 2147483646 w 61"/>
                <a:gd name="T11" fmla="*/ 2147483646 h 56"/>
                <a:gd name="T12" fmla="*/ 2147483646 w 61"/>
                <a:gd name="T13" fmla="*/ 2147483646 h 56"/>
                <a:gd name="T14" fmla="*/ 2147483646 w 61"/>
                <a:gd name="T15" fmla="*/ 2147483646 h 56"/>
                <a:gd name="T16" fmla="*/ 2147483646 w 61"/>
                <a:gd name="T17" fmla="*/ 2147483646 h 56"/>
                <a:gd name="T18" fmla="*/ 0 w 61"/>
                <a:gd name="T19" fmla="*/ 2147483646 h 56"/>
                <a:gd name="T20" fmla="*/ 0 w 61"/>
                <a:gd name="T21" fmla="*/ 2147483646 h 56"/>
                <a:gd name="T22" fmla="*/ 2147483646 w 61"/>
                <a:gd name="T23" fmla="*/ 2147483646 h 56"/>
                <a:gd name="T24" fmla="*/ 2147483646 w 61"/>
                <a:gd name="T25" fmla="*/ 2147483646 h 56"/>
                <a:gd name="T26" fmla="*/ 2147483646 w 61"/>
                <a:gd name="T27" fmla="*/ 2147483646 h 56"/>
                <a:gd name="T28" fmla="*/ 0 w 61"/>
                <a:gd name="T29" fmla="*/ 2147483646 h 56"/>
                <a:gd name="T30" fmla="*/ 0 w 61"/>
                <a:gd name="T31" fmla="*/ 2147483646 h 56"/>
                <a:gd name="T32" fmla="*/ 2147483646 w 61"/>
                <a:gd name="T33" fmla="*/ 2147483646 h 56"/>
                <a:gd name="T34" fmla="*/ 2147483646 w 61"/>
                <a:gd name="T35" fmla="*/ 2147483646 h 56"/>
                <a:gd name="T36" fmla="*/ 2147483646 w 61"/>
                <a:gd name="T37" fmla="*/ 2147483646 h 56"/>
                <a:gd name="T38" fmla="*/ 2147483646 w 61"/>
                <a:gd name="T39" fmla="*/ 2147483646 h 56"/>
                <a:gd name="T40" fmla="*/ 2147483646 w 61"/>
                <a:gd name="T41" fmla="*/ 2147483646 h 56"/>
                <a:gd name="T42" fmla="*/ 2147483646 w 61"/>
                <a:gd name="T43" fmla="*/ 2147483646 h 56"/>
                <a:gd name="T44" fmla="*/ 2147483646 w 61"/>
                <a:gd name="T45" fmla="*/ 2147483646 h 56"/>
                <a:gd name="T46" fmla="*/ 2147483646 w 61"/>
                <a:gd name="T47" fmla="*/ 2147483646 h 56"/>
                <a:gd name="T48" fmla="*/ 2147483646 w 61"/>
                <a:gd name="T49" fmla="*/ 2147483646 h 56"/>
                <a:gd name="T50" fmla="*/ 2147483646 w 61"/>
                <a:gd name="T51" fmla="*/ 2147483646 h 56"/>
                <a:gd name="T52" fmla="*/ 2147483646 w 61"/>
                <a:gd name="T53" fmla="*/ 2147483646 h 56"/>
                <a:gd name="T54" fmla="*/ 2147483646 w 61"/>
                <a:gd name="T55" fmla="*/ 2147483646 h 56"/>
                <a:gd name="T56" fmla="*/ 2147483646 w 61"/>
                <a:gd name="T57" fmla="*/ 2147483646 h 56"/>
                <a:gd name="T58" fmla="*/ 2147483646 w 61"/>
                <a:gd name="T59" fmla="*/ 2147483646 h 56"/>
                <a:gd name="T60" fmla="*/ 2147483646 w 61"/>
                <a:gd name="T61" fmla="*/ 2147483646 h 56"/>
                <a:gd name="T62" fmla="*/ 2147483646 w 61"/>
                <a:gd name="T63" fmla="*/ 2147483646 h 56"/>
                <a:gd name="T64" fmla="*/ 2147483646 w 61"/>
                <a:gd name="T65" fmla="*/ 2147483646 h 56"/>
                <a:gd name="T66" fmla="*/ 2147483646 w 61"/>
                <a:gd name="T67" fmla="*/ 2147483646 h 56"/>
                <a:gd name="T68" fmla="*/ 2147483646 w 61"/>
                <a:gd name="T69" fmla="*/ 2147483646 h 56"/>
                <a:gd name="T70" fmla="*/ 2147483646 w 61"/>
                <a:gd name="T71" fmla="*/ 2147483646 h 56"/>
                <a:gd name="T72" fmla="*/ 2147483646 w 61"/>
                <a:gd name="T73" fmla="*/ 2147483646 h 56"/>
                <a:gd name="T74" fmla="*/ 2147483646 w 61"/>
                <a:gd name="T75" fmla="*/ 2147483646 h 56"/>
                <a:gd name="T76" fmla="*/ 2147483646 w 61"/>
                <a:gd name="T77" fmla="*/ 2147483646 h 56"/>
                <a:gd name="T78" fmla="*/ 2147483646 w 61"/>
                <a:gd name="T79" fmla="*/ 2147483646 h 56"/>
                <a:gd name="T80" fmla="*/ 2147483646 w 61"/>
                <a:gd name="T81" fmla="*/ 2147483646 h 56"/>
                <a:gd name="T82" fmla="*/ 2147483646 w 61"/>
                <a:gd name="T83" fmla="*/ 0 h 56"/>
                <a:gd name="T84" fmla="*/ 2147483646 w 61"/>
                <a:gd name="T85" fmla="*/ 2147483646 h 56"/>
                <a:gd name="T86" fmla="*/ 2147483646 w 61"/>
                <a:gd name="T87" fmla="*/ 2147483646 h 56"/>
                <a:gd name="T88" fmla="*/ 2147483646 w 61"/>
                <a:gd name="T89" fmla="*/ 2147483646 h 56"/>
                <a:gd name="T90" fmla="*/ 2147483646 w 61"/>
                <a:gd name="T91" fmla="*/ 2147483646 h 56"/>
                <a:gd name="T92" fmla="*/ 2147483646 w 61"/>
                <a:gd name="T93" fmla="*/ 2147483646 h 56"/>
                <a:gd name="T94" fmla="*/ 2147483646 w 61"/>
                <a:gd name="T95" fmla="*/ 2147483646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1" h="56">
                  <a:moveTo>
                    <a:pt x="36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5"/>
                    <a:pt x="17" y="45"/>
                    <a:pt x="17" y="4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0"/>
                    <a:pt x="17" y="30"/>
                    <a:pt x="18" y="31"/>
                  </a:cubicBezTo>
                  <a:cubicBezTo>
                    <a:pt x="18" y="31"/>
                    <a:pt x="18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1"/>
                    <a:pt x="18" y="31"/>
                    <a:pt x="19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6" y="49"/>
                    <a:pt x="36" y="49"/>
                    <a:pt x="36" y="49"/>
                  </a:cubicBezTo>
                  <a:lnTo>
                    <a:pt x="36" y="56"/>
                  </a:lnTo>
                  <a:close/>
                  <a:moveTo>
                    <a:pt x="6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40" y="16"/>
                    <a:pt x="54" y="15"/>
                    <a:pt x="54" y="10"/>
                  </a:cubicBezTo>
                  <a:cubicBezTo>
                    <a:pt x="54" y="8"/>
                    <a:pt x="53" y="6"/>
                    <a:pt x="50" y="6"/>
                  </a:cubicBezTo>
                  <a:cubicBezTo>
                    <a:pt x="49" y="6"/>
                    <a:pt x="48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2" y="4"/>
                    <a:pt x="43" y="3"/>
                  </a:cubicBezTo>
                  <a:cubicBezTo>
                    <a:pt x="45" y="2"/>
                    <a:pt x="48" y="0"/>
                    <a:pt x="51" y="0"/>
                  </a:cubicBezTo>
                  <a:cubicBezTo>
                    <a:pt x="57" y="0"/>
                    <a:pt x="61" y="4"/>
                    <a:pt x="61" y="9"/>
                  </a:cubicBezTo>
                  <a:cubicBezTo>
                    <a:pt x="61" y="19"/>
                    <a:pt x="48" y="19"/>
                    <a:pt x="47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61" y="22"/>
                    <a:pt x="61" y="22"/>
                    <a:pt x="61" y="22"/>
                  </a:cubicBezTo>
                  <a:lnTo>
                    <a:pt x="6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14586209" y="10103282"/>
            <a:ext cx="1640886" cy="1641315"/>
            <a:chOff x="14154999" y="9935039"/>
            <a:chExt cx="1640886" cy="1641315"/>
          </a:xfrm>
        </p:grpSpPr>
        <p:sp>
          <p:nvSpPr>
            <p:cNvPr id="107" name="Oval 106"/>
            <p:cNvSpPr/>
            <p:nvPr/>
          </p:nvSpPr>
          <p:spPr>
            <a:xfrm>
              <a:off x="14154999" y="9935039"/>
              <a:ext cx="1640886" cy="164131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b="1" dirty="0">
                <a:latin typeface="Lato Bold" charset="0"/>
              </a:endParaRPr>
            </a:p>
          </p:txBody>
        </p:sp>
        <p:sp>
          <p:nvSpPr>
            <p:cNvPr id="27" name="Shape 2709"/>
            <p:cNvSpPr/>
            <p:nvPr/>
          </p:nvSpPr>
          <p:spPr>
            <a:xfrm>
              <a:off x="14586209" y="10345928"/>
              <a:ext cx="823950" cy="82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13745"/>
                  </a:moveTo>
                  <a:lnTo>
                    <a:pt x="12764" y="13745"/>
                  </a:lnTo>
                  <a:lnTo>
                    <a:pt x="12764" y="7855"/>
                  </a:lnTo>
                  <a:lnTo>
                    <a:pt x="13745" y="7855"/>
                  </a:lnTo>
                  <a:cubicBezTo>
                    <a:pt x="13745" y="7855"/>
                    <a:pt x="13745" y="13745"/>
                    <a:pt x="13745" y="13745"/>
                  </a:cubicBezTo>
                  <a:close/>
                  <a:moveTo>
                    <a:pt x="14236" y="6873"/>
                  </a:moveTo>
                  <a:lnTo>
                    <a:pt x="12273" y="6873"/>
                  </a:lnTo>
                  <a:cubicBezTo>
                    <a:pt x="12002" y="6873"/>
                    <a:pt x="11782" y="7092"/>
                    <a:pt x="11782" y="7364"/>
                  </a:cubicBezTo>
                  <a:lnTo>
                    <a:pt x="11782" y="14236"/>
                  </a:lnTo>
                  <a:cubicBezTo>
                    <a:pt x="11782" y="14508"/>
                    <a:pt x="12002" y="14727"/>
                    <a:pt x="12273" y="14727"/>
                  </a:cubicBezTo>
                  <a:lnTo>
                    <a:pt x="14236" y="14727"/>
                  </a:lnTo>
                  <a:cubicBezTo>
                    <a:pt x="14507" y="14727"/>
                    <a:pt x="14727" y="14508"/>
                    <a:pt x="14727" y="14236"/>
                  </a:cubicBezTo>
                  <a:lnTo>
                    <a:pt x="14727" y="7364"/>
                  </a:lnTo>
                  <a:cubicBezTo>
                    <a:pt x="14727" y="7092"/>
                    <a:pt x="14507" y="6873"/>
                    <a:pt x="14236" y="6873"/>
                  </a:cubicBezTo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8836" y="13745"/>
                  </a:moveTo>
                  <a:lnTo>
                    <a:pt x="7855" y="13745"/>
                  </a:lnTo>
                  <a:lnTo>
                    <a:pt x="7855" y="7855"/>
                  </a:lnTo>
                  <a:lnTo>
                    <a:pt x="8836" y="7855"/>
                  </a:lnTo>
                  <a:cubicBezTo>
                    <a:pt x="8836" y="7855"/>
                    <a:pt x="8836" y="13745"/>
                    <a:pt x="8836" y="13745"/>
                  </a:cubicBezTo>
                  <a:close/>
                  <a:moveTo>
                    <a:pt x="9327" y="6873"/>
                  </a:moveTo>
                  <a:lnTo>
                    <a:pt x="7364" y="6873"/>
                  </a:lnTo>
                  <a:cubicBezTo>
                    <a:pt x="7093" y="6873"/>
                    <a:pt x="6873" y="7092"/>
                    <a:pt x="6873" y="7364"/>
                  </a:cubicBezTo>
                  <a:lnTo>
                    <a:pt x="6873" y="14236"/>
                  </a:lnTo>
                  <a:cubicBezTo>
                    <a:pt x="6873" y="14508"/>
                    <a:pt x="7093" y="14727"/>
                    <a:pt x="7364" y="14727"/>
                  </a:cubicBezTo>
                  <a:lnTo>
                    <a:pt x="9327" y="14727"/>
                  </a:lnTo>
                  <a:cubicBezTo>
                    <a:pt x="9598" y="14727"/>
                    <a:pt x="9818" y="14508"/>
                    <a:pt x="9818" y="14236"/>
                  </a:cubicBezTo>
                  <a:lnTo>
                    <a:pt x="9818" y="7364"/>
                  </a:lnTo>
                  <a:cubicBezTo>
                    <a:pt x="9818" y="7092"/>
                    <a:pt x="9598" y="6873"/>
                    <a:pt x="9327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546448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arcador de posición de 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58" r="28029"/>
          <a:stretch/>
        </p:blipFill>
        <p:spPr>
          <a:xfrm>
            <a:off x="11536609" y="-30021"/>
            <a:ext cx="6751391" cy="1215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20" t="5676" r="33266"/>
          <a:stretch/>
        </p:blipFill>
        <p:spPr>
          <a:xfrm>
            <a:off x="0" y="37017"/>
            <a:ext cx="8214824" cy="11617734"/>
          </a:xfrm>
        </p:spPr>
      </p:pic>
      <p:pic>
        <p:nvPicPr>
          <p:cNvPr id="122" name="Marcador de posición de 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21" t="6502" r="25362"/>
          <a:stretch/>
        </p:blipFill>
        <p:spPr>
          <a:xfrm>
            <a:off x="5168378" y="-45533"/>
            <a:ext cx="9835244" cy="11893283"/>
          </a:xfrm>
          <a:prstGeom prst="parallelogram">
            <a:avLst>
              <a:gd name="adj" fmla="val 26010"/>
            </a:avLst>
          </a:prstGeom>
          <a:effectLst/>
        </p:spPr>
      </p:pic>
      <p:sp>
        <p:nvSpPr>
          <p:cNvPr id="51" name="Rectangle 50"/>
          <p:cNvSpPr/>
          <p:nvPr/>
        </p:nvSpPr>
        <p:spPr>
          <a:xfrm>
            <a:off x="0" y="11653505"/>
            <a:ext cx="18288000" cy="2091697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4" tIns="121892" rIns="243784" bIns="121892" rtlCol="0" anchor="ctr"/>
          <a:lstStyle/>
          <a:p>
            <a:pPr algn="ctr"/>
            <a:endParaRPr lang="en-US" dirty="0"/>
          </a:p>
        </p:txBody>
      </p:sp>
      <p:grpSp>
        <p:nvGrpSpPr>
          <p:cNvPr id="13" name="Grupo 12"/>
          <p:cNvGrpSpPr/>
          <p:nvPr/>
        </p:nvGrpSpPr>
        <p:grpSpPr>
          <a:xfrm>
            <a:off x="1776621" y="10378422"/>
            <a:ext cx="2113993" cy="2524064"/>
            <a:chOff x="10473206" y="7812710"/>
            <a:chExt cx="2113994" cy="2524064"/>
          </a:xfrm>
        </p:grpSpPr>
        <p:sp>
          <p:nvSpPr>
            <p:cNvPr id="99" name="Freeform 98"/>
            <p:cNvSpPr/>
            <p:nvPr/>
          </p:nvSpPr>
          <p:spPr bwMode="auto">
            <a:xfrm>
              <a:off x="10473206" y="9732305"/>
              <a:ext cx="2113994" cy="604469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ctr" defTabSz="14221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400" b="1" dirty="0">
                  <a:solidFill>
                    <a:schemeClr val="bg1"/>
                  </a:solidFill>
                  <a:cs typeface="Lato Regular"/>
                </a:rPr>
                <a:t>Bosque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599786" y="7812710"/>
              <a:ext cx="1931759" cy="1932262"/>
              <a:chOff x="2953255" y="4744273"/>
              <a:chExt cx="966131" cy="966131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3020964" y="4803775"/>
                <a:ext cx="852640" cy="852639"/>
              </a:xfrm>
              <a:prstGeom prst="ellipse">
                <a:avLst/>
              </a:prstGeom>
              <a:solidFill>
                <a:schemeClr val="accent1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2953255" y="4744273"/>
                <a:ext cx="966131" cy="966131"/>
              </a:xfrm>
              <a:prstGeom prst="ellipse">
                <a:avLst/>
              </a:prstGeom>
              <a:noFill/>
              <a:ln w="3175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4" name="Freeform 170"/>
            <p:cNvSpPr>
              <a:spLocks/>
            </p:cNvSpPr>
            <p:nvPr/>
          </p:nvSpPr>
          <p:spPr bwMode="auto">
            <a:xfrm>
              <a:off x="11186944" y="8355422"/>
              <a:ext cx="791429" cy="799890"/>
            </a:xfrm>
            <a:custGeom>
              <a:avLst/>
              <a:gdLst>
                <a:gd name="T0" fmla="*/ 2147483646 w 116"/>
                <a:gd name="T1" fmla="*/ 2147483646 h 117"/>
                <a:gd name="T2" fmla="*/ 2147483646 w 116"/>
                <a:gd name="T3" fmla="*/ 2147483646 h 117"/>
                <a:gd name="T4" fmla="*/ 2147483646 w 116"/>
                <a:gd name="T5" fmla="*/ 2147483646 h 117"/>
                <a:gd name="T6" fmla="*/ 2147483646 w 116"/>
                <a:gd name="T7" fmla="*/ 0 h 117"/>
                <a:gd name="T8" fmla="*/ 2147483646 w 116"/>
                <a:gd name="T9" fmla="*/ 2147483646 h 117"/>
                <a:gd name="T10" fmla="*/ 2147483646 w 116"/>
                <a:gd name="T11" fmla="*/ 2147483646 h 117"/>
                <a:gd name="T12" fmla="*/ 2147483646 w 116"/>
                <a:gd name="T13" fmla="*/ 2147483646 h 117"/>
                <a:gd name="T14" fmla="*/ 2147483646 w 116"/>
                <a:gd name="T15" fmla="*/ 2147483646 h 117"/>
                <a:gd name="T16" fmla="*/ 0 w 116"/>
                <a:gd name="T17" fmla="*/ 2147483646 h 117"/>
                <a:gd name="T18" fmla="*/ 2147483646 w 116"/>
                <a:gd name="T19" fmla="*/ 2147483646 h 117"/>
                <a:gd name="T20" fmla="*/ 2147483646 w 116"/>
                <a:gd name="T21" fmla="*/ 2147483646 h 117"/>
                <a:gd name="T22" fmla="*/ 2147483646 w 116"/>
                <a:gd name="T23" fmla="*/ 2147483646 h 117"/>
                <a:gd name="T24" fmla="*/ 2147483646 w 116"/>
                <a:gd name="T25" fmla="*/ 2147483646 h 117"/>
                <a:gd name="T26" fmla="*/ 2147483646 w 116"/>
                <a:gd name="T27" fmla="*/ 2147483646 h 117"/>
                <a:gd name="T28" fmla="*/ 2147483646 w 116"/>
                <a:gd name="T29" fmla="*/ 2147483646 h 117"/>
                <a:gd name="T30" fmla="*/ 2147483646 w 116"/>
                <a:gd name="T31" fmla="*/ 2147483646 h 117"/>
                <a:gd name="T32" fmla="*/ 2147483646 w 116"/>
                <a:gd name="T33" fmla="*/ 2147483646 h 117"/>
                <a:gd name="T34" fmla="*/ 2147483646 w 116"/>
                <a:gd name="T35" fmla="*/ 2147483646 h 117"/>
                <a:gd name="T36" fmla="*/ 2147483646 w 116"/>
                <a:gd name="T37" fmla="*/ 2147483646 h 117"/>
                <a:gd name="T38" fmla="*/ 2147483646 w 116"/>
                <a:gd name="T39" fmla="*/ 2147483646 h 117"/>
                <a:gd name="T40" fmla="*/ 2147483646 w 116"/>
                <a:gd name="T41" fmla="*/ 2147483646 h 117"/>
                <a:gd name="T42" fmla="*/ 2147483646 w 116"/>
                <a:gd name="T43" fmla="*/ 2147483646 h 117"/>
                <a:gd name="T44" fmla="*/ 2147483646 w 116"/>
                <a:gd name="T45" fmla="*/ 2147483646 h 117"/>
                <a:gd name="T46" fmla="*/ 2147483646 w 116"/>
                <a:gd name="T47" fmla="*/ 2147483646 h 117"/>
                <a:gd name="T48" fmla="*/ 2147483646 w 116"/>
                <a:gd name="T49" fmla="*/ 2147483646 h 117"/>
                <a:gd name="T50" fmla="*/ 2147483646 w 116"/>
                <a:gd name="T51" fmla="*/ 214748364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6" h="117">
                  <a:moveTo>
                    <a:pt x="102" y="31"/>
                  </a:moveTo>
                  <a:cubicBezTo>
                    <a:pt x="102" y="30"/>
                    <a:pt x="102" y="30"/>
                    <a:pt x="102" y="30"/>
                  </a:cubicBezTo>
                  <a:cubicBezTo>
                    <a:pt x="102" y="18"/>
                    <a:pt x="93" y="9"/>
                    <a:pt x="82" y="8"/>
                  </a:cubicBezTo>
                  <a:cubicBezTo>
                    <a:pt x="78" y="3"/>
                    <a:pt x="72" y="0"/>
                    <a:pt x="66" y="0"/>
                  </a:cubicBezTo>
                  <a:cubicBezTo>
                    <a:pt x="58" y="0"/>
                    <a:pt x="51" y="5"/>
                    <a:pt x="47" y="11"/>
                  </a:cubicBezTo>
                  <a:cubicBezTo>
                    <a:pt x="44" y="9"/>
                    <a:pt x="40" y="8"/>
                    <a:pt x="37" y="8"/>
                  </a:cubicBezTo>
                  <a:cubicBezTo>
                    <a:pt x="24" y="8"/>
                    <a:pt x="15" y="17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6" y="34"/>
                    <a:pt x="0" y="42"/>
                    <a:pt x="0" y="51"/>
                  </a:cubicBezTo>
                  <a:cubicBezTo>
                    <a:pt x="0" y="63"/>
                    <a:pt x="10" y="73"/>
                    <a:pt x="22" y="73"/>
                  </a:cubicBezTo>
                  <a:cubicBezTo>
                    <a:pt x="26" y="73"/>
                    <a:pt x="30" y="72"/>
                    <a:pt x="33" y="70"/>
                  </a:cubicBezTo>
                  <a:cubicBezTo>
                    <a:pt x="36" y="72"/>
                    <a:pt x="40" y="73"/>
                    <a:pt x="44" y="73"/>
                  </a:cubicBezTo>
                  <a:cubicBezTo>
                    <a:pt x="46" y="73"/>
                    <a:pt x="49" y="73"/>
                    <a:pt x="51" y="72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8" y="73"/>
                    <a:pt x="69" y="73"/>
                  </a:cubicBezTo>
                  <a:cubicBezTo>
                    <a:pt x="70" y="73"/>
                    <a:pt x="72" y="73"/>
                    <a:pt x="73" y="73"/>
                  </a:cubicBezTo>
                  <a:cubicBezTo>
                    <a:pt x="77" y="73"/>
                    <a:pt x="80" y="72"/>
                    <a:pt x="84" y="70"/>
                  </a:cubicBezTo>
                  <a:cubicBezTo>
                    <a:pt x="87" y="72"/>
                    <a:pt x="91" y="73"/>
                    <a:pt x="95" y="73"/>
                  </a:cubicBezTo>
                  <a:cubicBezTo>
                    <a:pt x="107" y="73"/>
                    <a:pt x="116" y="63"/>
                    <a:pt x="116" y="51"/>
                  </a:cubicBezTo>
                  <a:cubicBezTo>
                    <a:pt x="116" y="42"/>
                    <a:pt x="110" y="34"/>
                    <a:pt x="10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sz="9598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098948" y="10297411"/>
            <a:ext cx="3445542" cy="2712188"/>
            <a:chOff x="13479232" y="7815926"/>
            <a:chExt cx="3445543" cy="2712188"/>
          </a:xfrm>
        </p:grpSpPr>
        <p:sp>
          <p:nvSpPr>
            <p:cNvPr id="68" name="Freeform 67"/>
            <p:cNvSpPr/>
            <p:nvPr/>
          </p:nvSpPr>
          <p:spPr bwMode="auto">
            <a:xfrm>
              <a:off x="13479232" y="9839052"/>
              <a:ext cx="3445543" cy="689062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ctr" defTabSz="14221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3400" b="1" dirty="0">
                  <a:solidFill>
                    <a:schemeClr val="bg1"/>
                  </a:solidFill>
                  <a:cs typeface="Lato Regular"/>
                </a:rPr>
                <a:t>Zonas Glaciares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172423" y="7815926"/>
              <a:ext cx="1931759" cy="1932262"/>
              <a:chOff x="4740039" y="4745881"/>
              <a:chExt cx="966131" cy="966131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4801126" y="4805383"/>
                <a:ext cx="852640" cy="852640"/>
              </a:xfrm>
              <a:prstGeom prst="ellipse">
                <a:avLst/>
              </a:prstGeom>
              <a:solidFill>
                <a:schemeClr val="accent2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4740039" y="4745881"/>
                <a:ext cx="966131" cy="966131"/>
              </a:xfrm>
              <a:prstGeom prst="ellipse">
                <a:avLst/>
              </a:prstGeom>
              <a:noFill/>
              <a:ln w="3175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75" name="Group 272"/>
            <p:cNvGrpSpPr/>
            <p:nvPr/>
          </p:nvGrpSpPr>
          <p:grpSpPr>
            <a:xfrm>
              <a:off x="14804172" y="8430860"/>
              <a:ext cx="685621" cy="782964"/>
              <a:chOff x="1497013" y="3600450"/>
              <a:chExt cx="257175" cy="293688"/>
            </a:xfrm>
            <a:solidFill>
              <a:srgbClr val="FFFFFF"/>
            </a:solidFill>
          </p:grpSpPr>
          <p:sp>
            <p:nvSpPr>
              <p:cNvPr id="76" name="Freeform 148"/>
              <p:cNvSpPr>
                <a:spLocks/>
              </p:cNvSpPr>
              <p:nvPr/>
            </p:nvSpPr>
            <p:spPr bwMode="auto">
              <a:xfrm>
                <a:off x="1497013" y="3600450"/>
                <a:ext cx="257175" cy="182563"/>
              </a:xfrm>
              <a:custGeom>
                <a:avLst/>
                <a:gdLst/>
                <a:ahLst/>
                <a:cxnLst>
                  <a:cxn ang="0">
                    <a:pos x="94" y="35"/>
                  </a:cxn>
                  <a:cxn ang="0">
                    <a:pos x="95" y="29"/>
                  </a:cxn>
                  <a:cxn ang="0">
                    <a:pos x="66" y="0"/>
                  </a:cxn>
                  <a:cxn ang="0">
                    <a:pos x="40" y="15"/>
                  </a:cxn>
                  <a:cxn ang="0">
                    <a:pos x="33" y="14"/>
                  </a:cxn>
                  <a:cxn ang="0">
                    <a:pos x="15" y="32"/>
                  </a:cxn>
                  <a:cxn ang="0">
                    <a:pos x="0" y="50"/>
                  </a:cxn>
                  <a:cxn ang="0">
                    <a:pos x="29" y="72"/>
                  </a:cxn>
                  <a:cxn ang="0">
                    <a:pos x="73" y="72"/>
                  </a:cxn>
                  <a:cxn ang="0">
                    <a:pos x="102" y="50"/>
                  </a:cxn>
                  <a:cxn ang="0">
                    <a:pos x="94" y="35"/>
                  </a:cxn>
                </a:cxnLst>
                <a:rect l="0" t="0" r="r" b="b"/>
                <a:pathLst>
                  <a:path w="102" h="72">
                    <a:moveTo>
                      <a:pt x="94" y="35"/>
                    </a:moveTo>
                    <a:cubicBezTo>
                      <a:pt x="94" y="33"/>
                      <a:pt x="95" y="31"/>
                      <a:pt x="95" y="29"/>
                    </a:cubicBezTo>
                    <a:cubicBezTo>
                      <a:pt x="95" y="13"/>
                      <a:pt x="82" y="0"/>
                      <a:pt x="66" y="0"/>
                    </a:cubicBezTo>
                    <a:cubicBezTo>
                      <a:pt x="55" y="0"/>
                      <a:pt x="45" y="6"/>
                      <a:pt x="40" y="15"/>
                    </a:cubicBezTo>
                    <a:cubicBezTo>
                      <a:pt x="38" y="15"/>
                      <a:pt x="36" y="14"/>
                      <a:pt x="33" y="14"/>
                    </a:cubicBezTo>
                    <a:cubicBezTo>
                      <a:pt x="23" y="14"/>
                      <a:pt x="15" y="22"/>
                      <a:pt x="15" y="32"/>
                    </a:cubicBezTo>
                    <a:cubicBezTo>
                      <a:pt x="6" y="35"/>
                      <a:pt x="0" y="42"/>
                      <a:pt x="0" y="50"/>
                    </a:cubicBezTo>
                    <a:cubicBezTo>
                      <a:pt x="0" y="62"/>
                      <a:pt x="14" y="72"/>
                      <a:pt x="29" y="72"/>
                    </a:cubicBezTo>
                    <a:cubicBezTo>
                      <a:pt x="73" y="72"/>
                      <a:pt x="73" y="72"/>
                      <a:pt x="73" y="72"/>
                    </a:cubicBezTo>
                    <a:cubicBezTo>
                      <a:pt x="89" y="72"/>
                      <a:pt x="102" y="62"/>
                      <a:pt x="102" y="50"/>
                    </a:cubicBezTo>
                    <a:cubicBezTo>
                      <a:pt x="102" y="45"/>
                      <a:pt x="99" y="39"/>
                      <a:pt x="94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598"/>
              </a:p>
            </p:txBody>
          </p:sp>
          <p:sp>
            <p:nvSpPr>
              <p:cNvPr id="84" name="Oval 149"/>
              <p:cNvSpPr>
                <a:spLocks noChangeArrowheads="1"/>
              </p:cNvSpPr>
              <p:nvPr/>
            </p:nvSpPr>
            <p:spPr bwMode="auto">
              <a:xfrm>
                <a:off x="1497013" y="3838575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598"/>
              </a:p>
            </p:txBody>
          </p:sp>
          <p:sp>
            <p:nvSpPr>
              <p:cNvPr id="86" name="Oval 150"/>
              <p:cNvSpPr>
                <a:spLocks noChangeArrowheads="1"/>
              </p:cNvSpPr>
              <p:nvPr/>
            </p:nvSpPr>
            <p:spPr bwMode="auto">
              <a:xfrm>
                <a:off x="1590676" y="3800475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598"/>
              </a:p>
            </p:txBody>
          </p:sp>
          <p:sp>
            <p:nvSpPr>
              <p:cNvPr id="89" name="Oval 151"/>
              <p:cNvSpPr>
                <a:spLocks noChangeArrowheads="1"/>
              </p:cNvSpPr>
              <p:nvPr/>
            </p:nvSpPr>
            <p:spPr bwMode="auto">
              <a:xfrm>
                <a:off x="1681163" y="3838575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598"/>
              </a:p>
            </p:txBody>
          </p:sp>
        </p:grpSp>
      </p:grpSp>
      <p:grpSp>
        <p:nvGrpSpPr>
          <p:cNvPr id="11" name="Grupo 10"/>
          <p:cNvGrpSpPr/>
          <p:nvPr/>
        </p:nvGrpSpPr>
        <p:grpSpPr>
          <a:xfrm>
            <a:off x="13983796" y="10262662"/>
            <a:ext cx="2113993" cy="2502937"/>
            <a:chOff x="17545979" y="7811346"/>
            <a:chExt cx="2113994" cy="2502938"/>
          </a:xfrm>
        </p:grpSpPr>
        <p:sp>
          <p:nvSpPr>
            <p:cNvPr id="79" name="Freeform 78"/>
            <p:cNvSpPr/>
            <p:nvPr/>
          </p:nvSpPr>
          <p:spPr bwMode="auto">
            <a:xfrm>
              <a:off x="17545979" y="9709815"/>
              <a:ext cx="2113994" cy="604469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/>
            <a:lstStyle/>
            <a:p>
              <a:pPr algn="ctr" defTabSz="14221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3400" b="1" dirty="0" smtClean="0">
                  <a:solidFill>
                    <a:schemeClr val="bg1"/>
                  </a:solidFill>
                  <a:cs typeface="Lato Regular"/>
                </a:rPr>
                <a:t>Cuevas</a:t>
              </a:r>
              <a:endParaRPr lang="es-MX" sz="3400" b="1" dirty="0">
                <a:solidFill>
                  <a:schemeClr val="bg1"/>
                </a:solidFill>
                <a:cs typeface="Lato Regular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698305" y="7811346"/>
              <a:ext cx="1931759" cy="1932262"/>
              <a:chOff x="6503439" y="4743591"/>
              <a:chExt cx="966131" cy="966131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6564526" y="4796904"/>
                <a:ext cx="852640" cy="852640"/>
              </a:xfrm>
              <a:prstGeom prst="ellipse">
                <a:avLst/>
              </a:prstGeom>
              <a:solidFill>
                <a:srgbClr val="F9B439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6503439" y="4743591"/>
                <a:ext cx="966131" cy="966131"/>
              </a:xfrm>
              <a:prstGeom prst="ellipse">
                <a:avLst/>
              </a:prstGeom>
              <a:noFill/>
              <a:ln w="3175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64543" y="12845251"/>
            <a:ext cx="54645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4000" dirty="0">
                <a:solidFill>
                  <a:schemeClr val="bg1"/>
                </a:solidFill>
              </a:rPr>
              <a:t>*material de archivo real </a:t>
            </a:r>
          </a:p>
        </p:txBody>
      </p:sp>
      <p:sp>
        <p:nvSpPr>
          <p:cNvPr id="30" name="Freeform 120"/>
          <p:cNvSpPr>
            <a:spLocks noChangeArrowheads="1"/>
          </p:cNvSpPr>
          <p:nvPr/>
        </p:nvSpPr>
        <p:spPr bwMode="auto">
          <a:xfrm>
            <a:off x="14834333" y="10759803"/>
            <a:ext cx="490548" cy="83393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16" tIns="45708" rIns="91416" bIns="45708" anchor="ctr"/>
          <a:lstStyle/>
          <a:p>
            <a:pPr>
              <a:defRPr/>
            </a:pPr>
            <a:endParaRPr lang="en-US" sz="9598" dirty="0"/>
          </a:p>
        </p:txBody>
      </p:sp>
    </p:spTree>
    <p:extLst>
      <p:ext uri="{BB962C8B-B14F-4D97-AF65-F5344CB8AC3E}">
        <p14:creationId xmlns="" xmlns:p14="http://schemas.microsoft.com/office/powerpoint/2010/main" val="602743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2">
                  <a:lumMod val="75000"/>
                  <a:alpha val="33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2" name="Group 51"/>
          <p:cNvGrpSpPr/>
          <p:nvPr/>
        </p:nvGrpSpPr>
        <p:grpSpPr>
          <a:xfrm>
            <a:off x="6609706" y="1666833"/>
            <a:ext cx="5048140" cy="1605383"/>
            <a:chOff x="9644176" y="483017"/>
            <a:chExt cx="5048139" cy="1605383"/>
          </a:xfrm>
        </p:grpSpPr>
        <p:sp>
          <p:nvSpPr>
            <p:cNvPr id="53" name="TextBox 52"/>
            <p:cNvSpPr txBox="1"/>
            <p:nvPr/>
          </p:nvSpPr>
          <p:spPr>
            <a:xfrm>
              <a:off x="9644176" y="483017"/>
              <a:ext cx="5048139" cy="144653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es-MX" sz="8800" b="1" dirty="0" smtClean="0">
                  <a:solidFill>
                    <a:schemeClr val="bg1"/>
                  </a:solidFill>
                  <a:latin typeface="+mj-lt"/>
                  <a:cs typeface="Lato Regular"/>
                </a:rPr>
                <a:t>Conclusión</a:t>
              </a:r>
              <a:endParaRPr lang="es-MX" sz="8800" b="1" dirty="0">
                <a:solidFill>
                  <a:schemeClr val="bg1"/>
                </a:solidFill>
                <a:latin typeface="+mj-lt"/>
                <a:cs typeface="Lato Regula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389653" y="1996963"/>
              <a:ext cx="1553038" cy="9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2937163" y="3685309"/>
            <a:ext cx="12967855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just"/>
            <a:r>
              <a:rPr lang="es-MX" sz="4000" dirty="0" smtClean="0">
                <a:solidFill>
                  <a:schemeClr val="bg1"/>
                </a:solidFill>
                <a:latin typeface="+mn-lt"/>
              </a:rPr>
              <a:t>La educación tiene muchas posibilidades para volverse más eficaz, las teorías de enseñanza-aprendizaje apoyan en gran medida la utilización de juegos digitales en el salón de clase, a su vez la implementación de la metodología propuesta tiene la oportunidad de ser aplicada a otros temas fuera de las Ciencias de la Tierra para transformar el proceso de enseñanza-aprendizaje. </a:t>
            </a:r>
          </a:p>
          <a:p>
            <a:pPr algn="just"/>
            <a:endParaRPr lang="es-MX" sz="4000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s-MX" sz="4000" dirty="0" smtClean="0">
                <a:solidFill>
                  <a:schemeClr val="bg1"/>
                </a:solidFill>
                <a:latin typeface="+mn-lt"/>
              </a:rPr>
              <a:t>La construcción del prototipo fue hecho con </a:t>
            </a:r>
            <a:r>
              <a:rPr lang="es-MX" sz="4000" dirty="0" err="1" smtClean="0">
                <a:solidFill>
                  <a:schemeClr val="bg1"/>
                </a:solidFill>
                <a:latin typeface="+mn-lt"/>
              </a:rPr>
              <a:t>softwares</a:t>
            </a: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 de acceso libre por lo que se tiene la oportunidad de replicarse en otros casos que sean posibles. </a:t>
            </a:r>
          </a:p>
        </p:txBody>
      </p:sp>
    </p:spTree>
    <p:extLst>
      <p:ext uri="{BB962C8B-B14F-4D97-AF65-F5344CB8AC3E}">
        <p14:creationId xmlns="" xmlns:p14="http://schemas.microsoft.com/office/powerpoint/2010/main" val="238022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161817" y="-371310"/>
            <a:ext cx="5441493" cy="15033242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lumOff val="75000"/>
                  <a:alpha val="78000"/>
                </a:schemeClr>
              </a:gs>
              <a:gs pos="100000">
                <a:schemeClr val="bg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</p:spPr>
        <p:txBody>
          <a:bodyPr wrap="square" lIns="365665" tIns="6764798" rIns="365665" bIns="182832" rtlCol="0" anchor="t" anchorCtr="0">
            <a:noAutofit/>
          </a:bodyPr>
          <a:lstStyle/>
          <a:p>
            <a:pPr algn="ctr" defTabSz="243777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80998" y="2049519"/>
            <a:ext cx="11317037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dirty="0" smtClean="0">
                <a:solidFill>
                  <a:schemeClr val="bg1"/>
                </a:solidFill>
              </a:rPr>
              <a:t>Bibliografía</a:t>
            </a:r>
          </a:p>
          <a:p>
            <a:pPr marL="571509" indent="-571509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Bruner, J. (1961). The Act of Discovery. Harvard Educational Review. https://doi.org/10.1016/S0040-4039(02)00317-9</a:t>
            </a:r>
          </a:p>
          <a:p>
            <a:pPr marL="571509" indent="-571509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571509" indent="-571509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David Merrill, M. (2009). First principles of instruction. In Instructional-Design Theories and Models. https://doi.org/10.4324/9780203872130</a:t>
            </a:r>
          </a:p>
          <a:p>
            <a:pPr marL="571509" indent="-571509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571509" indent="-571509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Misra</a:t>
            </a:r>
            <a:r>
              <a:rPr lang="en-US" dirty="0" smtClean="0">
                <a:solidFill>
                  <a:schemeClr val="bg1"/>
                </a:solidFill>
              </a:rPr>
              <a:t>, K. C. (2012). Introduction to geochemistry: principles and </a:t>
            </a:r>
            <a:r>
              <a:rPr lang="en-US" dirty="0" err="1" smtClean="0">
                <a:solidFill>
                  <a:schemeClr val="bg1"/>
                </a:solidFill>
              </a:rPr>
              <a:t>aplications</a:t>
            </a:r>
            <a:r>
              <a:rPr lang="en-US" dirty="0" smtClean="0">
                <a:solidFill>
                  <a:schemeClr val="bg1"/>
                </a:solidFill>
              </a:rPr>
              <a:t>. Wiley-Blackwell.</a:t>
            </a:r>
          </a:p>
          <a:p>
            <a:pPr marL="571509" indent="-571509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571509" indent="-571509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Ryan, R. M., &amp; </a:t>
            </a:r>
            <a:r>
              <a:rPr lang="en-US" dirty="0" err="1" smtClean="0">
                <a:solidFill>
                  <a:schemeClr val="bg1"/>
                </a:solidFill>
              </a:rPr>
              <a:t>Deci</a:t>
            </a:r>
            <a:r>
              <a:rPr lang="en-US" dirty="0" smtClean="0">
                <a:solidFill>
                  <a:schemeClr val="bg1"/>
                </a:solidFill>
              </a:rPr>
              <a:t>, E. L. (2000). Self-determination theory and the facilitation of intrinsic motivation, social development, and well-being. American Psychologist. https://doi.org/10.1037/0003-066X.55.1.68</a:t>
            </a:r>
          </a:p>
          <a:p>
            <a:pPr marL="571509" indent="-571509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857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964150" y="979722"/>
            <a:ext cx="12359700" cy="1582384"/>
            <a:chOff x="5988388" y="979719"/>
            <a:chExt cx="12359700" cy="1582385"/>
          </a:xfrm>
        </p:grpSpPr>
        <p:sp>
          <p:nvSpPr>
            <p:cNvPr id="51" name="TextBox 50"/>
            <p:cNvSpPr txBox="1"/>
            <p:nvPr/>
          </p:nvSpPr>
          <p:spPr>
            <a:xfrm>
              <a:off x="5988388" y="979719"/>
              <a:ext cx="12359700" cy="144653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s-MX" sz="8800" b="1" dirty="0" smtClean="0">
                  <a:solidFill>
                    <a:schemeClr val="tx2"/>
                  </a:solidFill>
                  <a:cs typeface="Lato Regular"/>
                </a:rPr>
                <a:t>Contenido</a:t>
              </a:r>
              <a:endParaRPr lang="es-MX" sz="88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9090746" y="3499103"/>
            <a:ext cx="2990353" cy="7731009"/>
            <a:chOff x="9090746" y="3499103"/>
            <a:chExt cx="2990353" cy="7731009"/>
          </a:xfrm>
        </p:grpSpPr>
        <p:grpSp>
          <p:nvGrpSpPr>
            <p:cNvPr id="5" name="Grupo 4"/>
            <p:cNvGrpSpPr/>
            <p:nvPr/>
          </p:nvGrpSpPr>
          <p:grpSpPr>
            <a:xfrm>
              <a:off x="9266967" y="3499103"/>
              <a:ext cx="2610393" cy="5775672"/>
              <a:chOff x="9266967" y="3499103"/>
              <a:chExt cx="2610393" cy="577567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266967" y="3499103"/>
                <a:ext cx="2578144" cy="5775672"/>
                <a:chOff x="2745043" y="1666209"/>
                <a:chExt cx="740512" cy="1658495"/>
              </a:xfrm>
            </p:grpSpPr>
            <p:sp>
              <p:nvSpPr>
                <p:cNvPr id="16" name="Freeform 1"/>
                <p:cNvSpPr>
                  <a:spLocks noChangeArrowheads="1"/>
                </p:cNvSpPr>
                <p:nvPr/>
              </p:nvSpPr>
              <p:spPr bwMode="auto">
                <a:xfrm rot="16200000">
                  <a:off x="2286052" y="2125201"/>
                  <a:ext cx="1658494" cy="740511"/>
                </a:xfrm>
                <a:custGeom>
                  <a:avLst/>
                  <a:gdLst>
                    <a:gd name="T0" fmla="*/ 5874 w 7875"/>
                    <a:gd name="T1" fmla="*/ 1811 h 3594"/>
                    <a:gd name="T2" fmla="*/ 7874 w 7875"/>
                    <a:gd name="T3" fmla="*/ 0 h 3594"/>
                    <a:gd name="T4" fmla="*/ 1969 w 7875"/>
                    <a:gd name="T5" fmla="*/ 0 h 3594"/>
                    <a:gd name="T6" fmla="*/ 0 w 7875"/>
                    <a:gd name="T7" fmla="*/ 1811 h 3594"/>
                    <a:gd name="T8" fmla="*/ 1969 w 7875"/>
                    <a:gd name="T9" fmla="*/ 3593 h 3594"/>
                    <a:gd name="T10" fmla="*/ 7874 w 7875"/>
                    <a:gd name="T11" fmla="*/ 3593 h 3594"/>
                    <a:gd name="T12" fmla="*/ 5874 w 7875"/>
                    <a:gd name="T13" fmla="*/ 1811 h 3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75" h="3594">
                      <a:moveTo>
                        <a:pt x="5874" y="1811"/>
                      </a:moveTo>
                      <a:lnTo>
                        <a:pt x="7874" y="0"/>
                      </a:lnTo>
                      <a:lnTo>
                        <a:pt x="1969" y="0"/>
                      </a:lnTo>
                      <a:lnTo>
                        <a:pt x="0" y="1811"/>
                      </a:lnTo>
                      <a:lnTo>
                        <a:pt x="1969" y="3593"/>
                      </a:lnTo>
                      <a:lnTo>
                        <a:pt x="7874" y="3593"/>
                      </a:lnTo>
                      <a:lnTo>
                        <a:pt x="5874" y="1811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3200" b="1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745043" y="1666209"/>
                  <a:ext cx="740512" cy="6350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/>
                </a:p>
              </p:txBody>
            </p:sp>
          </p:grpSp>
          <p:sp>
            <p:nvSpPr>
              <p:cNvPr id="28" name="Title 20"/>
              <p:cNvSpPr txBox="1">
                <a:spLocks/>
              </p:cNvSpPr>
              <p:nvPr/>
            </p:nvSpPr>
            <p:spPr>
              <a:xfrm>
                <a:off x="9299216" y="4151446"/>
                <a:ext cx="2578144" cy="861738"/>
              </a:xfrm>
              <a:prstGeom prst="rect">
                <a:avLst/>
              </a:prstGeom>
            </p:spPr>
            <p:txBody>
              <a:bodyPr vert="horz" wrap="square" lIns="182843" tIns="91422" rIns="182843" bIns="9142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r>
                  <a:rPr lang="en-US" sz="4400" b="1" dirty="0">
                    <a:solidFill>
                      <a:schemeClr val="bg1"/>
                    </a:solidFill>
                    <a:latin typeface="+mn-lt"/>
                    <a:cs typeface="Lato Regular"/>
                  </a:rPr>
                  <a:t>4</a:t>
                </a:r>
              </a:p>
            </p:txBody>
          </p:sp>
        </p:grpSp>
        <p:sp>
          <p:nvSpPr>
            <p:cNvPr id="55" name="Title 20"/>
            <p:cNvSpPr txBox="1">
              <a:spLocks/>
            </p:cNvSpPr>
            <p:nvPr/>
          </p:nvSpPr>
          <p:spPr>
            <a:xfrm>
              <a:off x="9090746" y="9506620"/>
              <a:ext cx="2990353" cy="1723492"/>
            </a:xfrm>
            <a:prstGeom prst="rect">
              <a:avLst/>
            </a:prstGeom>
          </p:spPr>
          <p:txBody>
            <a:bodyPr vert="horz" wrap="square" lIns="243784" tIns="121892" rIns="243784" bIns="121892" numCol="1" spcCol="975141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s-MX" sz="3200" b="1" dirty="0" smtClean="0">
                  <a:solidFill>
                    <a:schemeClr val="tx2"/>
                  </a:solidFill>
                  <a:latin typeface="+mn-lt"/>
                  <a:cs typeface="Lato Regular"/>
                </a:rPr>
                <a:t>Fundamentos teóricos del juego</a:t>
              </a:r>
            </a:p>
          </p:txBody>
        </p:sp>
        <p:sp>
          <p:nvSpPr>
            <p:cNvPr id="41" name="Freeform 299"/>
            <p:cNvSpPr>
              <a:spLocks noChangeArrowheads="1"/>
            </p:cNvSpPr>
            <p:nvPr/>
          </p:nvSpPr>
          <p:spPr bwMode="auto">
            <a:xfrm>
              <a:off x="9756147" y="6052782"/>
              <a:ext cx="1599783" cy="1532466"/>
            </a:xfrm>
            <a:custGeom>
              <a:avLst/>
              <a:gdLst>
                <a:gd name="T0" fmla="*/ 1229 w 1665"/>
                <a:gd name="T1" fmla="*/ 561 h 1598"/>
                <a:gd name="T2" fmla="*/ 911 w 1665"/>
                <a:gd name="T3" fmla="*/ 686 h 1598"/>
                <a:gd name="T4" fmla="*/ 1246 w 1665"/>
                <a:gd name="T5" fmla="*/ 419 h 1598"/>
                <a:gd name="T6" fmla="*/ 1664 w 1665"/>
                <a:gd name="T7" fmla="*/ 76 h 1598"/>
                <a:gd name="T8" fmla="*/ 1597 w 1665"/>
                <a:gd name="T9" fmla="*/ 0 h 1598"/>
                <a:gd name="T10" fmla="*/ 1530 w 1665"/>
                <a:gd name="T11" fmla="*/ 76 h 1598"/>
                <a:gd name="T12" fmla="*/ 1246 w 1665"/>
                <a:gd name="T13" fmla="*/ 276 h 1598"/>
                <a:gd name="T14" fmla="*/ 769 w 1665"/>
                <a:gd name="T15" fmla="*/ 686 h 1598"/>
                <a:gd name="T16" fmla="*/ 435 w 1665"/>
                <a:gd name="T17" fmla="*/ 561 h 1598"/>
                <a:gd name="T18" fmla="*/ 0 w 1665"/>
                <a:gd name="T19" fmla="*/ 1288 h 1598"/>
                <a:gd name="T20" fmla="*/ 201 w 1665"/>
                <a:gd name="T21" fmla="*/ 1597 h 1598"/>
                <a:gd name="T22" fmla="*/ 836 w 1665"/>
                <a:gd name="T23" fmla="*/ 1255 h 1598"/>
                <a:gd name="T24" fmla="*/ 1463 w 1665"/>
                <a:gd name="T25" fmla="*/ 1597 h 1598"/>
                <a:gd name="T26" fmla="*/ 1664 w 1665"/>
                <a:gd name="T27" fmla="*/ 1288 h 1598"/>
                <a:gd name="T28" fmla="*/ 1229 w 1665"/>
                <a:gd name="T29" fmla="*/ 561 h 1598"/>
                <a:gd name="T30" fmla="*/ 1246 w 1665"/>
                <a:gd name="T31" fmla="*/ 811 h 1598"/>
                <a:gd name="T32" fmla="*/ 1338 w 1665"/>
                <a:gd name="T33" fmla="*/ 903 h 1598"/>
                <a:gd name="T34" fmla="*/ 1246 w 1665"/>
                <a:gd name="T35" fmla="*/ 995 h 1598"/>
                <a:gd name="T36" fmla="*/ 1162 w 1665"/>
                <a:gd name="T37" fmla="*/ 903 h 1598"/>
                <a:gd name="T38" fmla="*/ 1246 w 1665"/>
                <a:gd name="T39" fmla="*/ 811 h 1598"/>
                <a:gd name="T40" fmla="*/ 627 w 1665"/>
                <a:gd name="T41" fmla="*/ 1112 h 1598"/>
                <a:gd name="T42" fmla="*/ 485 w 1665"/>
                <a:gd name="T43" fmla="*/ 1112 h 1598"/>
                <a:gd name="T44" fmla="*/ 485 w 1665"/>
                <a:gd name="T45" fmla="*/ 1255 h 1598"/>
                <a:gd name="T46" fmla="*/ 351 w 1665"/>
                <a:gd name="T47" fmla="*/ 1255 h 1598"/>
                <a:gd name="T48" fmla="*/ 351 w 1665"/>
                <a:gd name="T49" fmla="*/ 1112 h 1598"/>
                <a:gd name="T50" fmla="*/ 209 w 1665"/>
                <a:gd name="T51" fmla="*/ 1112 h 1598"/>
                <a:gd name="T52" fmla="*/ 209 w 1665"/>
                <a:gd name="T53" fmla="*/ 970 h 1598"/>
                <a:gd name="T54" fmla="*/ 351 w 1665"/>
                <a:gd name="T55" fmla="*/ 970 h 1598"/>
                <a:gd name="T56" fmla="*/ 351 w 1665"/>
                <a:gd name="T57" fmla="*/ 836 h 1598"/>
                <a:gd name="T58" fmla="*/ 485 w 1665"/>
                <a:gd name="T59" fmla="*/ 836 h 1598"/>
                <a:gd name="T60" fmla="*/ 485 w 1665"/>
                <a:gd name="T61" fmla="*/ 970 h 1598"/>
                <a:gd name="T62" fmla="*/ 627 w 1665"/>
                <a:gd name="T63" fmla="*/ 970 h 1598"/>
                <a:gd name="T64" fmla="*/ 627 w 1665"/>
                <a:gd name="T65" fmla="*/ 1112 h 1598"/>
                <a:gd name="T66" fmla="*/ 1020 w 1665"/>
                <a:gd name="T67" fmla="*/ 1045 h 1598"/>
                <a:gd name="T68" fmla="*/ 1112 w 1665"/>
                <a:gd name="T69" fmla="*/ 954 h 1598"/>
                <a:gd name="T70" fmla="*/ 1204 w 1665"/>
                <a:gd name="T71" fmla="*/ 1045 h 1598"/>
                <a:gd name="T72" fmla="*/ 1112 w 1665"/>
                <a:gd name="T73" fmla="*/ 1129 h 1598"/>
                <a:gd name="T74" fmla="*/ 1020 w 1665"/>
                <a:gd name="T75" fmla="*/ 1045 h 1598"/>
                <a:gd name="T76" fmla="*/ 1246 w 1665"/>
                <a:gd name="T77" fmla="*/ 1271 h 1598"/>
                <a:gd name="T78" fmla="*/ 1162 w 1665"/>
                <a:gd name="T79" fmla="*/ 1179 h 1598"/>
                <a:gd name="T80" fmla="*/ 1246 w 1665"/>
                <a:gd name="T81" fmla="*/ 1087 h 1598"/>
                <a:gd name="T82" fmla="*/ 1338 w 1665"/>
                <a:gd name="T83" fmla="*/ 1179 h 1598"/>
                <a:gd name="T84" fmla="*/ 1246 w 1665"/>
                <a:gd name="T85" fmla="*/ 1271 h 1598"/>
                <a:gd name="T86" fmla="*/ 1480 w 1665"/>
                <a:gd name="T87" fmla="*/ 1045 h 1598"/>
                <a:gd name="T88" fmla="*/ 1388 w 1665"/>
                <a:gd name="T89" fmla="*/ 1129 h 1598"/>
                <a:gd name="T90" fmla="*/ 1296 w 1665"/>
                <a:gd name="T91" fmla="*/ 1045 h 1598"/>
                <a:gd name="T92" fmla="*/ 1388 w 1665"/>
                <a:gd name="T93" fmla="*/ 954 h 1598"/>
                <a:gd name="T94" fmla="*/ 1480 w 1665"/>
                <a:gd name="T95" fmla="*/ 1045 h 1598"/>
                <a:gd name="T96" fmla="*/ 1480 w 1665"/>
                <a:gd name="T97" fmla="*/ 1045 h 1598"/>
                <a:gd name="T98" fmla="*/ 1480 w 1665"/>
                <a:gd name="T99" fmla="*/ 1045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5" h="1598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243784" tIns="121892" rIns="243784" bIns="121892" anchor="ctr"/>
            <a:lstStyle/>
            <a:p>
              <a:pPr>
                <a:defRPr/>
              </a:pPr>
              <a:endParaRPr lang="en-US" sz="3200" b="1" dirty="0"/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3193133" y="3516811"/>
            <a:ext cx="3478753" cy="7918969"/>
            <a:chOff x="3193133" y="3516811"/>
            <a:chExt cx="3478753" cy="7918969"/>
          </a:xfrm>
        </p:grpSpPr>
        <p:grpSp>
          <p:nvGrpSpPr>
            <p:cNvPr id="9" name="Group 8"/>
            <p:cNvGrpSpPr/>
            <p:nvPr/>
          </p:nvGrpSpPr>
          <p:grpSpPr>
            <a:xfrm>
              <a:off x="3685825" y="3516811"/>
              <a:ext cx="2578144" cy="5775672"/>
              <a:chOff x="2745043" y="1666209"/>
              <a:chExt cx="740512" cy="1658495"/>
            </a:xfrm>
          </p:grpSpPr>
          <p:sp>
            <p:nvSpPr>
              <p:cNvPr id="10" name="Freeform 1"/>
              <p:cNvSpPr>
                <a:spLocks noChangeArrowheads="1"/>
              </p:cNvSpPr>
              <p:nvPr/>
            </p:nvSpPr>
            <p:spPr bwMode="auto">
              <a:xfrm rot="16200000">
                <a:off x="2286052" y="2125201"/>
                <a:ext cx="1658494" cy="740511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745043" y="1666209"/>
                <a:ext cx="740512" cy="635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</p:grpSp>
        <p:sp>
          <p:nvSpPr>
            <p:cNvPr id="26" name="Title 20"/>
            <p:cNvSpPr txBox="1">
              <a:spLocks/>
            </p:cNvSpPr>
            <p:nvPr/>
          </p:nvSpPr>
          <p:spPr>
            <a:xfrm>
              <a:off x="3685825" y="4090054"/>
              <a:ext cx="2578144" cy="861738"/>
            </a:xfrm>
            <a:prstGeom prst="rect">
              <a:avLst/>
            </a:prstGeom>
          </p:spPr>
          <p:txBody>
            <a:bodyPr vert="horz" wrap="square" lIns="182843" tIns="91422" rIns="182843" bIns="9142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+mn-lt"/>
                  <a:cs typeface="Lato Regular"/>
                </a:rPr>
                <a:t>2</a:t>
              </a:r>
            </a:p>
          </p:txBody>
        </p:sp>
        <p:sp>
          <p:nvSpPr>
            <p:cNvPr id="53" name="Title 20"/>
            <p:cNvSpPr txBox="1">
              <a:spLocks/>
            </p:cNvSpPr>
            <p:nvPr/>
          </p:nvSpPr>
          <p:spPr>
            <a:xfrm>
              <a:off x="3193133" y="9269090"/>
              <a:ext cx="3478753" cy="2166690"/>
            </a:xfrm>
            <a:prstGeom prst="rect">
              <a:avLst/>
            </a:prstGeom>
          </p:spPr>
          <p:txBody>
            <a:bodyPr vert="horz" wrap="square" lIns="243784" tIns="121892" rIns="243784" bIns="121892" numCol="1" spcCol="975141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s-MX" sz="3200" b="1" dirty="0" smtClean="0">
                  <a:solidFill>
                    <a:schemeClr val="tx2"/>
                  </a:solidFill>
                  <a:latin typeface="+mn-lt"/>
                  <a:cs typeface="Lato Regular"/>
                </a:rPr>
                <a:t>Teorías de enseñanza-aprendizaje</a:t>
              </a:r>
            </a:p>
          </p:txBody>
        </p:sp>
        <p:sp>
          <p:nvSpPr>
            <p:cNvPr id="63" name="Freeform 64"/>
            <p:cNvSpPr>
              <a:spLocks noChangeArrowheads="1"/>
            </p:cNvSpPr>
            <p:nvPr/>
          </p:nvSpPr>
          <p:spPr bwMode="auto">
            <a:xfrm>
              <a:off x="4229351" y="6288849"/>
              <a:ext cx="1483545" cy="1483551"/>
            </a:xfrm>
            <a:custGeom>
              <a:avLst/>
              <a:gdLst>
                <a:gd name="T0" fmla="*/ 295 w 590"/>
                <a:gd name="T1" fmla="*/ 0 h 589"/>
                <a:gd name="T2" fmla="*/ 295 w 590"/>
                <a:gd name="T3" fmla="*/ 0 h 589"/>
                <a:gd name="T4" fmla="*/ 0 w 590"/>
                <a:gd name="T5" fmla="*/ 294 h 589"/>
                <a:gd name="T6" fmla="*/ 295 w 590"/>
                <a:gd name="T7" fmla="*/ 588 h 589"/>
                <a:gd name="T8" fmla="*/ 589 w 590"/>
                <a:gd name="T9" fmla="*/ 294 h 589"/>
                <a:gd name="T10" fmla="*/ 295 w 590"/>
                <a:gd name="T11" fmla="*/ 0 h 589"/>
                <a:gd name="T12" fmla="*/ 324 w 590"/>
                <a:gd name="T13" fmla="*/ 544 h 589"/>
                <a:gd name="T14" fmla="*/ 324 w 590"/>
                <a:gd name="T15" fmla="*/ 544 h 589"/>
                <a:gd name="T16" fmla="*/ 324 w 590"/>
                <a:gd name="T17" fmla="*/ 456 h 589"/>
                <a:gd name="T18" fmla="*/ 295 w 590"/>
                <a:gd name="T19" fmla="*/ 426 h 589"/>
                <a:gd name="T20" fmla="*/ 280 w 590"/>
                <a:gd name="T21" fmla="*/ 456 h 589"/>
                <a:gd name="T22" fmla="*/ 280 w 590"/>
                <a:gd name="T23" fmla="*/ 544 h 589"/>
                <a:gd name="T24" fmla="*/ 45 w 590"/>
                <a:gd name="T25" fmla="*/ 309 h 589"/>
                <a:gd name="T26" fmla="*/ 148 w 590"/>
                <a:gd name="T27" fmla="*/ 309 h 589"/>
                <a:gd name="T28" fmla="*/ 162 w 590"/>
                <a:gd name="T29" fmla="*/ 294 h 589"/>
                <a:gd name="T30" fmla="*/ 148 w 590"/>
                <a:gd name="T31" fmla="*/ 279 h 589"/>
                <a:gd name="T32" fmla="*/ 45 w 590"/>
                <a:gd name="T33" fmla="*/ 279 h 589"/>
                <a:gd name="T34" fmla="*/ 280 w 590"/>
                <a:gd name="T35" fmla="*/ 44 h 589"/>
                <a:gd name="T36" fmla="*/ 280 w 590"/>
                <a:gd name="T37" fmla="*/ 132 h 589"/>
                <a:gd name="T38" fmla="*/ 295 w 590"/>
                <a:gd name="T39" fmla="*/ 162 h 589"/>
                <a:gd name="T40" fmla="*/ 324 w 590"/>
                <a:gd name="T41" fmla="*/ 132 h 589"/>
                <a:gd name="T42" fmla="*/ 324 w 590"/>
                <a:gd name="T43" fmla="*/ 44 h 589"/>
                <a:gd name="T44" fmla="*/ 560 w 590"/>
                <a:gd name="T45" fmla="*/ 279 h 589"/>
                <a:gd name="T46" fmla="*/ 457 w 590"/>
                <a:gd name="T47" fmla="*/ 279 h 589"/>
                <a:gd name="T48" fmla="*/ 442 w 590"/>
                <a:gd name="T49" fmla="*/ 294 h 589"/>
                <a:gd name="T50" fmla="*/ 457 w 590"/>
                <a:gd name="T51" fmla="*/ 309 h 589"/>
                <a:gd name="T52" fmla="*/ 560 w 590"/>
                <a:gd name="T53" fmla="*/ 309 h 589"/>
                <a:gd name="T54" fmla="*/ 324 w 590"/>
                <a:gd name="T55" fmla="*/ 5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0" h="589">
                  <a:moveTo>
                    <a:pt x="295" y="0"/>
                  </a:moveTo>
                  <a:lnTo>
                    <a:pt x="295" y="0"/>
                  </a:lnTo>
                  <a:cubicBezTo>
                    <a:pt x="133" y="0"/>
                    <a:pt x="0" y="132"/>
                    <a:pt x="0" y="294"/>
                  </a:cubicBezTo>
                  <a:cubicBezTo>
                    <a:pt x="0" y="456"/>
                    <a:pt x="133" y="588"/>
                    <a:pt x="295" y="588"/>
                  </a:cubicBezTo>
                  <a:cubicBezTo>
                    <a:pt x="457" y="588"/>
                    <a:pt x="589" y="456"/>
                    <a:pt x="589" y="294"/>
                  </a:cubicBezTo>
                  <a:cubicBezTo>
                    <a:pt x="589" y="132"/>
                    <a:pt x="457" y="0"/>
                    <a:pt x="295" y="0"/>
                  </a:cubicBezTo>
                  <a:close/>
                  <a:moveTo>
                    <a:pt x="324" y="544"/>
                  </a:moveTo>
                  <a:lnTo>
                    <a:pt x="324" y="544"/>
                  </a:lnTo>
                  <a:cubicBezTo>
                    <a:pt x="324" y="456"/>
                    <a:pt x="324" y="456"/>
                    <a:pt x="324" y="456"/>
                  </a:cubicBezTo>
                  <a:cubicBezTo>
                    <a:pt x="324" y="441"/>
                    <a:pt x="310" y="426"/>
                    <a:pt x="295" y="426"/>
                  </a:cubicBezTo>
                  <a:cubicBezTo>
                    <a:pt x="295" y="426"/>
                    <a:pt x="280" y="441"/>
                    <a:pt x="280" y="456"/>
                  </a:cubicBezTo>
                  <a:cubicBezTo>
                    <a:pt x="280" y="544"/>
                    <a:pt x="280" y="544"/>
                    <a:pt x="280" y="544"/>
                  </a:cubicBezTo>
                  <a:cubicBezTo>
                    <a:pt x="148" y="544"/>
                    <a:pt x="59" y="441"/>
                    <a:pt x="45" y="309"/>
                  </a:cubicBezTo>
                  <a:cubicBezTo>
                    <a:pt x="148" y="309"/>
                    <a:pt x="148" y="309"/>
                    <a:pt x="148" y="309"/>
                  </a:cubicBezTo>
                  <a:cubicBezTo>
                    <a:pt x="148" y="309"/>
                    <a:pt x="162" y="309"/>
                    <a:pt x="162" y="294"/>
                  </a:cubicBezTo>
                  <a:cubicBezTo>
                    <a:pt x="162" y="279"/>
                    <a:pt x="148" y="279"/>
                    <a:pt x="148" y="279"/>
                  </a:cubicBezTo>
                  <a:cubicBezTo>
                    <a:pt x="45" y="279"/>
                    <a:pt x="45" y="279"/>
                    <a:pt x="45" y="279"/>
                  </a:cubicBezTo>
                  <a:cubicBezTo>
                    <a:pt x="59" y="147"/>
                    <a:pt x="148" y="44"/>
                    <a:pt x="280" y="44"/>
                  </a:cubicBezTo>
                  <a:cubicBezTo>
                    <a:pt x="280" y="132"/>
                    <a:pt x="280" y="132"/>
                    <a:pt x="280" y="132"/>
                  </a:cubicBezTo>
                  <a:cubicBezTo>
                    <a:pt x="280" y="147"/>
                    <a:pt x="295" y="162"/>
                    <a:pt x="295" y="162"/>
                  </a:cubicBezTo>
                  <a:cubicBezTo>
                    <a:pt x="310" y="162"/>
                    <a:pt x="324" y="147"/>
                    <a:pt x="324" y="132"/>
                  </a:cubicBezTo>
                  <a:cubicBezTo>
                    <a:pt x="324" y="44"/>
                    <a:pt x="324" y="44"/>
                    <a:pt x="324" y="44"/>
                  </a:cubicBezTo>
                  <a:cubicBezTo>
                    <a:pt x="442" y="44"/>
                    <a:pt x="545" y="147"/>
                    <a:pt x="560" y="279"/>
                  </a:cubicBezTo>
                  <a:cubicBezTo>
                    <a:pt x="457" y="279"/>
                    <a:pt x="457" y="279"/>
                    <a:pt x="457" y="279"/>
                  </a:cubicBezTo>
                  <a:cubicBezTo>
                    <a:pt x="442" y="279"/>
                    <a:pt x="442" y="279"/>
                    <a:pt x="442" y="294"/>
                  </a:cubicBezTo>
                  <a:cubicBezTo>
                    <a:pt x="442" y="309"/>
                    <a:pt x="442" y="309"/>
                    <a:pt x="457" y="309"/>
                  </a:cubicBezTo>
                  <a:cubicBezTo>
                    <a:pt x="560" y="309"/>
                    <a:pt x="560" y="309"/>
                    <a:pt x="560" y="309"/>
                  </a:cubicBezTo>
                  <a:cubicBezTo>
                    <a:pt x="545" y="441"/>
                    <a:pt x="442" y="544"/>
                    <a:pt x="324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469264" y="3516811"/>
            <a:ext cx="3216560" cy="6844217"/>
            <a:chOff x="469264" y="3516811"/>
            <a:chExt cx="3216560" cy="6844217"/>
          </a:xfrm>
        </p:grpSpPr>
        <p:grpSp>
          <p:nvGrpSpPr>
            <p:cNvPr id="6" name="Group 5"/>
            <p:cNvGrpSpPr/>
            <p:nvPr/>
          </p:nvGrpSpPr>
          <p:grpSpPr>
            <a:xfrm>
              <a:off x="908540" y="3516811"/>
              <a:ext cx="2578144" cy="5775672"/>
              <a:chOff x="2745043" y="1666209"/>
              <a:chExt cx="740512" cy="1658495"/>
            </a:xfrm>
          </p:grpSpPr>
          <p:sp>
            <p:nvSpPr>
              <p:cNvPr id="7" name="Freeform 1"/>
              <p:cNvSpPr>
                <a:spLocks noChangeArrowheads="1"/>
              </p:cNvSpPr>
              <p:nvPr/>
            </p:nvSpPr>
            <p:spPr bwMode="auto">
              <a:xfrm rot="16200000">
                <a:off x="2286052" y="2125201"/>
                <a:ext cx="1658494" cy="740511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00" b="1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45043" y="1666209"/>
                <a:ext cx="740512" cy="635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</p:grpSp>
        <p:sp>
          <p:nvSpPr>
            <p:cNvPr id="25" name="Title 20"/>
            <p:cNvSpPr txBox="1">
              <a:spLocks/>
            </p:cNvSpPr>
            <p:nvPr/>
          </p:nvSpPr>
          <p:spPr>
            <a:xfrm>
              <a:off x="908540" y="4038012"/>
              <a:ext cx="2578144" cy="861738"/>
            </a:xfrm>
            <a:prstGeom prst="rect">
              <a:avLst/>
            </a:prstGeom>
          </p:spPr>
          <p:txBody>
            <a:bodyPr vert="horz" wrap="square" lIns="182843" tIns="91422" rIns="182843" bIns="9142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+mn-lt"/>
                  <a:cs typeface="Lato Regular"/>
                </a:rPr>
                <a:t>1</a:t>
              </a:r>
            </a:p>
          </p:txBody>
        </p:sp>
        <p:sp>
          <p:nvSpPr>
            <p:cNvPr id="47" name="Title 20"/>
            <p:cNvSpPr txBox="1">
              <a:spLocks/>
            </p:cNvSpPr>
            <p:nvPr/>
          </p:nvSpPr>
          <p:spPr>
            <a:xfrm>
              <a:off x="469264" y="9538552"/>
              <a:ext cx="3216560" cy="822476"/>
            </a:xfrm>
            <a:prstGeom prst="rect">
              <a:avLst/>
            </a:prstGeom>
          </p:spPr>
          <p:txBody>
            <a:bodyPr vert="horz" wrap="square" lIns="243784" tIns="121892" rIns="243784" bIns="121892" numCol="1" spcCol="975141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s-MX" sz="3200" b="1" dirty="0" smtClean="0">
                  <a:solidFill>
                    <a:schemeClr val="tx2"/>
                  </a:solidFill>
                  <a:latin typeface="+mn-lt"/>
                  <a:cs typeface="Lato Regular"/>
                </a:rPr>
                <a:t>Introducción</a:t>
              </a:r>
              <a:r>
                <a:rPr lang="es-MX" sz="3200" b="1" dirty="0" smtClean="0">
                  <a:solidFill>
                    <a:schemeClr val="tx1"/>
                  </a:solidFill>
                  <a:latin typeface="+mn-lt"/>
                  <a:cs typeface="Lato Light"/>
                </a:rPr>
                <a:t> </a:t>
              </a:r>
              <a:endParaRPr lang="es-MX" sz="3200" b="1" dirty="0">
                <a:solidFill>
                  <a:schemeClr val="tx1"/>
                </a:solidFill>
                <a:latin typeface="+mn-lt"/>
                <a:cs typeface="Lato Light"/>
              </a:endParaRPr>
            </a:p>
          </p:txBody>
        </p:sp>
        <p:sp>
          <p:nvSpPr>
            <p:cNvPr id="64" name="Freeform 133"/>
            <p:cNvSpPr>
              <a:spLocks noChangeArrowheads="1"/>
            </p:cNvSpPr>
            <p:nvPr/>
          </p:nvSpPr>
          <p:spPr bwMode="auto">
            <a:xfrm rot="2469050">
              <a:off x="1696038" y="6276769"/>
              <a:ext cx="1003148" cy="1496071"/>
            </a:xfrm>
            <a:custGeom>
              <a:avLst/>
              <a:gdLst>
                <a:gd name="T0" fmla="*/ 413 w 428"/>
                <a:gd name="T1" fmla="*/ 147 h 634"/>
                <a:gd name="T2" fmla="*/ 413 w 428"/>
                <a:gd name="T3" fmla="*/ 147 h 634"/>
                <a:gd name="T4" fmla="*/ 221 w 428"/>
                <a:gd name="T5" fmla="*/ 0 h 634"/>
                <a:gd name="T6" fmla="*/ 30 w 428"/>
                <a:gd name="T7" fmla="*/ 147 h 634"/>
                <a:gd name="T8" fmla="*/ 0 w 428"/>
                <a:gd name="T9" fmla="*/ 177 h 634"/>
                <a:gd name="T10" fmla="*/ 0 w 428"/>
                <a:gd name="T11" fmla="*/ 221 h 634"/>
                <a:gd name="T12" fmla="*/ 45 w 428"/>
                <a:gd name="T13" fmla="*/ 265 h 634"/>
                <a:gd name="T14" fmla="*/ 45 w 428"/>
                <a:gd name="T15" fmla="*/ 265 h 634"/>
                <a:gd name="T16" fmla="*/ 104 w 428"/>
                <a:gd name="T17" fmla="*/ 324 h 634"/>
                <a:gd name="T18" fmla="*/ 133 w 428"/>
                <a:gd name="T19" fmla="*/ 589 h 634"/>
                <a:gd name="T20" fmla="*/ 177 w 428"/>
                <a:gd name="T21" fmla="*/ 633 h 634"/>
                <a:gd name="T22" fmla="*/ 251 w 428"/>
                <a:gd name="T23" fmla="*/ 633 h 634"/>
                <a:gd name="T24" fmla="*/ 295 w 428"/>
                <a:gd name="T25" fmla="*/ 589 h 634"/>
                <a:gd name="T26" fmla="*/ 339 w 428"/>
                <a:gd name="T27" fmla="*/ 324 h 634"/>
                <a:gd name="T28" fmla="*/ 398 w 428"/>
                <a:gd name="T29" fmla="*/ 265 h 634"/>
                <a:gd name="T30" fmla="*/ 398 w 428"/>
                <a:gd name="T31" fmla="*/ 265 h 634"/>
                <a:gd name="T32" fmla="*/ 427 w 428"/>
                <a:gd name="T33" fmla="*/ 221 h 634"/>
                <a:gd name="T34" fmla="*/ 427 w 428"/>
                <a:gd name="T35" fmla="*/ 177 h 634"/>
                <a:gd name="T36" fmla="*/ 413 w 428"/>
                <a:gd name="T37" fmla="*/ 147 h 634"/>
                <a:gd name="T38" fmla="*/ 221 w 428"/>
                <a:gd name="T39" fmla="*/ 44 h 634"/>
                <a:gd name="T40" fmla="*/ 221 w 428"/>
                <a:gd name="T41" fmla="*/ 44 h 634"/>
                <a:gd name="T42" fmla="*/ 368 w 428"/>
                <a:gd name="T43" fmla="*/ 147 h 634"/>
                <a:gd name="T44" fmla="*/ 59 w 428"/>
                <a:gd name="T45" fmla="*/ 147 h 634"/>
                <a:gd name="T46" fmla="*/ 221 w 428"/>
                <a:gd name="T47" fmla="*/ 44 h 634"/>
                <a:gd name="T48" fmla="*/ 251 w 428"/>
                <a:gd name="T49" fmla="*/ 560 h 634"/>
                <a:gd name="T50" fmla="*/ 251 w 428"/>
                <a:gd name="T51" fmla="*/ 560 h 634"/>
                <a:gd name="T52" fmla="*/ 236 w 428"/>
                <a:gd name="T53" fmla="*/ 589 h 634"/>
                <a:gd name="T54" fmla="*/ 192 w 428"/>
                <a:gd name="T55" fmla="*/ 589 h 634"/>
                <a:gd name="T56" fmla="*/ 177 w 428"/>
                <a:gd name="T57" fmla="*/ 560 h 634"/>
                <a:gd name="T58" fmla="*/ 133 w 428"/>
                <a:gd name="T59" fmla="*/ 339 h 634"/>
                <a:gd name="T60" fmla="*/ 221 w 428"/>
                <a:gd name="T61" fmla="*/ 353 h 634"/>
                <a:gd name="T62" fmla="*/ 295 w 428"/>
                <a:gd name="T63" fmla="*/ 339 h 634"/>
                <a:gd name="T64" fmla="*/ 251 w 428"/>
                <a:gd name="T65" fmla="*/ 560 h 634"/>
                <a:gd name="T66" fmla="*/ 221 w 428"/>
                <a:gd name="T67" fmla="*/ 324 h 634"/>
                <a:gd name="T68" fmla="*/ 221 w 428"/>
                <a:gd name="T69" fmla="*/ 324 h 634"/>
                <a:gd name="T70" fmla="*/ 89 w 428"/>
                <a:gd name="T71" fmla="*/ 265 h 634"/>
                <a:gd name="T72" fmla="*/ 339 w 428"/>
                <a:gd name="T73" fmla="*/ 265 h 634"/>
                <a:gd name="T74" fmla="*/ 221 w 428"/>
                <a:gd name="T75" fmla="*/ 324 h 634"/>
                <a:gd name="T76" fmla="*/ 368 w 428"/>
                <a:gd name="T77" fmla="*/ 221 h 634"/>
                <a:gd name="T78" fmla="*/ 368 w 428"/>
                <a:gd name="T79" fmla="*/ 221 h 634"/>
                <a:gd name="T80" fmla="*/ 59 w 428"/>
                <a:gd name="T81" fmla="*/ 221 h 634"/>
                <a:gd name="T82" fmla="*/ 45 w 428"/>
                <a:gd name="T83" fmla="*/ 206 h 634"/>
                <a:gd name="T84" fmla="*/ 59 w 428"/>
                <a:gd name="T85" fmla="*/ 177 h 634"/>
                <a:gd name="T86" fmla="*/ 368 w 428"/>
                <a:gd name="T87" fmla="*/ 177 h 634"/>
                <a:gd name="T88" fmla="*/ 398 w 428"/>
                <a:gd name="T89" fmla="*/ 206 h 634"/>
                <a:gd name="T90" fmla="*/ 368 w 428"/>
                <a:gd name="T91" fmla="*/ 22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8" h="634">
                  <a:moveTo>
                    <a:pt x="413" y="147"/>
                  </a:moveTo>
                  <a:lnTo>
                    <a:pt x="413" y="147"/>
                  </a:lnTo>
                  <a:cubicBezTo>
                    <a:pt x="383" y="59"/>
                    <a:pt x="309" y="0"/>
                    <a:pt x="221" y="0"/>
                  </a:cubicBezTo>
                  <a:cubicBezTo>
                    <a:pt x="118" y="0"/>
                    <a:pt x="45" y="59"/>
                    <a:pt x="30" y="147"/>
                  </a:cubicBezTo>
                  <a:cubicBezTo>
                    <a:pt x="15" y="147"/>
                    <a:pt x="0" y="162"/>
                    <a:pt x="0" y="177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35"/>
                    <a:pt x="15" y="265"/>
                    <a:pt x="45" y="265"/>
                  </a:cubicBezTo>
                  <a:lnTo>
                    <a:pt x="45" y="265"/>
                  </a:lnTo>
                  <a:cubicBezTo>
                    <a:pt x="59" y="280"/>
                    <a:pt x="74" y="309"/>
                    <a:pt x="104" y="324"/>
                  </a:cubicBezTo>
                  <a:cubicBezTo>
                    <a:pt x="133" y="589"/>
                    <a:pt x="133" y="589"/>
                    <a:pt x="133" y="589"/>
                  </a:cubicBezTo>
                  <a:cubicBezTo>
                    <a:pt x="133" y="618"/>
                    <a:pt x="163" y="633"/>
                    <a:pt x="177" y="633"/>
                  </a:cubicBezTo>
                  <a:cubicBezTo>
                    <a:pt x="251" y="633"/>
                    <a:pt x="251" y="633"/>
                    <a:pt x="251" y="633"/>
                  </a:cubicBezTo>
                  <a:cubicBezTo>
                    <a:pt x="280" y="633"/>
                    <a:pt x="295" y="618"/>
                    <a:pt x="295" y="589"/>
                  </a:cubicBezTo>
                  <a:cubicBezTo>
                    <a:pt x="339" y="324"/>
                    <a:pt x="339" y="324"/>
                    <a:pt x="339" y="324"/>
                  </a:cubicBezTo>
                  <a:cubicBezTo>
                    <a:pt x="354" y="309"/>
                    <a:pt x="383" y="280"/>
                    <a:pt x="398" y="265"/>
                  </a:cubicBezTo>
                  <a:lnTo>
                    <a:pt x="398" y="265"/>
                  </a:lnTo>
                  <a:cubicBezTo>
                    <a:pt x="413" y="265"/>
                    <a:pt x="427" y="235"/>
                    <a:pt x="427" y="221"/>
                  </a:cubicBezTo>
                  <a:cubicBezTo>
                    <a:pt x="427" y="177"/>
                    <a:pt x="427" y="177"/>
                    <a:pt x="427" y="177"/>
                  </a:cubicBezTo>
                  <a:cubicBezTo>
                    <a:pt x="427" y="162"/>
                    <a:pt x="427" y="147"/>
                    <a:pt x="413" y="147"/>
                  </a:cubicBezTo>
                  <a:close/>
                  <a:moveTo>
                    <a:pt x="221" y="44"/>
                  </a:moveTo>
                  <a:lnTo>
                    <a:pt x="221" y="44"/>
                  </a:lnTo>
                  <a:cubicBezTo>
                    <a:pt x="280" y="44"/>
                    <a:pt x="354" y="88"/>
                    <a:pt x="368" y="147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89" y="88"/>
                    <a:pt x="148" y="44"/>
                    <a:pt x="221" y="44"/>
                  </a:cubicBezTo>
                  <a:close/>
                  <a:moveTo>
                    <a:pt x="251" y="560"/>
                  </a:moveTo>
                  <a:lnTo>
                    <a:pt x="251" y="560"/>
                  </a:lnTo>
                  <a:cubicBezTo>
                    <a:pt x="251" y="574"/>
                    <a:pt x="251" y="589"/>
                    <a:pt x="236" y="589"/>
                  </a:cubicBezTo>
                  <a:cubicBezTo>
                    <a:pt x="192" y="589"/>
                    <a:pt x="192" y="589"/>
                    <a:pt x="192" y="589"/>
                  </a:cubicBezTo>
                  <a:cubicBezTo>
                    <a:pt x="177" y="589"/>
                    <a:pt x="177" y="574"/>
                    <a:pt x="177" y="560"/>
                  </a:cubicBezTo>
                  <a:cubicBezTo>
                    <a:pt x="133" y="339"/>
                    <a:pt x="133" y="339"/>
                    <a:pt x="133" y="339"/>
                  </a:cubicBezTo>
                  <a:cubicBezTo>
                    <a:pt x="163" y="353"/>
                    <a:pt x="192" y="353"/>
                    <a:pt x="221" y="353"/>
                  </a:cubicBezTo>
                  <a:cubicBezTo>
                    <a:pt x="251" y="353"/>
                    <a:pt x="266" y="353"/>
                    <a:pt x="295" y="339"/>
                  </a:cubicBezTo>
                  <a:lnTo>
                    <a:pt x="251" y="560"/>
                  </a:lnTo>
                  <a:close/>
                  <a:moveTo>
                    <a:pt x="221" y="324"/>
                  </a:moveTo>
                  <a:lnTo>
                    <a:pt x="221" y="324"/>
                  </a:lnTo>
                  <a:cubicBezTo>
                    <a:pt x="163" y="324"/>
                    <a:pt x="118" y="294"/>
                    <a:pt x="89" y="265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09" y="294"/>
                    <a:pt x="266" y="324"/>
                    <a:pt x="221" y="324"/>
                  </a:cubicBezTo>
                  <a:close/>
                  <a:moveTo>
                    <a:pt x="368" y="221"/>
                  </a:moveTo>
                  <a:lnTo>
                    <a:pt x="368" y="221"/>
                  </a:lnTo>
                  <a:cubicBezTo>
                    <a:pt x="59" y="221"/>
                    <a:pt x="59" y="221"/>
                    <a:pt x="59" y="221"/>
                  </a:cubicBezTo>
                  <a:cubicBezTo>
                    <a:pt x="45" y="221"/>
                    <a:pt x="45" y="206"/>
                    <a:pt x="45" y="206"/>
                  </a:cubicBezTo>
                  <a:cubicBezTo>
                    <a:pt x="45" y="192"/>
                    <a:pt x="45" y="177"/>
                    <a:pt x="59" y="177"/>
                  </a:cubicBezTo>
                  <a:cubicBezTo>
                    <a:pt x="368" y="177"/>
                    <a:pt x="368" y="177"/>
                    <a:pt x="368" y="177"/>
                  </a:cubicBezTo>
                  <a:cubicBezTo>
                    <a:pt x="383" y="177"/>
                    <a:pt x="398" y="192"/>
                    <a:pt x="398" y="206"/>
                  </a:cubicBezTo>
                  <a:cubicBezTo>
                    <a:pt x="398" y="206"/>
                    <a:pt x="383" y="221"/>
                    <a:pt x="368" y="22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6218379" y="3509061"/>
            <a:ext cx="3203676" cy="8402295"/>
            <a:chOff x="6218379" y="3509061"/>
            <a:chExt cx="3203676" cy="8402295"/>
          </a:xfrm>
        </p:grpSpPr>
        <p:grpSp>
          <p:nvGrpSpPr>
            <p:cNvPr id="12" name="Group 11"/>
            <p:cNvGrpSpPr/>
            <p:nvPr/>
          </p:nvGrpSpPr>
          <p:grpSpPr>
            <a:xfrm>
              <a:off x="6489686" y="3509061"/>
              <a:ext cx="2578144" cy="5775672"/>
              <a:chOff x="2745043" y="1666209"/>
              <a:chExt cx="740512" cy="1658495"/>
            </a:xfrm>
          </p:grpSpPr>
          <p:sp>
            <p:nvSpPr>
              <p:cNvPr id="13" name="Freeform 1"/>
              <p:cNvSpPr>
                <a:spLocks noChangeArrowheads="1"/>
              </p:cNvSpPr>
              <p:nvPr/>
            </p:nvSpPr>
            <p:spPr bwMode="auto">
              <a:xfrm rot="16200000">
                <a:off x="2286052" y="2125201"/>
                <a:ext cx="1658494" cy="740511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45043" y="1666209"/>
                <a:ext cx="740512" cy="635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</p:grpSp>
        <p:sp>
          <p:nvSpPr>
            <p:cNvPr id="27" name="Title 20"/>
            <p:cNvSpPr txBox="1">
              <a:spLocks/>
            </p:cNvSpPr>
            <p:nvPr/>
          </p:nvSpPr>
          <p:spPr>
            <a:xfrm>
              <a:off x="6457441" y="4121683"/>
              <a:ext cx="2578144" cy="861738"/>
            </a:xfrm>
            <a:prstGeom prst="rect">
              <a:avLst/>
            </a:prstGeom>
          </p:spPr>
          <p:txBody>
            <a:bodyPr vert="horz" wrap="square" lIns="182843" tIns="91422" rIns="182843" bIns="9142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+mn-lt"/>
                  <a:cs typeface="Lato Regular"/>
                </a:rPr>
                <a:t>3</a:t>
              </a:r>
            </a:p>
          </p:txBody>
        </p:sp>
        <p:sp>
          <p:nvSpPr>
            <p:cNvPr id="54" name="Title 20"/>
            <p:cNvSpPr txBox="1">
              <a:spLocks/>
            </p:cNvSpPr>
            <p:nvPr/>
          </p:nvSpPr>
          <p:spPr>
            <a:xfrm>
              <a:off x="6218379" y="9202979"/>
              <a:ext cx="3203676" cy="2708377"/>
            </a:xfrm>
            <a:prstGeom prst="rect">
              <a:avLst/>
            </a:prstGeom>
          </p:spPr>
          <p:txBody>
            <a:bodyPr vert="horz" wrap="square" lIns="243784" tIns="121892" rIns="243784" bIns="121892" numCol="1" spcCol="975141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s-MX" sz="3200" b="1" dirty="0" smtClean="0">
                  <a:solidFill>
                    <a:schemeClr val="tx2"/>
                  </a:solidFill>
                  <a:latin typeface="+mn-lt"/>
                  <a:cs typeface="Lato Regular"/>
                </a:rPr>
                <a:t>Fases del desarrollo de juegos digitales con enfoque educativo</a:t>
              </a:r>
            </a:p>
          </p:txBody>
        </p:sp>
        <p:sp>
          <p:nvSpPr>
            <p:cNvPr id="66" name="Freeform 200"/>
            <p:cNvSpPr>
              <a:spLocks noChangeArrowheads="1"/>
            </p:cNvSpPr>
            <p:nvPr/>
          </p:nvSpPr>
          <p:spPr bwMode="auto">
            <a:xfrm>
              <a:off x="7053648" y="6307883"/>
              <a:ext cx="1541261" cy="1464517"/>
            </a:xfrm>
            <a:custGeom>
              <a:avLst/>
              <a:gdLst>
                <a:gd name="T0" fmla="*/ 309 w 634"/>
                <a:gd name="T1" fmla="*/ 44 h 604"/>
                <a:gd name="T2" fmla="*/ 309 w 634"/>
                <a:gd name="T3" fmla="*/ 44 h 604"/>
                <a:gd name="T4" fmla="*/ 14 w 634"/>
                <a:gd name="T5" fmla="*/ 220 h 604"/>
                <a:gd name="T6" fmla="*/ 14 w 634"/>
                <a:gd name="T7" fmla="*/ 220 h 604"/>
                <a:gd name="T8" fmla="*/ 279 w 634"/>
                <a:gd name="T9" fmla="*/ 338 h 604"/>
                <a:gd name="T10" fmla="*/ 338 w 634"/>
                <a:gd name="T11" fmla="*/ 338 h 604"/>
                <a:gd name="T12" fmla="*/ 603 w 634"/>
                <a:gd name="T13" fmla="*/ 220 h 604"/>
                <a:gd name="T14" fmla="*/ 603 w 634"/>
                <a:gd name="T15" fmla="*/ 161 h 604"/>
                <a:gd name="T16" fmla="*/ 338 w 634"/>
                <a:gd name="T17" fmla="*/ 14 h 604"/>
                <a:gd name="T18" fmla="*/ 279 w 634"/>
                <a:gd name="T19" fmla="*/ 14 h 604"/>
                <a:gd name="T20" fmla="*/ 14 w 634"/>
                <a:gd name="T21" fmla="*/ 161 h 604"/>
                <a:gd name="T22" fmla="*/ 14 w 634"/>
                <a:gd name="T23" fmla="*/ 220 h 604"/>
                <a:gd name="T24" fmla="*/ 309 w 634"/>
                <a:gd name="T25" fmla="*/ 44 h 604"/>
                <a:gd name="T26" fmla="*/ 309 w 634"/>
                <a:gd name="T27" fmla="*/ 44 h 604"/>
                <a:gd name="T28" fmla="*/ 588 w 634"/>
                <a:gd name="T29" fmla="*/ 191 h 604"/>
                <a:gd name="T30" fmla="*/ 309 w 634"/>
                <a:gd name="T31" fmla="*/ 309 h 604"/>
                <a:gd name="T32" fmla="*/ 44 w 634"/>
                <a:gd name="T33" fmla="*/ 191 h 604"/>
                <a:gd name="T34" fmla="*/ 309 w 634"/>
                <a:gd name="T35" fmla="*/ 44 h 604"/>
                <a:gd name="T36" fmla="*/ 309 w 634"/>
                <a:gd name="T37" fmla="*/ 559 h 604"/>
                <a:gd name="T38" fmla="*/ 309 w 634"/>
                <a:gd name="T39" fmla="*/ 559 h 604"/>
                <a:gd name="T40" fmla="*/ 44 w 634"/>
                <a:gd name="T41" fmla="*/ 441 h 604"/>
                <a:gd name="T42" fmla="*/ 0 w 634"/>
                <a:gd name="T43" fmla="*/ 427 h 604"/>
                <a:gd name="T44" fmla="*/ 14 w 634"/>
                <a:gd name="T45" fmla="*/ 471 h 604"/>
                <a:gd name="T46" fmla="*/ 279 w 634"/>
                <a:gd name="T47" fmla="*/ 589 h 604"/>
                <a:gd name="T48" fmla="*/ 338 w 634"/>
                <a:gd name="T49" fmla="*/ 589 h 604"/>
                <a:gd name="T50" fmla="*/ 603 w 634"/>
                <a:gd name="T51" fmla="*/ 471 h 604"/>
                <a:gd name="T52" fmla="*/ 633 w 634"/>
                <a:gd name="T53" fmla="*/ 427 h 604"/>
                <a:gd name="T54" fmla="*/ 588 w 634"/>
                <a:gd name="T55" fmla="*/ 441 h 604"/>
                <a:gd name="T56" fmla="*/ 309 w 634"/>
                <a:gd name="T57" fmla="*/ 559 h 604"/>
                <a:gd name="T58" fmla="*/ 14 w 634"/>
                <a:gd name="T59" fmla="*/ 338 h 604"/>
                <a:gd name="T60" fmla="*/ 14 w 634"/>
                <a:gd name="T61" fmla="*/ 338 h 604"/>
                <a:gd name="T62" fmla="*/ 279 w 634"/>
                <a:gd name="T63" fmla="*/ 471 h 604"/>
                <a:gd name="T64" fmla="*/ 338 w 634"/>
                <a:gd name="T65" fmla="*/ 471 h 604"/>
                <a:gd name="T66" fmla="*/ 603 w 634"/>
                <a:gd name="T67" fmla="*/ 338 h 604"/>
                <a:gd name="T68" fmla="*/ 633 w 634"/>
                <a:gd name="T69" fmla="*/ 294 h 604"/>
                <a:gd name="T70" fmla="*/ 588 w 634"/>
                <a:gd name="T71" fmla="*/ 309 h 604"/>
                <a:gd name="T72" fmla="*/ 309 w 634"/>
                <a:gd name="T73" fmla="*/ 441 h 604"/>
                <a:gd name="T74" fmla="*/ 44 w 634"/>
                <a:gd name="T75" fmla="*/ 309 h 604"/>
                <a:gd name="T76" fmla="*/ 0 w 634"/>
                <a:gd name="T77" fmla="*/ 294 h 604"/>
                <a:gd name="T78" fmla="*/ 14 w 634"/>
                <a:gd name="T79" fmla="*/ 33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4" h="604">
                  <a:moveTo>
                    <a:pt x="309" y="44"/>
                  </a:moveTo>
                  <a:lnTo>
                    <a:pt x="309" y="44"/>
                  </a:lnTo>
                  <a:close/>
                  <a:moveTo>
                    <a:pt x="14" y="220"/>
                  </a:moveTo>
                  <a:lnTo>
                    <a:pt x="14" y="220"/>
                  </a:lnTo>
                  <a:cubicBezTo>
                    <a:pt x="279" y="338"/>
                    <a:pt x="279" y="338"/>
                    <a:pt x="279" y="338"/>
                  </a:cubicBezTo>
                  <a:cubicBezTo>
                    <a:pt x="309" y="353"/>
                    <a:pt x="324" y="353"/>
                    <a:pt x="338" y="338"/>
                  </a:cubicBezTo>
                  <a:cubicBezTo>
                    <a:pt x="603" y="220"/>
                    <a:pt x="603" y="220"/>
                    <a:pt x="603" y="220"/>
                  </a:cubicBezTo>
                  <a:cubicBezTo>
                    <a:pt x="633" y="206"/>
                    <a:pt x="633" y="176"/>
                    <a:pt x="603" y="161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24" y="0"/>
                    <a:pt x="309" y="14"/>
                    <a:pt x="279" y="14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0" y="176"/>
                    <a:pt x="0" y="206"/>
                    <a:pt x="14" y="220"/>
                  </a:cubicBezTo>
                  <a:close/>
                  <a:moveTo>
                    <a:pt x="309" y="44"/>
                  </a:moveTo>
                  <a:lnTo>
                    <a:pt x="309" y="44"/>
                  </a:lnTo>
                  <a:cubicBezTo>
                    <a:pt x="588" y="191"/>
                    <a:pt x="588" y="191"/>
                    <a:pt x="588" y="191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44" y="191"/>
                    <a:pt x="44" y="191"/>
                    <a:pt x="44" y="191"/>
                  </a:cubicBezTo>
                  <a:lnTo>
                    <a:pt x="309" y="44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44" y="441"/>
                    <a:pt x="44" y="441"/>
                    <a:pt x="44" y="441"/>
                  </a:cubicBezTo>
                  <a:cubicBezTo>
                    <a:pt x="44" y="441"/>
                    <a:pt x="14" y="427"/>
                    <a:pt x="0" y="427"/>
                  </a:cubicBezTo>
                  <a:cubicBezTo>
                    <a:pt x="0" y="441"/>
                    <a:pt x="0" y="456"/>
                    <a:pt x="14" y="471"/>
                  </a:cubicBezTo>
                  <a:cubicBezTo>
                    <a:pt x="279" y="589"/>
                    <a:pt x="279" y="589"/>
                    <a:pt x="279" y="589"/>
                  </a:cubicBezTo>
                  <a:cubicBezTo>
                    <a:pt x="309" y="603"/>
                    <a:pt x="324" y="603"/>
                    <a:pt x="338" y="589"/>
                  </a:cubicBezTo>
                  <a:cubicBezTo>
                    <a:pt x="603" y="471"/>
                    <a:pt x="603" y="471"/>
                    <a:pt x="603" y="471"/>
                  </a:cubicBezTo>
                  <a:cubicBezTo>
                    <a:pt x="618" y="471"/>
                    <a:pt x="633" y="441"/>
                    <a:pt x="633" y="427"/>
                  </a:cubicBezTo>
                  <a:cubicBezTo>
                    <a:pt x="618" y="427"/>
                    <a:pt x="588" y="441"/>
                    <a:pt x="588" y="441"/>
                  </a:cubicBezTo>
                  <a:lnTo>
                    <a:pt x="309" y="559"/>
                  </a:lnTo>
                  <a:close/>
                  <a:moveTo>
                    <a:pt x="14" y="338"/>
                  </a:moveTo>
                  <a:lnTo>
                    <a:pt x="14" y="338"/>
                  </a:lnTo>
                  <a:cubicBezTo>
                    <a:pt x="279" y="471"/>
                    <a:pt x="279" y="471"/>
                    <a:pt x="279" y="471"/>
                  </a:cubicBezTo>
                  <a:cubicBezTo>
                    <a:pt x="309" y="471"/>
                    <a:pt x="324" y="471"/>
                    <a:pt x="338" y="471"/>
                  </a:cubicBezTo>
                  <a:cubicBezTo>
                    <a:pt x="603" y="338"/>
                    <a:pt x="603" y="338"/>
                    <a:pt x="603" y="338"/>
                  </a:cubicBezTo>
                  <a:cubicBezTo>
                    <a:pt x="618" y="338"/>
                    <a:pt x="633" y="309"/>
                    <a:pt x="633" y="294"/>
                  </a:cubicBezTo>
                  <a:cubicBezTo>
                    <a:pt x="618" y="309"/>
                    <a:pt x="588" y="309"/>
                    <a:pt x="588" y="309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14" y="309"/>
                    <a:pt x="0" y="294"/>
                  </a:cubicBezTo>
                  <a:cubicBezTo>
                    <a:pt x="0" y="309"/>
                    <a:pt x="0" y="338"/>
                    <a:pt x="14" y="33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243753" tIns="121878" rIns="243753" bIns="121878" anchor="ctr"/>
            <a:lstStyle/>
            <a:p>
              <a:pPr>
                <a:defRPr/>
              </a:pPr>
              <a:endParaRPr lang="en-US" sz="3200" b="1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14848117" y="3516810"/>
            <a:ext cx="2777283" cy="6891262"/>
            <a:chOff x="14848117" y="3516810"/>
            <a:chExt cx="2777283" cy="6891262"/>
          </a:xfrm>
        </p:grpSpPr>
        <p:sp>
          <p:nvSpPr>
            <p:cNvPr id="22" name="Freeform 1"/>
            <p:cNvSpPr>
              <a:spLocks noChangeArrowheads="1"/>
            </p:cNvSpPr>
            <p:nvPr/>
          </p:nvSpPr>
          <p:spPr bwMode="auto">
            <a:xfrm rot="16200000">
              <a:off x="13249355" y="5115578"/>
              <a:ext cx="5775667" cy="257814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848117" y="3516810"/>
              <a:ext cx="2578144" cy="22113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30" name="Title 20"/>
            <p:cNvSpPr txBox="1">
              <a:spLocks/>
            </p:cNvSpPr>
            <p:nvPr/>
          </p:nvSpPr>
          <p:spPr>
            <a:xfrm>
              <a:off x="14880363" y="4230749"/>
              <a:ext cx="2578144" cy="861738"/>
            </a:xfrm>
            <a:prstGeom prst="rect">
              <a:avLst/>
            </a:prstGeom>
          </p:spPr>
          <p:txBody>
            <a:bodyPr vert="horz" wrap="square" lIns="182843" tIns="91422" rIns="182843" bIns="9142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+mn-lt"/>
                  <a:cs typeface="Lato Regular"/>
                </a:rPr>
                <a:t>6</a:t>
              </a:r>
            </a:p>
          </p:txBody>
        </p:sp>
        <p:sp>
          <p:nvSpPr>
            <p:cNvPr id="57" name="Title 20"/>
            <p:cNvSpPr txBox="1">
              <a:spLocks/>
            </p:cNvSpPr>
            <p:nvPr/>
          </p:nvSpPr>
          <p:spPr>
            <a:xfrm>
              <a:off x="14848118" y="9585596"/>
              <a:ext cx="2777282" cy="822476"/>
            </a:xfrm>
            <a:prstGeom prst="rect">
              <a:avLst/>
            </a:prstGeom>
          </p:spPr>
          <p:txBody>
            <a:bodyPr vert="horz" wrap="square" lIns="243784" tIns="121892" rIns="243784" bIns="121892" numCol="1" spcCol="975141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s-MX" sz="3200" b="1" dirty="0" smtClean="0">
                  <a:solidFill>
                    <a:schemeClr val="tx2"/>
                  </a:solidFill>
                  <a:latin typeface="+mn-lt"/>
                  <a:cs typeface="Lato Regular"/>
                </a:rPr>
                <a:t>Conclusión</a:t>
              </a:r>
            </a:p>
          </p:txBody>
        </p:sp>
        <p:grpSp>
          <p:nvGrpSpPr>
            <p:cNvPr id="67" name="Group 177"/>
            <p:cNvGrpSpPr/>
            <p:nvPr/>
          </p:nvGrpSpPr>
          <p:grpSpPr>
            <a:xfrm>
              <a:off x="15406192" y="6288849"/>
              <a:ext cx="1461993" cy="1461993"/>
              <a:chOff x="8783636" y="3568701"/>
              <a:chExt cx="360363" cy="360363"/>
            </a:xfrm>
            <a:solidFill>
              <a:srgbClr val="FFFFFF"/>
            </a:solidFill>
          </p:grpSpPr>
          <p:sp>
            <p:nvSpPr>
              <p:cNvPr id="68" name="Freeform 99"/>
              <p:cNvSpPr>
                <a:spLocks noEditPoints="1"/>
              </p:cNvSpPr>
              <p:nvPr/>
            </p:nvSpPr>
            <p:spPr bwMode="auto">
              <a:xfrm>
                <a:off x="8783636" y="3568701"/>
                <a:ext cx="360363" cy="360363"/>
              </a:xfrm>
              <a:custGeom>
                <a:avLst/>
                <a:gdLst/>
                <a:ahLst/>
                <a:cxnLst>
                  <a:cxn ang="0">
                    <a:pos x="80" y="38"/>
                  </a:cxn>
                  <a:cxn ang="0">
                    <a:pos x="62" y="0"/>
                  </a:cxn>
                  <a:cxn ang="0">
                    <a:pos x="35" y="39"/>
                  </a:cxn>
                  <a:cxn ang="0">
                    <a:pos x="31" y="41"/>
                  </a:cxn>
                  <a:cxn ang="0">
                    <a:pos x="12" y="38"/>
                  </a:cxn>
                  <a:cxn ang="0">
                    <a:pos x="0" y="111"/>
                  </a:cxn>
                  <a:cxn ang="0">
                    <a:pos x="23" y="123"/>
                  </a:cxn>
                  <a:cxn ang="0">
                    <a:pos x="34" y="116"/>
                  </a:cxn>
                  <a:cxn ang="0">
                    <a:pos x="35" y="116"/>
                  </a:cxn>
                  <a:cxn ang="0">
                    <a:pos x="73" y="123"/>
                  </a:cxn>
                  <a:cxn ang="0">
                    <a:pos x="108" y="115"/>
                  </a:cxn>
                  <a:cxn ang="0">
                    <a:pos x="110" y="104"/>
                  </a:cxn>
                  <a:cxn ang="0">
                    <a:pos x="116" y="84"/>
                  </a:cxn>
                  <a:cxn ang="0">
                    <a:pos x="120" y="64"/>
                  </a:cxn>
                  <a:cxn ang="0">
                    <a:pos x="123" y="55"/>
                  </a:cxn>
                  <a:cxn ang="0">
                    <a:pos x="112" y="40"/>
                  </a:cxn>
                  <a:cxn ang="0">
                    <a:pos x="23" y="115"/>
                  </a:cxn>
                  <a:cxn ang="0">
                    <a:pos x="8" y="111"/>
                  </a:cxn>
                  <a:cxn ang="0">
                    <a:pos x="12" y="46"/>
                  </a:cxn>
                  <a:cxn ang="0">
                    <a:pos x="27" y="50"/>
                  </a:cxn>
                  <a:cxn ang="0">
                    <a:pos x="115" y="56"/>
                  </a:cxn>
                  <a:cxn ang="0">
                    <a:pos x="100" y="61"/>
                  </a:cxn>
                  <a:cxn ang="0">
                    <a:pos x="100" y="65"/>
                  </a:cxn>
                  <a:cxn ang="0">
                    <a:pos x="114" y="72"/>
                  </a:cxn>
                  <a:cxn ang="0">
                    <a:pos x="96" y="81"/>
                  </a:cxn>
                  <a:cxn ang="0">
                    <a:pos x="96" y="84"/>
                  </a:cxn>
                  <a:cxn ang="0">
                    <a:pos x="109" y="92"/>
                  </a:cxn>
                  <a:cxn ang="0">
                    <a:pos x="92" y="100"/>
                  </a:cxn>
                  <a:cxn ang="0">
                    <a:pos x="92" y="104"/>
                  </a:cxn>
                  <a:cxn ang="0">
                    <a:pos x="102" y="109"/>
                  </a:cxn>
                  <a:cxn ang="0">
                    <a:pos x="94" y="115"/>
                  </a:cxn>
                  <a:cxn ang="0">
                    <a:pos x="52" y="113"/>
                  </a:cxn>
                  <a:cxn ang="0">
                    <a:pos x="31" y="105"/>
                  </a:cxn>
                  <a:cxn ang="0">
                    <a:pos x="34" y="48"/>
                  </a:cxn>
                  <a:cxn ang="0">
                    <a:pos x="58" y="11"/>
                  </a:cxn>
                  <a:cxn ang="0">
                    <a:pos x="73" y="26"/>
                  </a:cxn>
                  <a:cxn ang="0">
                    <a:pos x="111" y="47"/>
                  </a:cxn>
                  <a:cxn ang="0">
                    <a:pos x="115" y="56"/>
                  </a:cxn>
                  <a:cxn ang="0">
                    <a:pos x="115" y="56"/>
                  </a:cxn>
                </a:cxnLst>
                <a:rect l="0" t="0" r="r" b="b"/>
                <a:pathLst>
                  <a:path w="123" h="123">
                    <a:moveTo>
                      <a:pt x="112" y="40"/>
                    </a:moveTo>
                    <a:cubicBezTo>
                      <a:pt x="107" y="39"/>
                      <a:pt x="96" y="39"/>
                      <a:pt x="80" y="38"/>
                    </a:cubicBezTo>
                    <a:cubicBezTo>
                      <a:pt x="80" y="35"/>
                      <a:pt x="81" y="32"/>
                      <a:pt x="81" y="26"/>
                    </a:cubicBezTo>
                    <a:cubicBezTo>
                      <a:pt x="81" y="12"/>
                      <a:pt x="71" y="0"/>
                      <a:pt x="62" y="0"/>
                    </a:cubicBezTo>
                    <a:cubicBezTo>
                      <a:pt x="55" y="0"/>
                      <a:pt x="50" y="5"/>
                      <a:pt x="50" y="11"/>
                    </a:cubicBezTo>
                    <a:cubicBezTo>
                      <a:pt x="50" y="19"/>
                      <a:pt x="48" y="32"/>
                      <a:pt x="35" y="39"/>
                    </a:cubicBezTo>
                    <a:cubicBezTo>
                      <a:pt x="34" y="40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0"/>
                      <a:pt x="26" y="38"/>
                      <a:pt x="2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6" y="38"/>
                      <a:pt x="0" y="43"/>
                      <a:pt x="0" y="5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8"/>
                      <a:pt x="6" y="123"/>
                      <a:pt x="12" y="123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8" y="123"/>
                      <a:pt x="32" y="120"/>
                      <a:pt x="34" y="116"/>
                    </a:cubicBez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6"/>
                      <a:pt x="34" y="116"/>
                      <a:pt x="35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7" y="117"/>
                      <a:pt x="41" y="118"/>
                      <a:pt x="50" y="120"/>
                    </a:cubicBezTo>
                    <a:cubicBezTo>
                      <a:pt x="52" y="121"/>
                      <a:pt x="63" y="123"/>
                      <a:pt x="73" y="123"/>
                    </a:cubicBezTo>
                    <a:cubicBezTo>
                      <a:pt x="94" y="123"/>
                      <a:pt x="94" y="123"/>
                      <a:pt x="94" y="123"/>
                    </a:cubicBezTo>
                    <a:cubicBezTo>
                      <a:pt x="101" y="123"/>
                      <a:pt x="105" y="120"/>
                      <a:pt x="108" y="115"/>
                    </a:cubicBezTo>
                    <a:cubicBezTo>
                      <a:pt x="108" y="115"/>
                      <a:pt x="109" y="114"/>
                      <a:pt x="110" y="111"/>
                    </a:cubicBezTo>
                    <a:cubicBezTo>
                      <a:pt x="110" y="109"/>
                      <a:pt x="110" y="107"/>
                      <a:pt x="110" y="104"/>
                    </a:cubicBezTo>
                    <a:cubicBezTo>
                      <a:pt x="114" y="102"/>
                      <a:pt x="115" y="97"/>
                      <a:pt x="116" y="95"/>
                    </a:cubicBezTo>
                    <a:cubicBezTo>
                      <a:pt x="118" y="90"/>
                      <a:pt x="117" y="87"/>
                      <a:pt x="116" y="84"/>
                    </a:cubicBezTo>
                    <a:cubicBezTo>
                      <a:pt x="118" y="82"/>
                      <a:pt x="120" y="79"/>
                      <a:pt x="121" y="73"/>
                    </a:cubicBezTo>
                    <a:cubicBezTo>
                      <a:pt x="122" y="70"/>
                      <a:pt x="121" y="67"/>
                      <a:pt x="120" y="64"/>
                    </a:cubicBezTo>
                    <a:cubicBezTo>
                      <a:pt x="122" y="62"/>
                      <a:pt x="123" y="59"/>
                      <a:pt x="123" y="56"/>
                    </a:cubicBezTo>
                    <a:cubicBezTo>
                      <a:pt x="123" y="55"/>
                      <a:pt x="123" y="55"/>
                      <a:pt x="123" y="55"/>
                    </a:cubicBezTo>
                    <a:cubicBezTo>
                      <a:pt x="123" y="55"/>
                      <a:pt x="123" y="54"/>
                      <a:pt x="123" y="53"/>
                    </a:cubicBezTo>
                    <a:cubicBezTo>
                      <a:pt x="123" y="48"/>
                      <a:pt x="120" y="42"/>
                      <a:pt x="112" y="40"/>
                    </a:cubicBezTo>
                    <a:close/>
                    <a:moveTo>
                      <a:pt x="27" y="111"/>
                    </a:moveTo>
                    <a:cubicBezTo>
                      <a:pt x="27" y="113"/>
                      <a:pt x="26" y="115"/>
                      <a:pt x="23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0" y="115"/>
                      <a:pt x="8" y="113"/>
                      <a:pt x="8" y="11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0" y="46"/>
                      <a:pt x="12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6" y="46"/>
                      <a:pt x="27" y="48"/>
                      <a:pt x="27" y="50"/>
                    </a:cubicBezTo>
                    <a:lnTo>
                      <a:pt x="27" y="111"/>
                    </a:lnTo>
                    <a:close/>
                    <a:moveTo>
                      <a:pt x="115" y="56"/>
                    </a:moveTo>
                    <a:cubicBezTo>
                      <a:pt x="115" y="58"/>
                      <a:pt x="114" y="61"/>
                      <a:pt x="108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9" y="61"/>
                      <a:pt x="98" y="62"/>
                      <a:pt x="98" y="63"/>
                    </a:cubicBezTo>
                    <a:cubicBezTo>
                      <a:pt x="98" y="64"/>
                      <a:pt x="99" y="65"/>
                      <a:pt x="100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13" y="65"/>
                      <a:pt x="114" y="70"/>
                      <a:pt x="114" y="72"/>
                    </a:cubicBezTo>
                    <a:cubicBezTo>
                      <a:pt x="113" y="75"/>
                      <a:pt x="112" y="81"/>
                      <a:pt x="105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5" y="81"/>
                      <a:pt x="94" y="81"/>
                      <a:pt x="94" y="82"/>
                    </a:cubicBezTo>
                    <a:cubicBezTo>
                      <a:pt x="94" y="83"/>
                      <a:pt x="95" y="84"/>
                      <a:pt x="96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10" y="84"/>
                      <a:pt x="110" y="89"/>
                      <a:pt x="109" y="92"/>
                    </a:cubicBezTo>
                    <a:cubicBezTo>
                      <a:pt x="108" y="96"/>
                      <a:pt x="107" y="100"/>
                      <a:pt x="99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1" y="100"/>
                      <a:pt x="90" y="101"/>
                      <a:pt x="90" y="102"/>
                    </a:cubicBezTo>
                    <a:cubicBezTo>
                      <a:pt x="90" y="103"/>
                      <a:pt x="91" y="104"/>
                      <a:pt x="92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3" y="104"/>
                      <a:pt x="103" y="108"/>
                      <a:pt x="102" y="109"/>
                    </a:cubicBezTo>
                    <a:cubicBezTo>
                      <a:pt x="102" y="110"/>
                      <a:pt x="101" y="112"/>
                      <a:pt x="101" y="112"/>
                    </a:cubicBezTo>
                    <a:cubicBezTo>
                      <a:pt x="100" y="114"/>
                      <a:pt x="98" y="115"/>
                      <a:pt x="94" y="115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63" y="115"/>
                      <a:pt x="52" y="113"/>
                      <a:pt x="52" y="113"/>
                    </a:cubicBezTo>
                    <a:cubicBezTo>
                      <a:pt x="36" y="109"/>
                      <a:pt x="35" y="109"/>
                      <a:pt x="34" y="108"/>
                    </a:cubicBezTo>
                    <a:cubicBezTo>
                      <a:pt x="34" y="108"/>
                      <a:pt x="31" y="108"/>
                      <a:pt x="31" y="105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0"/>
                      <a:pt x="32" y="49"/>
                      <a:pt x="34" y="48"/>
                    </a:cubicBezTo>
                    <a:cubicBezTo>
                      <a:pt x="34" y="48"/>
                      <a:pt x="35" y="48"/>
                      <a:pt x="35" y="48"/>
                    </a:cubicBezTo>
                    <a:cubicBezTo>
                      <a:pt x="52" y="40"/>
                      <a:pt x="58" y="25"/>
                      <a:pt x="58" y="11"/>
                    </a:cubicBezTo>
                    <a:cubicBezTo>
                      <a:pt x="58" y="10"/>
                      <a:pt x="59" y="8"/>
                      <a:pt x="62" y="8"/>
                    </a:cubicBezTo>
                    <a:cubicBezTo>
                      <a:pt x="66" y="8"/>
                      <a:pt x="73" y="16"/>
                      <a:pt x="73" y="26"/>
                    </a:cubicBezTo>
                    <a:cubicBezTo>
                      <a:pt x="73" y="35"/>
                      <a:pt x="73" y="37"/>
                      <a:pt x="69" y="46"/>
                    </a:cubicBezTo>
                    <a:cubicBezTo>
                      <a:pt x="108" y="46"/>
                      <a:pt x="107" y="47"/>
                      <a:pt x="111" y="47"/>
                    </a:cubicBezTo>
                    <a:cubicBezTo>
                      <a:pt x="115" y="49"/>
                      <a:pt x="115" y="52"/>
                      <a:pt x="115" y="53"/>
                    </a:cubicBezTo>
                    <a:cubicBezTo>
                      <a:pt x="115" y="55"/>
                      <a:pt x="115" y="54"/>
                      <a:pt x="115" y="56"/>
                    </a:cubicBezTo>
                    <a:close/>
                    <a:moveTo>
                      <a:pt x="115" y="56"/>
                    </a:moveTo>
                    <a:cubicBezTo>
                      <a:pt x="115" y="56"/>
                      <a:pt x="115" y="56"/>
                      <a:pt x="115" y="56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  <p:sp>
            <p:nvSpPr>
              <p:cNvPr id="69" name="Freeform 100"/>
              <p:cNvSpPr>
                <a:spLocks noEditPoints="1"/>
              </p:cNvSpPr>
              <p:nvPr/>
            </p:nvSpPr>
            <p:spPr bwMode="auto">
              <a:xfrm>
                <a:off x="8818563" y="3862388"/>
                <a:ext cx="33338" cy="317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6" y="7"/>
                  </a:cxn>
                  <a:cxn ang="0">
                    <a:pos x="4" y="5"/>
                  </a:cxn>
                  <a:cxn ang="0">
                    <a:pos x="6" y="4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6" y="7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9" y="11"/>
                      <a:pt x="11" y="9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lose/>
                    <a:moveTo>
                      <a:pt x="6" y="7"/>
                    </a:moveTo>
                    <a:cubicBezTo>
                      <a:pt x="5" y="7"/>
                      <a:pt x="4" y="6"/>
                      <a:pt x="4" y="5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8" y="6"/>
                      <a:pt x="7" y="7"/>
                      <a:pt x="6" y="7"/>
                    </a:cubicBezTo>
                    <a:close/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 b="1"/>
              </a:p>
            </p:txBody>
          </p:sp>
        </p:grpSp>
      </p:grpSp>
      <p:grpSp>
        <p:nvGrpSpPr>
          <p:cNvPr id="75" name="Grupo 74"/>
          <p:cNvGrpSpPr/>
          <p:nvPr/>
        </p:nvGrpSpPr>
        <p:grpSpPr>
          <a:xfrm>
            <a:off x="11997972" y="3494531"/>
            <a:ext cx="2767018" cy="7658833"/>
            <a:chOff x="11997972" y="3494531"/>
            <a:chExt cx="2767018" cy="7658833"/>
          </a:xfrm>
        </p:grpSpPr>
        <p:sp>
          <p:nvSpPr>
            <p:cNvPr id="19" name="Freeform 1"/>
            <p:cNvSpPr>
              <a:spLocks noChangeArrowheads="1"/>
            </p:cNvSpPr>
            <p:nvPr/>
          </p:nvSpPr>
          <p:spPr bwMode="auto">
            <a:xfrm rot="16200000">
              <a:off x="10472070" y="5093297"/>
              <a:ext cx="5775669" cy="257814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070832" y="3494531"/>
              <a:ext cx="2578144" cy="22113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29" name="Title 20"/>
            <p:cNvSpPr txBox="1">
              <a:spLocks/>
            </p:cNvSpPr>
            <p:nvPr/>
          </p:nvSpPr>
          <p:spPr>
            <a:xfrm>
              <a:off x="12070832" y="4134148"/>
              <a:ext cx="2578144" cy="861738"/>
            </a:xfrm>
            <a:prstGeom prst="rect">
              <a:avLst/>
            </a:prstGeom>
          </p:spPr>
          <p:txBody>
            <a:bodyPr vert="horz" wrap="square" lIns="182843" tIns="91422" rIns="182843" bIns="9142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+mn-lt"/>
                  <a:cs typeface="Lato Regular"/>
                </a:rPr>
                <a:t>5</a:t>
              </a:r>
            </a:p>
          </p:txBody>
        </p:sp>
        <p:sp>
          <p:nvSpPr>
            <p:cNvPr id="56" name="Title 20"/>
            <p:cNvSpPr txBox="1">
              <a:spLocks/>
            </p:cNvSpPr>
            <p:nvPr/>
          </p:nvSpPr>
          <p:spPr>
            <a:xfrm>
              <a:off x="11997972" y="9429872"/>
              <a:ext cx="2767018" cy="1723492"/>
            </a:xfrm>
            <a:prstGeom prst="rect">
              <a:avLst/>
            </a:prstGeom>
          </p:spPr>
          <p:txBody>
            <a:bodyPr vert="horz" wrap="square" lIns="243784" tIns="121892" rIns="243784" bIns="121892" numCol="1" spcCol="975141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s-MX" sz="3200" b="1" dirty="0" smtClean="0">
                  <a:solidFill>
                    <a:schemeClr val="tx2"/>
                  </a:solidFill>
                  <a:latin typeface="+mn-lt"/>
                  <a:cs typeface="Lato Regular"/>
                </a:rPr>
                <a:t>Avances del desarrollo del prototipo</a:t>
              </a:r>
            </a:p>
          </p:txBody>
        </p:sp>
        <p:sp>
          <p:nvSpPr>
            <p:cNvPr id="70" name="Freeform 131"/>
            <p:cNvSpPr>
              <a:spLocks noEditPoints="1"/>
            </p:cNvSpPr>
            <p:nvPr/>
          </p:nvSpPr>
          <p:spPr bwMode="auto">
            <a:xfrm>
              <a:off x="12510263" y="6382367"/>
              <a:ext cx="1611833" cy="1516272"/>
            </a:xfrm>
            <a:custGeom>
              <a:avLst/>
              <a:gdLst>
                <a:gd name="T0" fmla="*/ 2147483646 w 123"/>
                <a:gd name="T1" fmla="*/ 0 h 115"/>
                <a:gd name="T2" fmla="*/ 2147483646 w 123"/>
                <a:gd name="T3" fmla="*/ 0 h 115"/>
                <a:gd name="T4" fmla="*/ 0 w 123"/>
                <a:gd name="T5" fmla="*/ 2147483646 h 115"/>
                <a:gd name="T6" fmla="*/ 0 w 123"/>
                <a:gd name="T7" fmla="*/ 2147483646 h 115"/>
                <a:gd name="T8" fmla="*/ 2147483646 w 123"/>
                <a:gd name="T9" fmla="*/ 2147483646 h 115"/>
                <a:gd name="T10" fmla="*/ 2147483646 w 123"/>
                <a:gd name="T11" fmla="*/ 2147483646 h 115"/>
                <a:gd name="T12" fmla="*/ 2147483646 w 123"/>
                <a:gd name="T13" fmla="*/ 2147483646 h 115"/>
                <a:gd name="T14" fmla="*/ 2147483646 w 123"/>
                <a:gd name="T15" fmla="*/ 2147483646 h 115"/>
                <a:gd name="T16" fmla="*/ 2147483646 w 123"/>
                <a:gd name="T17" fmla="*/ 2147483646 h 115"/>
                <a:gd name="T18" fmla="*/ 2147483646 w 123"/>
                <a:gd name="T19" fmla="*/ 2147483646 h 115"/>
                <a:gd name="T20" fmla="*/ 2147483646 w 123"/>
                <a:gd name="T21" fmla="*/ 2147483646 h 115"/>
                <a:gd name="T22" fmla="*/ 2147483646 w 123"/>
                <a:gd name="T23" fmla="*/ 2147483646 h 115"/>
                <a:gd name="T24" fmla="*/ 2147483646 w 123"/>
                <a:gd name="T25" fmla="*/ 2147483646 h 115"/>
                <a:gd name="T26" fmla="*/ 2147483646 w 123"/>
                <a:gd name="T27" fmla="*/ 2147483646 h 115"/>
                <a:gd name="T28" fmla="*/ 2147483646 w 123"/>
                <a:gd name="T29" fmla="*/ 2147483646 h 115"/>
                <a:gd name="T30" fmla="*/ 2147483646 w 123"/>
                <a:gd name="T31" fmla="*/ 2147483646 h 115"/>
                <a:gd name="T32" fmla="*/ 2147483646 w 123"/>
                <a:gd name="T33" fmla="*/ 2147483646 h 115"/>
                <a:gd name="T34" fmla="*/ 2147483646 w 123"/>
                <a:gd name="T35" fmla="*/ 2147483646 h 115"/>
                <a:gd name="T36" fmla="*/ 2147483646 w 123"/>
                <a:gd name="T37" fmla="*/ 0 h 115"/>
                <a:gd name="T38" fmla="*/ 2147483646 w 123"/>
                <a:gd name="T39" fmla="*/ 2147483646 h 115"/>
                <a:gd name="T40" fmla="*/ 2147483646 w 123"/>
                <a:gd name="T41" fmla="*/ 2147483646 h 115"/>
                <a:gd name="T42" fmla="*/ 2147483646 w 123"/>
                <a:gd name="T43" fmla="*/ 2147483646 h 115"/>
                <a:gd name="T44" fmla="*/ 2147483646 w 123"/>
                <a:gd name="T45" fmla="*/ 2147483646 h 115"/>
                <a:gd name="T46" fmla="*/ 2147483646 w 123"/>
                <a:gd name="T47" fmla="*/ 2147483646 h 115"/>
                <a:gd name="T48" fmla="*/ 2147483646 w 123"/>
                <a:gd name="T49" fmla="*/ 2147483646 h 115"/>
                <a:gd name="T50" fmla="*/ 2147483646 w 123"/>
                <a:gd name="T51" fmla="*/ 2147483646 h 115"/>
                <a:gd name="T52" fmla="*/ 2147483646 w 123"/>
                <a:gd name="T53" fmla="*/ 2147483646 h 115"/>
                <a:gd name="T54" fmla="*/ 2147483646 w 123"/>
                <a:gd name="T55" fmla="*/ 2147483646 h 115"/>
                <a:gd name="T56" fmla="*/ 2147483646 w 123"/>
                <a:gd name="T57" fmla="*/ 2147483646 h 115"/>
                <a:gd name="T58" fmla="*/ 2147483646 w 123"/>
                <a:gd name="T59" fmla="*/ 2147483646 h 115"/>
                <a:gd name="T60" fmla="*/ 2147483646 w 123"/>
                <a:gd name="T61" fmla="*/ 2147483646 h 115"/>
                <a:gd name="T62" fmla="*/ 2147483646 w 123"/>
                <a:gd name="T63" fmla="*/ 2147483646 h 115"/>
                <a:gd name="T64" fmla="*/ 2147483646 w 123"/>
                <a:gd name="T65" fmla="*/ 2147483646 h 115"/>
                <a:gd name="T66" fmla="*/ 2147483646 w 123"/>
                <a:gd name="T67" fmla="*/ 2147483646 h 115"/>
                <a:gd name="T68" fmla="*/ 2147483646 w 123"/>
                <a:gd name="T69" fmla="*/ 2147483646 h 115"/>
                <a:gd name="T70" fmla="*/ 2147483646 w 123"/>
                <a:gd name="T71" fmla="*/ 2147483646 h 115"/>
                <a:gd name="T72" fmla="*/ 2147483646 w 123"/>
                <a:gd name="T73" fmla="*/ 2147483646 h 115"/>
                <a:gd name="T74" fmla="*/ 2147483646 w 123"/>
                <a:gd name="T75" fmla="*/ 2147483646 h 115"/>
                <a:gd name="T76" fmla="*/ 2147483646 w 123"/>
                <a:gd name="T77" fmla="*/ 2147483646 h 115"/>
                <a:gd name="T78" fmla="*/ 2147483646 w 123"/>
                <a:gd name="T79" fmla="*/ 2147483646 h 115"/>
                <a:gd name="T80" fmla="*/ 2147483646 w 123"/>
                <a:gd name="T81" fmla="*/ 2147483646 h 115"/>
                <a:gd name="T82" fmla="*/ 2147483646 w 123"/>
                <a:gd name="T83" fmla="*/ 2147483646 h 115"/>
                <a:gd name="T84" fmla="*/ 2147483646 w 123"/>
                <a:gd name="T85" fmla="*/ 2147483646 h 115"/>
                <a:gd name="T86" fmla="*/ 2147483646 w 123"/>
                <a:gd name="T87" fmla="*/ 2147483646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MX" sz="3200" b="1"/>
            </a:p>
          </p:txBody>
        </p:sp>
      </p:grpSp>
    </p:spTree>
    <p:extLst>
      <p:ext uri="{BB962C8B-B14F-4D97-AF65-F5344CB8AC3E}">
        <p14:creationId xmlns="" xmlns:p14="http://schemas.microsoft.com/office/powerpoint/2010/main" val="2767704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3032422"/>
            <a:ext cx="18288001" cy="5676898"/>
          </a:xfrm>
          <a:prstGeom prst="rect">
            <a:avLst/>
          </a:prstGeom>
          <a:blipFill dpi="0" rotWithShape="1">
            <a:blip r:embed="rId3" cstate="print">
              <a:alphaModFix amt="7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7" name="Group 16"/>
          <p:cNvGrpSpPr/>
          <p:nvPr/>
        </p:nvGrpSpPr>
        <p:grpSpPr>
          <a:xfrm>
            <a:off x="2964150" y="483017"/>
            <a:ext cx="12359700" cy="1733250"/>
            <a:chOff x="5988388" y="483017"/>
            <a:chExt cx="12359700" cy="1733250"/>
          </a:xfrm>
        </p:grpSpPr>
        <p:sp>
          <p:nvSpPr>
            <p:cNvPr id="18" name="TextBox 1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s-MX" sz="8800" b="1" dirty="0">
                  <a:solidFill>
                    <a:schemeClr val="tx2"/>
                  </a:solidFill>
                  <a:cs typeface="Lato Regular"/>
                </a:rPr>
                <a:t>Introducción</a:t>
              </a:r>
              <a:endParaRPr lang="id-ID" sz="88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12311" y="2124830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Round Same Side Corner Rectangle 10"/>
          <p:cNvSpPr/>
          <p:nvPr/>
        </p:nvSpPr>
        <p:spPr>
          <a:xfrm rot="16200000" flipV="1">
            <a:off x="5814660" y="-1960386"/>
            <a:ext cx="3694529" cy="153238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21" name="TextBox 20"/>
          <p:cNvSpPr txBox="1"/>
          <p:nvPr/>
        </p:nvSpPr>
        <p:spPr>
          <a:xfrm>
            <a:off x="266194" y="4827478"/>
            <a:ext cx="14372093" cy="1748119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s-MX" sz="4000" b="1" dirty="0" smtClean="0">
                <a:solidFill>
                  <a:schemeClr val="bg1"/>
                </a:solidFill>
                <a:cs typeface="Lato Regular"/>
              </a:rPr>
              <a:t>En esta presentación se aborda el desarrollo e implementación de una metodología para la realización de un prototipo de juego digital para la enseñanza de un tópico de Ciencias de la Tierra</a:t>
            </a:r>
          </a:p>
        </p:txBody>
      </p:sp>
    </p:spTree>
    <p:extLst>
      <p:ext uri="{BB962C8B-B14F-4D97-AF65-F5344CB8AC3E}">
        <p14:creationId xmlns="" xmlns:p14="http://schemas.microsoft.com/office/powerpoint/2010/main" val="199004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343683" y="3714254"/>
            <a:ext cx="5822917" cy="6432940"/>
            <a:chOff x="5588407" y="3323818"/>
            <a:chExt cx="7389579" cy="8163729"/>
          </a:xfrm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 rot="19803827">
              <a:off x="9099402" y="3323818"/>
              <a:ext cx="2959610" cy="3399183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3201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rot="19803827">
              <a:off x="8538573" y="5402293"/>
              <a:ext cx="4439413" cy="4097646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3201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19803827">
              <a:off x="5588407" y="4171803"/>
              <a:ext cx="4765157" cy="5513191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3201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 rot="19803827">
              <a:off x="7900323" y="9867116"/>
              <a:ext cx="893470" cy="1620431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3201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 rot="19803827">
              <a:off x="9290592" y="10026666"/>
              <a:ext cx="1330892" cy="1350358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320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4367" y="4106592"/>
            <a:ext cx="6029887" cy="7458627"/>
            <a:chOff x="16674289" y="6597660"/>
            <a:chExt cx="6029887" cy="7458627"/>
          </a:xfrm>
        </p:grpSpPr>
        <p:grpSp>
          <p:nvGrpSpPr>
            <p:cNvPr id="37" name="Group 36"/>
            <p:cNvGrpSpPr/>
            <p:nvPr/>
          </p:nvGrpSpPr>
          <p:grpSpPr>
            <a:xfrm>
              <a:off x="21299253" y="6597660"/>
              <a:ext cx="1404923" cy="1294259"/>
              <a:chOff x="21455213" y="6820460"/>
              <a:chExt cx="1404923" cy="129425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1455213" y="6820460"/>
                <a:ext cx="1404923" cy="1294259"/>
                <a:chOff x="19357948" y="10670914"/>
                <a:chExt cx="1265763" cy="1166060"/>
              </a:xfrm>
              <a:solidFill>
                <a:schemeClr val="accent2"/>
              </a:solidFill>
            </p:grpSpPr>
            <p:sp>
              <p:nvSpPr>
                <p:cNvPr id="54" name="Freeform 269"/>
                <p:cNvSpPr>
                  <a:spLocks noChangeArrowheads="1"/>
                </p:cNvSpPr>
                <p:nvPr/>
              </p:nvSpPr>
              <p:spPr bwMode="auto">
                <a:xfrm>
                  <a:off x="19411217" y="10734286"/>
                  <a:ext cx="1141470" cy="1039314"/>
                </a:xfrm>
                <a:custGeom>
                  <a:avLst/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2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rgbClr val="E5583A"/>
                </a:solidFill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just"/>
                  <a:endParaRPr lang="en-US" dirty="0"/>
                </a:p>
              </p:txBody>
            </p:sp>
            <p:sp>
              <p:nvSpPr>
                <p:cNvPr id="55" name="Freeform 270"/>
                <p:cNvSpPr>
                  <a:spLocks noChangeArrowheads="1"/>
                </p:cNvSpPr>
                <p:nvPr/>
              </p:nvSpPr>
              <p:spPr bwMode="auto">
                <a:xfrm>
                  <a:off x="19357948" y="10670914"/>
                  <a:ext cx="1265763" cy="1166060"/>
                </a:xfrm>
                <a:custGeom>
                  <a:avLst/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5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rgbClr val="E5583A"/>
                </a:solidFill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just"/>
                  <a:endParaRPr lang="en-US" dirty="0"/>
                </a:p>
              </p:txBody>
            </p:sp>
          </p:grpSp>
          <p:sp>
            <p:nvSpPr>
              <p:cNvPr id="53" name="Freeform 116"/>
              <p:cNvSpPr>
                <a:spLocks noChangeArrowheads="1"/>
              </p:cNvSpPr>
              <p:nvPr/>
            </p:nvSpPr>
            <p:spPr bwMode="auto">
              <a:xfrm>
                <a:off x="21896060" y="7155707"/>
                <a:ext cx="532736" cy="553830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/>
                <a:endParaRPr lang="en-US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6674289" y="6668000"/>
              <a:ext cx="4624964" cy="141573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just"/>
              <a:r>
                <a:rPr lang="es-MX" altLang="ja-JP" sz="4000" b="1" dirty="0" smtClean="0">
                  <a:ea typeface="Times New Roman" pitchFamily="18" charset="0"/>
                  <a:cs typeface="Arial" pitchFamily="34" charset="0"/>
                </a:rPr>
                <a:t>Teoría de la autodeterminación</a:t>
              </a:r>
              <a:endParaRPr lang="es-MX" sz="4000" b="1" dirty="0"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33413" y="8848744"/>
              <a:ext cx="5006687" cy="520754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altLang="ja-JP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Existen tres motores que son fundamentales para la motivación humana </a:t>
              </a:r>
              <a:r>
                <a:rPr lang="es-MX" altLang="ja-JP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competencia, autonomía y relación </a:t>
              </a:r>
              <a:r>
                <a:rPr lang="es-MX" altLang="ja-JP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que son necesidades para que una persona actué (</a:t>
              </a:r>
              <a:r>
                <a:rPr lang="es-MX" altLang="ja-JP" dirty="0" err="1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Ryan</a:t>
              </a:r>
              <a:r>
                <a:rPr lang="es-MX" altLang="ja-JP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&amp; </a:t>
              </a:r>
              <a:r>
                <a:rPr lang="es-MX" altLang="ja-JP" dirty="0" err="1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Deci</a:t>
              </a:r>
              <a:r>
                <a:rPr lang="es-MX" altLang="ja-JP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, 2000) 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469118" y="4237579"/>
            <a:ext cx="6758845" cy="7227710"/>
            <a:chOff x="14570914" y="6527320"/>
            <a:chExt cx="6758845" cy="7227710"/>
          </a:xfrm>
        </p:grpSpPr>
        <p:grpSp>
          <p:nvGrpSpPr>
            <p:cNvPr id="69" name="Group 68"/>
            <p:cNvGrpSpPr/>
            <p:nvPr/>
          </p:nvGrpSpPr>
          <p:grpSpPr>
            <a:xfrm>
              <a:off x="14570914" y="6527320"/>
              <a:ext cx="1404923" cy="1294259"/>
              <a:chOff x="14726874" y="6750120"/>
              <a:chExt cx="1404923" cy="1294259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4726874" y="6750120"/>
                <a:ext cx="1404923" cy="1294259"/>
                <a:chOff x="13296063" y="10607541"/>
                <a:chExt cx="1265763" cy="1166060"/>
              </a:xfrm>
              <a:solidFill>
                <a:schemeClr val="accent2"/>
              </a:solidFill>
            </p:grpSpPr>
            <p:sp>
              <p:nvSpPr>
                <p:cNvPr id="79" name="Freeform 269"/>
                <p:cNvSpPr>
                  <a:spLocks noChangeArrowheads="1"/>
                </p:cNvSpPr>
                <p:nvPr/>
              </p:nvSpPr>
              <p:spPr bwMode="auto">
                <a:xfrm>
                  <a:off x="13349333" y="10670914"/>
                  <a:ext cx="1141470" cy="1039314"/>
                </a:xfrm>
                <a:custGeom>
                  <a:avLst/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2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just"/>
                  <a:endParaRPr lang="en-US" dirty="0"/>
                </a:p>
              </p:txBody>
            </p:sp>
            <p:sp>
              <p:nvSpPr>
                <p:cNvPr id="80" name="Freeform 270"/>
                <p:cNvSpPr>
                  <a:spLocks noChangeArrowheads="1"/>
                </p:cNvSpPr>
                <p:nvPr/>
              </p:nvSpPr>
              <p:spPr bwMode="auto">
                <a:xfrm>
                  <a:off x="13296063" y="10607541"/>
                  <a:ext cx="1265763" cy="1166060"/>
                </a:xfrm>
                <a:custGeom>
                  <a:avLst/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5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just"/>
                  <a:endParaRPr lang="en-US" dirty="0"/>
                </a:p>
              </p:txBody>
            </p:sp>
          </p:grpSp>
          <p:sp>
            <p:nvSpPr>
              <p:cNvPr id="78" name="Freeform 116"/>
              <p:cNvSpPr>
                <a:spLocks noChangeArrowheads="1"/>
              </p:cNvSpPr>
              <p:nvPr/>
            </p:nvSpPr>
            <p:spPr bwMode="auto">
              <a:xfrm>
                <a:off x="15167722" y="7085367"/>
                <a:ext cx="532736" cy="553830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/>
                <a:endParaRPr lang="en-US" dirty="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6369381" y="6566145"/>
              <a:ext cx="4960378" cy="141573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just"/>
              <a:r>
                <a:rPr lang="es-MX" sz="4000" b="1" dirty="0" smtClean="0"/>
                <a:t>Primeros principios de Merrill</a:t>
              </a:r>
              <a:r>
                <a:rPr lang="es-MX" sz="4000" dirty="0" smtClean="0"/>
                <a:t>.</a:t>
              </a:r>
              <a:endParaRPr lang="id-ID" sz="4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616050" y="7993489"/>
              <a:ext cx="4353491" cy="5761541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/>
              <a:r>
                <a:rPr lang="es-MX" dirty="0" smtClean="0"/>
                <a:t>Serie de elementos fundamentales para toda instrucción (David Merrill, 2009). </a:t>
              </a:r>
            </a:p>
            <a:p>
              <a:pPr algn="just"/>
              <a:r>
                <a:rPr lang="es-MX" dirty="0" smtClean="0"/>
                <a:t>Estos elementos son:</a:t>
              </a:r>
            </a:p>
            <a:p>
              <a:pPr lvl="0" algn="just"/>
              <a:r>
                <a:rPr lang="es-MX" i="1" dirty="0" smtClean="0"/>
                <a:t>El problema. </a:t>
              </a:r>
              <a:endParaRPr lang="es-MX" dirty="0" smtClean="0"/>
            </a:p>
            <a:p>
              <a:pPr lvl="0" algn="just"/>
              <a:r>
                <a:rPr lang="es-MX" i="1" dirty="0" smtClean="0"/>
                <a:t>Activación.</a:t>
              </a:r>
              <a:endParaRPr lang="es-MX" dirty="0" smtClean="0"/>
            </a:p>
            <a:p>
              <a:pPr lvl="0" algn="just"/>
              <a:r>
                <a:rPr lang="es-MX" i="1" dirty="0" smtClean="0"/>
                <a:t>Demostración.</a:t>
              </a:r>
              <a:r>
                <a:rPr lang="es-MX" dirty="0" smtClean="0"/>
                <a:t> </a:t>
              </a:r>
            </a:p>
            <a:p>
              <a:pPr lvl="0" algn="just"/>
              <a:r>
                <a:rPr lang="es-MX" i="1" dirty="0" smtClean="0"/>
                <a:t>Aplicación.</a:t>
              </a:r>
              <a:endParaRPr lang="es-MX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60980" y="1110430"/>
            <a:ext cx="15097648" cy="1818540"/>
            <a:chOff x="4685216" y="743563"/>
            <a:chExt cx="15097647" cy="1818541"/>
          </a:xfrm>
        </p:grpSpPr>
        <p:sp>
          <p:nvSpPr>
            <p:cNvPr id="82" name="TextBox 81"/>
            <p:cNvSpPr txBox="1"/>
            <p:nvPr/>
          </p:nvSpPr>
          <p:spPr>
            <a:xfrm>
              <a:off x="4685216" y="743563"/>
              <a:ext cx="15097647" cy="120031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s-MX" sz="72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Teorías </a:t>
              </a:r>
              <a:r>
                <a:rPr lang="es-MX" sz="7200" b="1" dirty="0">
                  <a:solidFill>
                    <a:schemeClr val="tx2"/>
                  </a:solidFill>
                  <a:latin typeface="+mj-lt"/>
                  <a:cs typeface="Lato Regular"/>
                </a:rPr>
                <a:t>de </a:t>
              </a:r>
              <a:r>
                <a:rPr lang="es-MX" sz="72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enseñanza-aprendizaje</a:t>
              </a:r>
              <a:endParaRPr lang="es-MX" sz="72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84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3600" dirty="0" smtClean="0">
                  <a:latin typeface="+mj-lt"/>
                  <a:cs typeface="Lato Light"/>
                </a:rPr>
                <a:t>Las </a:t>
              </a:r>
              <a:r>
                <a:rPr lang="es-MX" sz="3600" b="1" dirty="0" smtClean="0">
                  <a:solidFill>
                    <a:srgbClr val="E5583A"/>
                  </a:solidFill>
                  <a:latin typeface="+mj-lt"/>
                  <a:cs typeface="Lato Light"/>
                </a:rPr>
                <a:t>más </a:t>
              </a:r>
              <a:r>
                <a:rPr lang="es-MX" sz="3600" b="1" dirty="0">
                  <a:solidFill>
                    <a:srgbClr val="E5583A"/>
                  </a:solidFill>
                  <a:latin typeface="+mj-lt"/>
                  <a:cs typeface="Lato Light"/>
                </a:rPr>
                <a:t>relevantes</a:t>
              </a:r>
              <a:r>
                <a:rPr lang="es-MX" sz="3600" b="1" dirty="0">
                  <a:solidFill>
                    <a:schemeClr val="tx1"/>
                  </a:solidFill>
                  <a:latin typeface="+mj-lt"/>
                  <a:cs typeface="Lato Light"/>
                </a:rPr>
                <a:t> </a:t>
              </a:r>
              <a:r>
                <a:rPr lang="es-MX" sz="3600" dirty="0">
                  <a:solidFill>
                    <a:schemeClr val="tx1"/>
                  </a:solidFill>
                  <a:latin typeface="+mj-lt"/>
                  <a:cs typeface="Lato Light"/>
                </a:rPr>
                <a:t>para esta investigación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50519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80080" y="5108673"/>
            <a:ext cx="6073837" cy="1837973"/>
          </a:xfrm>
          <a:prstGeom prst="rect">
            <a:avLst/>
          </a:prstGeom>
        </p:spPr>
        <p:txBody>
          <a:bodyPr wrap="square" lIns="137168" tIns="68584" rIns="137168" bIns="68584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600" dirty="0" smtClean="0">
                <a:solidFill>
                  <a:schemeClr val="tx1"/>
                </a:solidFill>
                <a:latin typeface="+mn-lt"/>
                <a:cs typeface="Lato Light"/>
              </a:rPr>
              <a:t>Definición de tema como idea central, mercado, audiencia y plataforma objetivo.</a:t>
            </a:r>
            <a:endParaRPr lang="en-US" sz="3600" dirty="0">
              <a:solidFill>
                <a:schemeClr val="tx1"/>
              </a:solidFill>
              <a:latin typeface="+mn-lt"/>
              <a:cs typeface="Lato Light"/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9738804" y="4142667"/>
            <a:ext cx="5768976" cy="8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6600" dirty="0" err="1" smtClean="0">
                <a:solidFill>
                  <a:schemeClr val="accent1"/>
                </a:solidFill>
                <a:latin typeface="+mn-lt"/>
                <a:cs typeface="Lato Regular"/>
              </a:rPr>
              <a:t>Concepto</a:t>
            </a:r>
            <a:endParaRPr lang="en-US" sz="6600" dirty="0">
              <a:solidFill>
                <a:schemeClr val="accent1"/>
              </a:solidFill>
              <a:latin typeface="+mn-lt"/>
              <a:cs typeface="Lato Regula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52955" y="9332676"/>
            <a:ext cx="0" cy="44056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17324" y="9209903"/>
            <a:ext cx="7148946" cy="28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s-MX" dirty="0" smtClean="0">
                <a:latin typeface="+mn-lt"/>
                <a:cs typeface="Lato Light"/>
              </a:rPr>
              <a:t>Definir la historia, crear líneas del tiempo, guion gráfico, crear las mecánicas del juego, definir los costos de fabricación y creación del documento de diseño del juego.</a:t>
            </a:r>
          </a:p>
          <a:p>
            <a:pPr algn="just"/>
            <a:r>
              <a:rPr lang="en-US" dirty="0" smtClean="0">
                <a:latin typeface="+mn-lt"/>
                <a:cs typeface="Lato Light"/>
              </a:rPr>
              <a:t>.</a:t>
            </a:r>
            <a:endParaRPr lang="en-US" dirty="0">
              <a:latin typeface="+mn-lt"/>
              <a:cs typeface="Lato Light"/>
            </a:endParaRPr>
          </a:p>
        </p:txBody>
      </p:sp>
      <p:sp>
        <p:nvSpPr>
          <p:cNvPr id="12" name="Title 13"/>
          <p:cNvSpPr txBox="1">
            <a:spLocks/>
          </p:cNvSpPr>
          <p:nvPr/>
        </p:nvSpPr>
        <p:spPr bwMode="auto">
          <a:xfrm>
            <a:off x="2480637" y="8243862"/>
            <a:ext cx="5465413" cy="8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6600" dirty="0" smtClean="0">
                <a:solidFill>
                  <a:schemeClr val="accent2"/>
                </a:solidFill>
                <a:latin typeface="+mn-lt"/>
                <a:cs typeface="Lato Regular"/>
              </a:rPr>
              <a:t>Pre-</a:t>
            </a:r>
            <a:r>
              <a:rPr lang="en-US" sz="6600" dirty="0" err="1" smtClean="0">
                <a:solidFill>
                  <a:schemeClr val="accent2"/>
                </a:solidFill>
                <a:latin typeface="+mn-lt"/>
                <a:cs typeface="Lato Regular"/>
              </a:rPr>
              <a:t>producción</a:t>
            </a:r>
            <a:endParaRPr lang="en-US" sz="6600" dirty="0">
              <a:solidFill>
                <a:schemeClr val="accent2"/>
              </a:solidFill>
              <a:latin typeface="+mn-lt"/>
              <a:cs typeface="Lato Regular"/>
            </a:endParaRPr>
          </a:p>
        </p:txBody>
      </p:sp>
      <p:grpSp>
        <p:nvGrpSpPr>
          <p:cNvPr id="2" name="Group 4700"/>
          <p:cNvGrpSpPr>
            <a:grpSpLocks/>
          </p:cNvGrpSpPr>
          <p:nvPr/>
        </p:nvGrpSpPr>
        <p:grpSpPr bwMode="auto">
          <a:xfrm>
            <a:off x="8696648" y="4174414"/>
            <a:ext cx="1005875" cy="1006137"/>
            <a:chOff x="3062288" y="3998912"/>
            <a:chExt cx="412750" cy="412750"/>
          </a:xfrm>
          <a:solidFill>
            <a:schemeClr val="accent1"/>
          </a:solidFill>
        </p:grpSpPr>
        <p:sp>
          <p:nvSpPr>
            <p:cNvPr id="14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15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16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17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9152955" y="5449095"/>
            <a:ext cx="0" cy="25043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460"/>
          <p:cNvSpPr>
            <a:spLocks noChangeArrowheads="1"/>
          </p:cNvSpPr>
          <p:nvPr/>
        </p:nvSpPr>
        <p:spPr bwMode="auto">
          <a:xfrm>
            <a:off x="8654105" y="8140398"/>
            <a:ext cx="986087" cy="986343"/>
          </a:xfrm>
          <a:custGeom>
            <a:avLst/>
            <a:gdLst>
              <a:gd name="T0" fmla="*/ 920 w 929"/>
              <a:gd name="T1" fmla="*/ 9 h 930"/>
              <a:gd name="T2" fmla="*/ 644 w 929"/>
              <a:gd name="T3" fmla="*/ 67 h 930"/>
              <a:gd name="T4" fmla="*/ 518 w 929"/>
              <a:gd name="T5" fmla="*/ 159 h 930"/>
              <a:gd name="T6" fmla="*/ 293 w 929"/>
              <a:gd name="T7" fmla="*/ 427 h 930"/>
              <a:gd name="T8" fmla="*/ 126 w 929"/>
              <a:gd name="T9" fmla="*/ 427 h 930"/>
              <a:gd name="T10" fmla="*/ 42 w 929"/>
              <a:gd name="T11" fmla="*/ 536 h 930"/>
              <a:gd name="T12" fmla="*/ 176 w 929"/>
              <a:gd name="T13" fmla="*/ 569 h 930"/>
              <a:gd name="T14" fmla="*/ 184 w 929"/>
              <a:gd name="T15" fmla="*/ 594 h 930"/>
              <a:gd name="T16" fmla="*/ 159 w 929"/>
              <a:gd name="T17" fmla="*/ 636 h 930"/>
              <a:gd name="T18" fmla="*/ 209 w 929"/>
              <a:gd name="T19" fmla="*/ 711 h 930"/>
              <a:gd name="T20" fmla="*/ 293 w 929"/>
              <a:gd name="T21" fmla="*/ 770 h 930"/>
              <a:gd name="T22" fmla="*/ 335 w 929"/>
              <a:gd name="T23" fmla="*/ 744 h 930"/>
              <a:gd name="T24" fmla="*/ 351 w 929"/>
              <a:gd name="T25" fmla="*/ 744 h 930"/>
              <a:gd name="T26" fmla="*/ 385 w 929"/>
              <a:gd name="T27" fmla="*/ 878 h 930"/>
              <a:gd name="T28" fmla="*/ 502 w 929"/>
              <a:gd name="T29" fmla="*/ 803 h 930"/>
              <a:gd name="T30" fmla="*/ 502 w 929"/>
              <a:gd name="T31" fmla="*/ 636 h 930"/>
              <a:gd name="T32" fmla="*/ 769 w 929"/>
              <a:gd name="T33" fmla="*/ 402 h 930"/>
              <a:gd name="T34" fmla="*/ 861 w 929"/>
              <a:gd name="T35" fmla="*/ 276 h 930"/>
              <a:gd name="T36" fmla="*/ 920 w 929"/>
              <a:gd name="T37" fmla="*/ 9 h 930"/>
              <a:gd name="T38" fmla="*/ 652 w 929"/>
              <a:gd name="T39" fmla="*/ 352 h 930"/>
              <a:gd name="T40" fmla="*/ 577 w 929"/>
              <a:gd name="T41" fmla="*/ 268 h 930"/>
              <a:gd name="T42" fmla="*/ 652 w 929"/>
              <a:gd name="T43" fmla="*/ 193 h 930"/>
              <a:gd name="T44" fmla="*/ 728 w 929"/>
              <a:gd name="T45" fmla="*/ 268 h 930"/>
              <a:gd name="T46" fmla="*/ 652 w 929"/>
              <a:gd name="T47" fmla="*/ 352 h 930"/>
              <a:gd name="T48" fmla="*/ 259 w 929"/>
              <a:gd name="T49" fmla="*/ 803 h 930"/>
              <a:gd name="T50" fmla="*/ 276 w 929"/>
              <a:gd name="T51" fmla="*/ 811 h 930"/>
              <a:gd name="T52" fmla="*/ 251 w 929"/>
              <a:gd name="T53" fmla="*/ 845 h 930"/>
              <a:gd name="T54" fmla="*/ 8 w 929"/>
              <a:gd name="T55" fmla="*/ 920 h 930"/>
              <a:gd name="T56" fmla="*/ 84 w 929"/>
              <a:gd name="T57" fmla="*/ 678 h 930"/>
              <a:gd name="T58" fmla="*/ 109 w 929"/>
              <a:gd name="T59" fmla="*/ 653 h 930"/>
              <a:gd name="T60" fmla="*/ 126 w 929"/>
              <a:gd name="T61" fmla="*/ 669 h 930"/>
              <a:gd name="T62" fmla="*/ 75 w 929"/>
              <a:gd name="T63" fmla="*/ 853 h 930"/>
              <a:gd name="T64" fmla="*/ 259 w 929"/>
              <a:gd name="T65" fmla="*/ 803 h 930"/>
              <a:gd name="T66" fmla="*/ 259 w 929"/>
              <a:gd name="T67" fmla="*/ 803 h 930"/>
              <a:gd name="T68" fmla="*/ 259 w 929"/>
              <a:gd name="T69" fmla="*/ 803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9" h="930">
                <a:moveTo>
                  <a:pt x="920" y="9"/>
                </a:moveTo>
                <a:cubicBezTo>
                  <a:pt x="920" y="9"/>
                  <a:pt x="786" y="0"/>
                  <a:pt x="644" y="67"/>
                </a:cubicBezTo>
                <a:cubicBezTo>
                  <a:pt x="602" y="92"/>
                  <a:pt x="560" y="118"/>
                  <a:pt x="518" y="159"/>
                </a:cubicBezTo>
                <a:cubicBezTo>
                  <a:pt x="460" y="218"/>
                  <a:pt x="368" y="335"/>
                  <a:pt x="293" y="427"/>
                </a:cubicBezTo>
                <a:cubicBezTo>
                  <a:pt x="126" y="427"/>
                  <a:pt x="126" y="427"/>
                  <a:pt x="126" y="427"/>
                </a:cubicBezTo>
                <a:cubicBezTo>
                  <a:pt x="42" y="536"/>
                  <a:pt x="42" y="536"/>
                  <a:pt x="42" y="536"/>
                </a:cubicBezTo>
                <a:cubicBezTo>
                  <a:pt x="176" y="569"/>
                  <a:pt x="176" y="569"/>
                  <a:pt x="176" y="569"/>
                </a:cubicBezTo>
                <a:cubicBezTo>
                  <a:pt x="176" y="577"/>
                  <a:pt x="176" y="586"/>
                  <a:pt x="184" y="594"/>
                </a:cubicBezTo>
                <a:cubicBezTo>
                  <a:pt x="159" y="636"/>
                  <a:pt x="159" y="636"/>
                  <a:pt x="159" y="636"/>
                </a:cubicBezTo>
                <a:cubicBezTo>
                  <a:pt x="159" y="636"/>
                  <a:pt x="151" y="653"/>
                  <a:pt x="209" y="711"/>
                </a:cubicBezTo>
                <a:cubicBezTo>
                  <a:pt x="268" y="770"/>
                  <a:pt x="293" y="770"/>
                  <a:pt x="293" y="770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43" y="744"/>
                  <a:pt x="351" y="744"/>
                  <a:pt x="351" y="744"/>
                </a:cubicBezTo>
                <a:cubicBezTo>
                  <a:pt x="385" y="878"/>
                  <a:pt x="385" y="878"/>
                  <a:pt x="385" y="878"/>
                </a:cubicBezTo>
                <a:cubicBezTo>
                  <a:pt x="502" y="803"/>
                  <a:pt x="502" y="803"/>
                  <a:pt x="502" y="803"/>
                </a:cubicBezTo>
                <a:cubicBezTo>
                  <a:pt x="502" y="636"/>
                  <a:pt x="502" y="636"/>
                  <a:pt x="502" y="636"/>
                </a:cubicBezTo>
                <a:cubicBezTo>
                  <a:pt x="594" y="561"/>
                  <a:pt x="711" y="460"/>
                  <a:pt x="769" y="402"/>
                </a:cubicBezTo>
                <a:cubicBezTo>
                  <a:pt x="811" y="368"/>
                  <a:pt x="836" y="318"/>
                  <a:pt x="861" y="276"/>
                </a:cubicBezTo>
                <a:cubicBezTo>
                  <a:pt x="928" y="142"/>
                  <a:pt x="920" y="9"/>
                  <a:pt x="920" y="9"/>
                </a:cubicBezTo>
                <a:close/>
                <a:moveTo>
                  <a:pt x="652" y="352"/>
                </a:moveTo>
                <a:cubicBezTo>
                  <a:pt x="610" y="352"/>
                  <a:pt x="577" y="310"/>
                  <a:pt x="577" y="268"/>
                </a:cubicBezTo>
                <a:cubicBezTo>
                  <a:pt x="577" y="226"/>
                  <a:pt x="610" y="193"/>
                  <a:pt x="652" y="193"/>
                </a:cubicBezTo>
                <a:cubicBezTo>
                  <a:pt x="694" y="193"/>
                  <a:pt x="728" y="226"/>
                  <a:pt x="728" y="268"/>
                </a:cubicBezTo>
                <a:cubicBezTo>
                  <a:pt x="728" y="310"/>
                  <a:pt x="694" y="352"/>
                  <a:pt x="652" y="352"/>
                </a:cubicBezTo>
                <a:close/>
                <a:moveTo>
                  <a:pt x="259" y="803"/>
                </a:moveTo>
                <a:cubicBezTo>
                  <a:pt x="259" y="811"/>
                  <a:pt x="268" y="811"/>
                  <a:pt x="276" y="811"/>
                </a:cubicBezTo>
                <a:cubicBezTo>
                  <a:pt x="268" y="820"/>
                  <a:pt x="259" y="837"/>
                  <a:pt x="251" y="845"/>
                </a:cubicBezTo>
                <a:cubicBezTo>
                  <a:pt x="167" y="929"/>
                  <a:pt x="8" y="920"/>
                  <a:pt x="8" y="920"/>
                </a:cubicBezTo>
                <a:cubicBezTo>
                  <a:pt x="8" y="920"/>
                  <a:pt x="0" y="761"/>
                  <a:pt x="84" y="678"/>
                </a:cubicBezTo>
                <a:cubicBezTo>
                  <a:pt x="92" y="669"/>
                  <a:pt x="100" y="661"/>
                  <a:pt x="109" y="653"/>
                </a:cubicBezTo>
                <a:cubicBezTo>
                  <a:pt x="117" y="661"/>
                  <a:pt x="117" y="661"/>
                  <a:pt x="126" y="669"/>
                </a:cubicBezTo>
                <a:cubicBezTo>
                  <a:pt x="67" y="744"/>
                  <a:pt x="75" y="853"/>
                  <a:pt x="75" y="853"/>
                </a:cubicBezTo>
                <a:cubicBezTo>
                  <a:pt x="75" y="853"/>
                  <a:pt x="184" y="862"/>
                  <a:pt x="259" y="803"/>
                </a:cubicBezTo>
                <a:close/>
                <a:moveTo>
                  <a:pt x="259" y="803"/>
                </a:moveTo>
                <a:lnTo>
                  <a:pt x="259" y="8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82886" tIns="91443" rIns="182886" bIns="91443" anchor="ctr"/>
          <a:lstStyle/>
          <a:p>
            <a:pPr algn="just">
              <a:defRPr/>
            </a:pPr>
            <a:endParaRPr lang="en-US" sz="2701" dirty="0">
              <a:ea typeface="SimSun" charset="0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5226940" y="397374"/>
            <a:ext cx="7659001" cy="2361447"/>
            <a:chOff x="9038729" y="-917427"/>
            <a:chExt cx="6027621" cy="3147766"/>
          </a:xfrm>
        </p:grpSpPr>
        <p:sp>
          <p:nvSpPr>
            <p:cNvPr id="33" name="TextBox 32"/>
            <p:cNvSpPr txBox="1"/>
            <p:nvPr/>
          </p:nvSpPr>
          <p:spPr>
            <a:xfrm>
              <a:off x="9038729" y="-917427"/>
              <a:ext cx="6027621" cy="2800888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algn="just"/>
              <a:r>
                <a:rPr lang="es-MX" sz="6602" b="1" dirty="0" smtClean="0">
                  <a:solidFill>
                    <a:schemeClr val="tx2"/>
                  </a:solidFill>
                  <a:cs typeface="Lato Regular"/>
                </a:rPr>
                <a:t>Fases del desarrollo de juegos digitales</a:t>
              </a:r>
              <a:endParaRPr lang="id-ID" sz="6602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351977" y="2138902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22" tIns="34263" rIns="68522" bIns="34263" rtlCol="0" anchor="ctr"/>
            <a:lstStyle/>
            <a:p>
              <a:pPr algn="just"/>
              <a:endParaRPr lang="en-US" sz="2701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9053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97397" y="4954205"/>
            <a:ext cx="7409948" cy="2947291"/>
          </a:xfrm>
          <a:prstGeom prst="rect">
            <a:avLst/>
          </a:prstGeom>
        </p:spPr>
        <p:txBody>
          <a:bodyPr wrap="square" lIns="137168" tIns="68584" rIns="137168" bIns="68584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600" dirty="0" smtClean="0">
                <a:solidFill>
                  <a:schemeClr val="tx1"/>
                </a:solidFill>
                <a:latin typeface="+mn-lt"/>
                <a:cs typeface="Lato Light"/>
              </a:rPr>
              <a:t>Creación de los modelos 3D o 2D, el audio, la interfaz gráfica y la programación, </a:t>
            </a:r>
            <a:r>
              <a:rPr lang="es-MX" sz="3600" dirty="0" smtClean="0">
                <a:solidFill>
                  <a:schemeClr val="tx1"/>
                </a:solidFill>
                <a:latin typeface="+mn-lt"/>
                <a:ea typeface="Times New Roman"/>
              </a:rPr>
              <a:t>tomando en cuenta las teorías de enseñanza-aprendizaje.</a:t>
            </a:r>
            <a:endParaRPr lang="en-US" sz="3600" dirty="0">
              <a:solidFill>
                <a:schemeClr val="tx1"/>
              </a:solidFill>
              <a:latin typeface="+mn-lt"/>
              <a:cs typeface="Lato Light"/>
            </a:endParaRP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9756122" y="4090701"/>
            <a:ext cx="6323445" cy="8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6600" dirty="0" err="1" smtClean="0">
                <a:solidFill>
                  <a:schemeClr val="accent3"/>
                </a:solidFill>
                <a:latin typeface="+mn-lt"/>
                <a:cs typeface="Lato Regular"/>
              </a:rPr>
              <a:t>Producción</a:t>
            </a:r>
            <a:endParaRPr lang="en-US" sz="6600" dirty="0">
              <a:solidFill>
                <a:schemeClr val="accent3"/>
              </a:solidFill>
              <a:latin typeface="+mn-lt"/>
              <a:cs typeface="Lato Regula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170473" y="9462187"/>
            <a:ext cx="1" cy="42538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08365" y="9019392"/>
            <a:ext cx="7121382" cy="26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s-MX" dirty="0" smtClean="0">
                <a:latin typeface="+mn-lt"/>
                <a:ea typeface="Times New Roman"/>
              </a:rPr>
              <a:t>Se efectúan pruebas del funcionamiento para dar con los últimos detalles o fallos mínimos del sistema. </a:t>
            </a:r>
          </a:p>
          <a:p>
            <a:pPr algn="just"/>
            <a:r>
              <a:rPr lang="en-US" dirty="0" smtClean="0">
                <a:latin typeface="+mn-lt"/>
                <a:cs typeface="Lato Light"/>
              </a:rPr>
              <a:t>.</a:t>
            </a:r>
            <a:endParaRPr lang="en-US" dirty="0">
              <a:latin typeface="+mn-lt"/>
              <a:cs typeface="Lato Light"/>
            </a:endParaRPr>
          </a:p>
        </p:txBody>
      </p:sp>
      <p:sp>
        <p:nvSpPr>
          <p:cNvPr id="12" name="Title 13"/>
          <p:cNvSpPr txBox="1">
            <a:spLocks/>
          </p:cNvSpPr>
          <p:nvPr/>
        </p:nvSpPr>
        <p:spPr bwMode="auto">
          <a:xfrm>
            <a:off x="1108366" y="7259782"/>
            <a:ext cx="8062108" cy="15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6600" dirty="0" err="1" smtClean="0">
                <a:solidFill>
                  <a:schemeClr val="accent4"/>
                </a:solidFill>
                <a:latin typeface="+mn-lt"/>
                <a:cs typeface="Lato Regular"/>
              </a:rPr>
              <a:t>Ejecución</a:t>
            </a:r>
            <a:r>
              <a:rPr lang="en-US" sz="6600" dirty="0" smtClean="0">
                <a:solidFill>
                  <a:schemeClr val="accent4"/>
                </a:solidFill>
                <a:latin typeface="+mn-lt"/>
                <a:cs typeface="Lato Regular"/>
              </a:rPr>
              <a:t> de </a:t>
            </a:r>
            <a:r>
              <a:rPr lang="en-US" sz="6600" dirty="0" err="1" smtClean="0">
                <a:solidFill>
                  <a:schemeClr val="accent4"/>
                </a:solidFill>
                <a:latin typeface="+mn-lt"/>
                <a:cs typeface="Lato Regular"/>
              </a:rPr>
              <a:t>pruebas</a:t>
            </a:r>
            <a:endParaRPr lang="en-US" sz="6600" dirty="0">
              <a:solidFill>
                <a:schemeClr val="accent4"/>
              </a:solidFill>
              <a:latin typeface="+mn-lt"/>
              <a:cs typeface="Lato Regular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170276" y="5469721"/>
            <a:ext cx="197" cy="24317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154450" y="-22302"/>
            <a:ext cx="0" cy="38297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609597" y="4244248"/>
            <a:ext cx="1097092" cy="767274"/>
            <a:chOff x="3817938" y="1211262"/>
            <a:chExt cx="585787" cy="409575"/>
          </a:xfrm>
          <a:solidFill>
            <a:schemeClr val="accent3"/>
          </a:solidFill>
        </p:grpSpPr>
        <p:sp>
          <p:nvSpPr>
            <p:cNvPr id="16" name="Freeform 97"/>
            <p:cNvSpPr>
              <a:spLocks noChangeArrowheads="1"/>
            </p:cNvSpPr>
            <p:nvPr/>
          </p:nvSpPr>
          <p:spPr bwMode="auto">
            <a:xfrm>
              <a:off x="4044950" y="1220787"/>
              <a:ext cx="133350" cy="133350"/>
            </a:xfrm>
            <a:custGeom>
              <a:avLst/>
              <a:gdLst>
                <a:gd name="T0" fmla="*/ 183 w 369"/>
                <a:gd name="T1" fmla="*/ 368 h 369"/>
                <a:gd name="T2" fmla="*/ 368 w 369"/>
                <a:gd name="T3" fmla="*/ 184 h 369"/>
                <a:gd name="T4" fmla="*/ 183 w 369"/>
                <a:gd name="T5" fmla="*/ 0 h 369"/>
                <a:gd name="T6" fmla="*/ 0 w 369"/>
                <a:gd name="T7" fmla="*/ 184 h 369"/>
                <a:gd name="T8" fmla="*/ 183 w 369"/>
                <a:gd name="T9" fmla="*/ 368 h 369"/>
                <a:gd name="T10" fmla="*/ 183 w 369"/>
                <a:gd name="T11" fmla="*/ 368 h 369"/>
                <a:gd name="T12" fmla="*/ 183 w 369"/>
                <a:gd name="T13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69">
                  <a:moveTo>
                    <a:pt x="183" y="368"/>
                  </a:moveTo>
                  <a:cubicBezTo>
                    <a:pt x="284" y="368"/>
                    <a:pt x="368" y="284"/>
                    <a:pt x="368" y="184"/>
                  </a:cubicBezTo>
                  <a:cubicBezTo>
                    <a:pt x="368" y="84"/>
                    <a:pt x="284" y="0"/>
                    <a:pt x="183" y="0"/>
                  </a:cubicBezTo>
                  <a:cubicBezTo>
                    <a:pt x="83" y="0"/>
                    <a:pt x="0" y="84"/>
                    <a:pt x="0" y="184"/>
                  </a:cubicBezTo>
                  <a:cubicBezTo>
                    <a:pt x="0" y="284"/>
                    <a:pt x="83" y="368"/>
                    <a:pt x="183" y="368"/>
                  </a:cubicBezTo>
                  <a:close/>
                  <a:moveTo>
                    <a:pt x="183" y="368"/>
                  </a:moveTo>
                  <a:lnTo>
                    <a:pt x="183" y="36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solidFill>
                  <a:schemeClr val="accent3"/>
                </a:solidFill>
                <a:ea typeface="SimSun" charset="0"/>
              </a:endParaRPr>
            </a:p>
          </p:txBody>
        </p:sp>
        <p:sp>
          <p:nvSpPr>
            <p:cNvPr id="17" name="Freeform 98"/>
            <p:cNvSpPr>
              <a:spLocks noChangeArrowheads="1"/>
            </p:cNvSpPr>
            <p:nvPr/>
          </p:nvSpPr>
          <p:spPr bwMode="auto">
            <a:xfrm>
              <a:off x="3871913" y="1211262"/>
              <a:ext cx="93662" cy="96837"/>
            </a:xfrm>
            <a:custGeom>
              <a:avLst/>
              <a:gdLst>
                <a:gd name="T0" fmla="*/ 125 w 260"/>
                <a:gd name="T1" fmla="*/ 267 h 268"/>
                <a:gd name="T2" fmla="*/ 259 w 260"/>
                <a:gd name="T3" fmla="*/ 133 h 268"/>
                <a:gd name="T4" fmla="*/ 125 w 260"/>
                <a:gd name="T5" fmla="*/ 0 h 268"/>
                <a:gd name="T6" fmla="*/ 0 w 260"/>
                <a:gd name="T7" fmla="*/ 133 h 268"/>
                <a:gd name="T8" fmla="*/ 125 w 260"/>
                <a:gd name="T9" fmla="*/ 267 h 268"/>
                <a:gd name="T10" fmla="*/ 125 w 260"/>
                <a:gd name="T11" fmla="*/ 267 h 268"/>
                <a:gd name="T12" fmla="*/ 125 w 260"/>
                <a:gd name="T13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68">
                  <a:moveTo>
                    <a:pt x="125" y="267"/>
                  </a:moveTo>
                  <a:cubicBezTo>
                    <a:pt x="201" y="267"/>
                    <a:pt x="259" y="209"/>
                    <a:pt x="259" y="133"/>
                  </a:cubicBezTo>
                  <a:cubicBezTo>
                    <a:pt x="259" y="58"/>
                    <a:pt x="201" y="0"/>
                    <a:pt x="125" y="0"/>
                  </a:cubicBezTo>
                  <a:cubicBezTo>
                    <a:pt x="58" y="0"/>
                    <a:pt x="0" y="58"/>
                    <a:pt x="0" y="133"/>
                  </a:cubicBezTo>
                  <a:cubicBezTo>
                    <a:pt x="0" y="209"/>
                    <a:pt x="58" y="267"/>
                    <a:pt x="125" y="267"/>
                  </a:cubicBezTo>
                  <a:close/>
                  <a:moveTo>
                    <a:pt x="125" y="267"/>
                  </a:moveTo>
                  <a:lnTo>
                    <a:pt x="125" y="2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solidFill>
                  <a:schemeClr val="accent3"/>
                </a:solidFill>
                <a:ea typeface="SimSun" charset="0"/>
              </a:endParaRPr>
            </a:p>
          </p:txBody>
        </p:sp>
        <p:sp>
          <p:nvSpPr>
            <p:cNvPr id="18" name="Freeform 99"/>
            <p:cNvSpPr>
              <a:spLocks noChangeArrowheads="1"/>
            </p:cNvSpPr>
            <p:nvPr/>
          </p:nvSpPr>
          <p:spPr bwMode="auto">
            <a:xfrm>
              <a:off x="4254500" y="1211262"/>
              <a:ext cx="96838" cy="96837"/>
            </a:xfrm>
            <a:custGeom>
              <a:avLst/>
              <a:gdLst>
                <a:gd name="T0" fmla="*/ 267 w 268"/>
                <a:gd name="T1" fmla="*/ 133 h 268"/>
                <a:gd name="T2" fmla="*/ 134 w 268"/>
                <a:gd name="T3" fmla="*/ 267 h 268"/>
                <a:gd name="T4" fmla="*/ 0 w 268"/>
                <a:gd name="T5" fmla="*/ 133 h 268"/>
                <a:gd name="T6" fmla="*/ 134 w 268"/>
                <a:gd name="T7" fmla="*/ 0 h 268"/>
                <a:gd name="T8" fmla="*/ 267 w 268"/>
                <a:gd name="T9" fmla="*/ 133 h 268"/>
                <a:gd name="T10" fmla="*/ 267 w 268"/>
                <a:gd name="T11" fmla="*/ 133 h 268"/>
                <a:gd name="T12" fmla="*/ 267 w 268"/>
                <a:gd name="T13" fmla="*/ 13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268">
                  <a:moveTo>
                    <a:pt x="267" y="133"/>
                  </a:moveTo>
                  <a:cubicBezTo>
                    <a:pt x="267" y="209"/>
                    <a:pt x="209" y="267"/>
                    <a:pt x="134" y="267"/>
                  </a:cubicBezTo>
                  <a:cubicBezTo>
                    <a:pt x="58" y="267"/>
                    <a:pt x="0" y="209"/>
                    <a:pt x="0" y="133"/>
                  </a:cubicBezTo>
                  <a:cubicBezTo>
                    <a:pt x="0" y="58"/>
                    <a:pt x="58" y="0"/>
                    <a:pt x="134" y="0"/>
                  </a:cubicBezTo>
                  <a:cubicBezTo>
                    <a:pt x="209" y="0"/>
                    <a:pt x="267" y="58"/>
                    <a:pt x="267" y="133"/>
                  </a:cubicBezTo>
                  <a:close/>
                  <a:moveTo>
                    <a:pt x="267" y="133"/>
                  </a:moveTo>
                  <a:lnTo>
                    <a:pt x="267" y="1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solidFill>
                  <a:schemeClr val="accent3"/>
                </a:solidFill>
                <a:ea typeface="SimSun" charset="0"/>
              </a:endParaRPr>
            </a:p>
          </p:txBody>
        </p:sp>
        <p:sp>
          <p:nvSpPr>
            <p:cNvPr id="19" name="Freeform 100"/>
            <p:cNvSpPr>
              <a:spLocks noChangeArrowheads="1"/>
            </p:cNvSpPr>
            <p:nvPr/>
          </p:nvSpPr>
          <p:spPr bwMode="auto">
            <a:xfrm>
              <a:off x="3817938" y="1306512"/>
              <a:ext cx="584200" cy="314325"/>
            </a:xfrm>
            <a:custGeom>
              <a:avLst/>
              <a:gdLst>
                <a:gd name="T0" fmla="*/ 1623 w 1624"/>
                <a:gd name="T1" fmla="*/ 310 h 871"/>
                <a:gd name="T2" fmla="*/ 1572 w 1624"/>
                <a:gd name="T3" fmla="*/ 59 h 871"/>
                <a:gd name="T4" fmla="*/ 1430 w 1624"/>
                <a:gd name="T5" fmla="*/ 34 h 871"/>
                <a:gd name="T6" fmla="*/ 1405 w 1624"/>
                <a:gd name="T7" fmla="*/ 0 h 871"/>
                <a:gd name="T8" fmla="*/ 1363 w 1624"/>
                <a:gd name="T9" fmla="*/ 50 h 871"/>
                <a:gd name="T10" fmla="*/ 1389 w 1624"/>
                <a:gd name="T11" fmla="*/ 293 h 871"/>
                <a:gd name="T12" fmla="*/ 1347 w 1624"/>
                <a:gd name="T13" fmla="*/ 343 h 871"/>
                <a:gd name="T14" fmla="*/ 1305 w 1624"/>
                <a:gd name="T15" fmla="*/ 293 h 871"/>
                <a:gd name="T16" fmla="*/ 1330 w 1624"/>
                <a:gd name="T17" fmla="*/ 50 h 871"/>
                <a:gd name="T18" fmla="*/ 1288 w 1624"/>
                <a:gd name="T19" fmla="*/ 0 h 871"/>
                <a:gd name="T20" fmla="*/ 1263 w 1624"/>
                <a:gd name="T21" fmla="*/ 34 h 871"/>
                <a:gd name="T22" fmla="*/ 1121 w 1624"/>
                <a:gd name="T23" fmla="*/ 59 h 871"/>
                <a:gd name="T24" fmla="*/ 1088 w 1624"/>
                <a:gd name="T25" fmla="*/ 209 h 871"/>
                <a:gd name="T26" fmla="*/ 937 w 1624"/>
                <a:gd name="T27" fmla="*/ 176 h 871"/>
                <a:gd name="T28" fmla="*/ 895 w 1624"/>
                <a:gd name="T29" fmla="*/ 134 h 871"/>
                <a:gd name="T30" fmla="*/ 837 w 1624"/>
                <a:gd name="T31" fmla="*/ 201 h 871"/>
                <a:gd name="T32" fmla="*/ 870 w 1624"/>
                <a:gd name="T33" fmla="*/ 544 h 871"/>
                <a:gd name="T34" fmla="*/ 811 w 1624"/>
                <a:gd name="T35" fmla="*/ 611 h 871"/>
                <a:gd name="T36" fmla="*/ 753 w 1624"/>
                <a:gd name="T37" fmla="*/ 544 h 871"/>
                <a:gd name="T38" fmla="*/ 787 w 1624"/>
                <a:gd name="T39" fmla="*/ 201 h 871"/>
                <a:gd name="T40" fmla="*/ 728 w 1624"/>
                <a:gd name="T41" fmla="*/ 134 h 871"/>
                <a:gd name="T42" fmla="*/ 695 w 1624"/>
                <a:gd name="T43" fmla="*/ 176 h 871"/>
                <a:gd name="T44" fmla="*/ 536 w 1624"/>
                <a:gd name="T45" fmla="*/ 209 h 871"/>
                <a:gd name="T46" fmla="*/ 502 w 1624"/>
                <a:gd name="T47" fmla="*/ 59 h 871"/>
                <a:gd name="T48" fmla="*/ 368 w 1624"/>
                <a:gd name="T49" fmla="*/ 34 h 871"/>
                <a:gd name="T50" fmla="*/ 335 w 1624"/>
                <a:gd name="T51" fmla="*/ 0 h 871"/>
                <a:gd name="T52" fmla="*/ 293 w 1624"/>
                <a:gd name="T53" fmla="*/ 50 h 871"/>
                <a:gd name="T54" fmla="*/ 318 w 1624"/>
                <a:gd name="T55" fmla="*/ 293 h 871"/>
                <a:gd name="T56" fmla="*/ 276 w 1624"/>
                <a:gd name="T57" fmla="*/ 343 h 871"/>
                <a:gd name="T58" fmla="*/ 243 w 1624"/>
                <a:gd name="T59" fmla="*/ 293 h 871"/>
                <a:gd name="T60" fmla="*/ 260 w 1624"/>
                <a:gd name="T61" fmla="*/ 50 h 871"/>
                <a:gd name="T62" fmla="*/ 218 w 1624"/>
                <a:gd name="T63" fmla="*/ 0 h 871"/>
                <a:gd name="T64" fmla="*/ 193 w 1624"/>
                <a:gd name="T65" fmla="*/ 34 h 871"/>
                <a:gd name="T66" fmla="*/ 59 w 1624"/>
                <a:gd name="T67" fmla="*/ 59 h 871"/>
                <a:gd name="T68" fmla="*/ 0 w 1624"/>
                <a:gd name="T69" fmla="*/ 310 h 871"/>
                <a:gd name="T70" fmla="*/ 101 w 1624"/>
                <a:gd name="T71" fmla="*/ 527 h 871"/>
                <a:gd name="T72" fmla="*/ 435 w 1624"/>
                <a:gd name="T73" fmla="*/ 527 h 871"/>
                <a:gd name="T74" fmla="*/ 427 w 1624"/>
                <a:gd name="T75" fmla="*/ 569 h 871"/>
                <a:gd name="T76" fmla="*/ 419 w 1624"/>
                <a:gd name="T77" fmla="*/ 569 h 871"/>
                <a:gd name="T78" fmla="*/ 561 w 1624"/>
                <a:gd name="T79" fmla="*/ 870 h 871"/>
                <a:gd name="T80" fmla="*/ 1062 w 1624"/>
                <a:gd name="T81" fmla="*/ 870 h 871"/>
                <a:gd name="T82" fmla="*/ 1204 w 1624"/>
                <a:gd name="T83" fmla="*/ 569 h 871"/>
                <a:gd name="T84" fmla="*/ 1196 w 1624"/>
                <a:gd name="T85" fmla="*/ 527 h 871"/>
                <a:gd name="T86" fmla="*/ 1522 w 1624"/>
                <a:gd name="T87" fmla="*/ 527 h 871"/>
                <a:gd name="T88" fmla="*/ 1623 w 1624"/>
                <a:gd name="T89" fmla="*/ 310 h 871"/>
                <a:gd name="T90" fmla="*/ 1623 w 1624"/>
                <a:gd name="T91" fmla="*/ 310 h 871"/>
                <a:gd name="T92" fmla="*/ 1623 w 1624"/>
                <a:gd name="T93" fmla="*/ 31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4" h="871">
                  <a:moveTo>
                    <a:pt x="1623" y="310"/>
                  </a:moveTo>
                  <a:lnTo>
                    <a:pt x="1572" y="59"/>
                  </a:lnTo>
                  <a:lnTo>
                    <a:pt x="1430" y="34"/>
                  </a:lnTo>
                  <a:lnTo>
                    <a:pt x="1405" y="0"/>
                  </a:lnTo>
                  <a:lnTo>
                    <a:pt x="1363" y="50"/>
                  </a:lnTo>
                  <a:lnTo>
                    <a:pt x="1389" y="293"/>
                  </a:lnTo>
                  <a:lnTo>
                    <a:pt x="1347" y="343"/>
                  </a:lnTo>
                  <a:lnTo>
                    <a:pt x="1305" y="293"/>
                  </a:lnTo>
                  <a:lnTo>
                    <a:pt x="1330" y="50"/>
                  </a:lnTo>
                  <a:lnTo>
                    <a:pt x="1288" y="0"/>
                  </a:lnTo>
                  <a:lnTo>
                    <a:pt x="1263" y="34"/>
                  </a:lnTo>
                  <a:lnTo>
                    <a:pt x="1121" y="59"/>
                  </a:lnTo>
                  <a:lnTo>
                    <a:pt x="1088" y="209"/>
                  </a:lnTo>
                  <a:lnTo>
                    <a:pt x="937" y="176"/>
                  </a:lnTo>
                  <a:lnTo>
                    <a:pt x="895" y="134"/>
                  </a:lnTo>
                  <a:lnTo>
                    <a:pt x="837" y="201"/>
                  </a:lnTo>
                  <a:lnTo>
                    <a:pt x="870" y="544"/>
                  </a:lnTo>
                  <a:lnTo>
                    <a:pt x="811" y="611"/>
                  </a:lnTo>
                  <a:lnTo>
                    <a:pt x="753" y="544"/>
                  </a:lnTo>
                  <a:lnTo>
                    <a:pt x="787" y="201"/>
                  </a:lnTo>
                  <a:lnTo>
                    <a:pt x="728" y="134"/>
                  </a:lnTo>
                  <a:lnTo>
                    <a:pt x="695" y="176"/>
                  </a:lnTo>
                  <a:lnTo>
                    <a:pt x="536" y="209"/>
                  </a:lnTo>
                  <a:lnTo>
                    <a:pt x="502" y="59"/>
                  </a:lnTo>
                  <a:lnTo>
                    <a:pt x="368" y="34"/>
                  </a:lnTo>
                  <a:lnTo>
                    <a:pt x="335" y="0"/>
                  </a:lnTo>
                  <a:lnTo>
                    <a:pt x="293" y="50"/>
                  </a:lnTo>
                  <a:lnTo>
                    <a:pt x="318" y="293"/>
                  </a:lnTo>
                  <a:lnTo>
                    <a:pt x="276" y="343"/>
                  </a:lnTo>
                  <a:lnTo>
                    <a:pt x="243" y="293"/>
                  </a:lnTo>
                  <a:lnTo>
                    <a:pt x="260" y="50"/>
                  </a:lnTo>
                  <a:lnTo>
                    <a:pt x="218" y="0"/>
                  </a:lnTo>
                  <a:lnTo>
                    <a:pt x="193" y="34"/>
                  </a:lnTo>
                  <a:lnTo>
                    <a:pt x="59" y="59"/>
                  </a:lnTo>
                  <a:lnTo>
                    <a:pt x="0" y="310"/>
                  </a:lnTo>
                  <a:lnTo>
                    <a:pt x="101" y="527"/>
                  </a:lnTo>
                  <a:lnTo>
                    <a:pt x="435" y="527"/>
                  </a:lnTo>
                  <a:lnTo>
                    <a:pt x="427" y="569"/>
                  </a:lnTo>
                  <a:lnTo>
                    <a:pt x="419" y="569"/>
                  </a:lnTo>
                  <a:lnTo>
                    <a:pt x="561" y="870"/>
                  </a:lnTo>
                  <a:lnTo>
                    <a:pt x="1062" y="870"/>
                  </a:lnTo>
                  <a:lnTo>
                    <a:pt x="1204" y="569"/>
                  </a:lnTo>
                  <a:lnTo>
                    <a:pt x="1196" y="527"/>
                  </a:lnTo>
                  <a:lnTo>
                    <a:pt x="1522" y="527"/>
                  </a:lnTo>
                  <a:lnTo>
                    <a:pt x="1623" y="310"/>
                  </a:lnTo>
                  <a:close/>
                  <a:moveTo>
                    <a:pt x="1623" y="310"/>
                  </a:moveTo>
                  <a:lnTo>
                    <a:pt x="1623" y="3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solidFill>
                  <a:schemeClr val="accent3"/>
                </a:solidFill>
                <a:ea typeface="SimSun" charset="0"/>
              </a:endParaRPr>
            </a:p>
          </p:txBody>
        </p:sp>
        <p:sp>
          <p:nvSpPr>
            <p:cNvPr id="20" name="Freeform 101"/>
            <p:cNvSpPr>
              <a:spLocks noChangeArrowheads="1"/>
            </p:cNvSpPr>
            <p:nvPr/>
          </p:nvSpPr>
          <p:spPr bwMode="auto">
            <a:xfrm>
              <a:off x="3817938" y="1306512"/>
              <a:ext cx="584200" cy="314325"/>
            </a:xfrm>
            <a:custGeom>
              <a:avLst/>
              <a:gdLst>
                <a:gd name="T0" fmla="*/ 1623 w 1624"/>
                <a:gd name="T1" fmla="*/ 310 h 871"/>
                <a:gd name="T2" fmla="*/ 1572 w 1624"/>
                <a:gd name="T3" fmla="*/ 59 h 871"/>
                <a:gd name="T4" fmla="*/ 1430 w 1624"/>
                <a:gd name="T5" fmla="*/ 34 h 871"/>
                <a:gd name="T6" fmla="*/ 1405 w 1624"/>
                <a:gd name="T7" fmla="*/ 0 h 871"/>
                <a:gd name="T8" fmla="*/ 1363 w 1624"/>
                <a:gd name="T9" fmla="*/ 50 h 871"/>
                <a:gd name="T10" fmla="*/ 1389 w 1624"/>
                <a:gd name="T11" fmla="*/ 293 h 871"/>
                <a:gd name="T12" fmla="*/ 1347 w 1624"/>
                <a:gd name="T13" fmla="*/ 343 h 871"/>
                <a:gd name="T14" fmla="*/ 1305 w 1624"/>
                <a:gd name="T15" fmla="*/ 293 h 871"/>
                <a:gd name="T16" fmla="*/ 1330 w 1624"/>
                <a:gd name="T17" fmla="*/ 50 h 871"/>
                <a:gd name="T18" fmla="*/ 1288 w 1624"/>
                <a:gd name="T19" fmla="*/ 0 h 871"/>
                <a:gd name="T20" fmla="*/ 1263 w 1624"/>
                <a:gd name="T21" fmla="*/ 34 h 871"/>
                <a:gd name="T22" fmla="*/ 1121 w 1624"/>
                <a:gd name="T23" fmla="*/ 59 h 871"/>
                <a:gd name="T24" fmla="*/ 1088 w 1624"/>
                <a:gd name="T25" fmla="*/ 209 h 871"/>
                <a:gd name="T26" fmla="*/ 937 w 1624"/>
                <a:gd name="T27" fmla="*/ 176 h 871"/>
                <a:gd name="T28" fmla="*/ 895 w 1624"/>
                <a:gd name="T29" fmla="*/ 134 h 871"/>
                <a:gd name="T30" fmla="*/ 837 w 1624"/>
                <a:gd name="T31" fmla="*/ 201 h 871"/>
                <a:gd name="T32" fmla="*/ 870 w 1624"/>
                <a:gd name="T33" fmla="*/ 544 h 871"/>
                <a:gd name="T34" fmla="*/ 811 w 1624"/>
                <a:gd name="T35" fmla="*/ 611 h 871"/>
                <a:gd name="T36" fmla="*/ 753 w 1624"/>
                <a:gd name="T37" fmla="*/ 544 h 871"/>
                <a:gd name="T38" fmla="*/ 787 w 1624"/>
                <a:gd name="T39" fmla="*/ 201 h 871"/>
                <a:gd name="T40" fmla="*/ 728 w 1624"/>
                <a:gd name="T41" fmla="*/ 134 h 871"/>
                <a:gd name="T42" fmla="*/ 695 w 1624"/>
                <a:gd name="T43" fmla="*/ 176 h 871"/>
                <a:gd name="T44" fmla="*/ 536 w 1624"/>
                <a:gd name="T45" fmla="*/ 209 h 871"/>
                <a:gd name="T46" fmla="*/ 502 w 1624"/>
                <a:gd name="T47" fmla="*/ 59 h 871"/>
                <a:gd name="T48" fmla="*/ 368 w 1624"/>
                <a:gd name="T49" fmla="*/ 34 h 871"/>
                <a:gd name="T50" fmla="*/ 335 w 1624"/>
                <a:gd name="T51" fmla="*/ 0 h 871"/>
                <a:gd name="T52" fmla="*/ 293 w 1624"/>
                <a:gd name="T53" fmla="*/ 50 h 871"/>
                <a:gd name="T54" fmla="*/ 318 w 1624"/>
                <a:gd name="T55" fmla="*/ 293 h 871"/>
                <a:gd name="T56" fmla="*/ 276 w 1624"/>
                <a:gd name="T57" fmla="*/ 343 h 871"/>
                <a:gd name="T58" fmla="*/ 243 w 1624"/>
                <a:gd name="T59" fmla="*/ 293 h 871"/>
                <a:gd name="T60" fmla="*/ 260 w 1624"/>
                <a:gd name="T61" fmla="*/ 50 h 871"/>
                <a:gd name="T62" fmla="*/ 218 w 1624"/>
                <a:gd name="T63" fmla="*/ 0 h 871"/>
                <a:gd name="T64" fmla="*/ 193 w 1624"/>
                <a:gd name="T65" fmla="*/ 34 h 871"/>
                <a:gd name="T66" fmla="*/ 59 w 1624"/>
                <a:gd name="T67" fmla="*/ 59 h 871"/>
                <a:gd name="T68" fmla="*/ 0 w 1624"/>
                <a:gd name="T69" fmla="*/ 310 h 871"/>
                <a:gd name="T70" fmla="*/ 0 w 1624"/>
                <a:gd name="T71" fmla="*/ 310 h 871"/>
                <a:gd name="T72" fmla="*/ 101 w 1624"/>
                <a:gd name="T73" fmla="*/ 527 h 871"/>
                <a:gd name="T74" fmla="*/ 435 w 1624"/>
                <a:gd name="T75" fmla="*/ 527 h 871"/>
                <a:gd name="T76" fmla="*/ 427 w 1624"/>
                <a:gd name="T77" fmla="*/ 569 h 871"/>
                <a:gd name="T78" fmla="*/ 419 w 1624"/>
                <a:gd name="T79" fmla="*/ 569 h 871"/>
                <a:gd name="T80" fmla="*/ 561 w 1624"/>
                <a:gd name="T81" fmla="*/ 870 h 871"/>
                <a:gd name="T82" fmla="*/ 1062 w 1624"/>
                <a:gd name="T83" fmla="*/ 870 h 871"/>
                <a:gd name="T84" fmla="*/ 1204 w 1624"/>
                <a:gd name="T85" fmla="*/ 569 h 871"/>
                <a:gd name="T86" fmla="*/ 1196 w 1624"/>
                <a:gd name="T87" fmla="*/ 527 h 871"/>
                <a:gd name="T88" fmla="*/ 1522 w 1624"/>
                <a:gd name="T89" fmla="*/ 527 h 871"/>
                <a:gd name="T90" fmla="*/ 1623 w 1624"/>
                <a:gd name="T91" fmla="*/ 31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4" h="871">
                  <a:moveTo>
                    <a:pt x="1623" y="310"/>
                  </a:moveTo>
                  <a:lnTo>
                    <a:pt x="1572" y="59"/>
                  </a:lnTo>
                  <a:lnTo>
                    <a:pt x="1430" y="34"/>
                  </a:lnTo>
                  <a:lnTo>
                    <a:pt x="1405" y="0"/>
                  </a:lnTo>
                  <a:lnTo>
                    <a:pt x="1363" y="50"/>
                  </a:lnTo>
                  <a:lnTo>
                    <a:pt x="1389" y="293"/>
                  </a:lnTo>
                  <a:lnTo>
                    <a:pt x="1347" y="343"/>
                  </a:lnTo>
                  <a:lnTo>
                    <a:pt x="1305" y="293"/>
                  </a:lnTo>
                  <a:lnTo>
                    <a:pt x="1330" y="50"/>
                  </a:lnTo>
                  <a:lnTo>
                    <a:pt x="1288" y="0"/>
                  </a:lnTo>
                  <a:lnTo>
                    <a:pt x="1263" y="34"/>
                  </a:lnTo>
                  <a:lnTo>
                    <a:pt x="1121" y="59"/>
                  </a:lnTo>
                  <a:lnTo>
                    <a:pt x="1088" y="209"/>
                  </a:lnTo>
                  <a:lnTo>
                    <a:pt x="937" y="176"/>
                  </a:lnTo>
                  <a:lnTo>
                    <a:pt x="895" y="134"/>
                  </a:lnTo>
                  <a:lnTo>
                    <a:pt x="837" y="201"/>
                  </a:lnTo>
                  <a:lnTo>
                    <a:pt x="870" y="544"/>
                  </a:lnTo>
                  <a:lnTo>
                    <a:pt x="811" y="611"/>
                  </a:lnTo>
                  <a:lnTo>
                    <a:pt x="753" y="544"/>
                  </a:lnTo>
                  <a:lnTo>
                    <a:pt x="787" y="201"/>
                  </a:lnTo>
                  <a:lnTo>
                    <a:pt x="728" y="134"/>
                  </a:lnTo>
                  <a:lnTo>
                    <a:pt x="695" y="176"/>
                  </a:lnTo>
                  <a:lnTo>
                    <a:pt x="536" y="209"/>
                  </a:lnTo>
                  <a:lnTo>
                    <a:pt x="502" y="59"/>
                  </a:lnTo>
                  <a:lnTo>
                    <a:pt x="368" y="34"/>
                  </a:lnTo>
                  <a:lnTo>
                    <a:pt x="335" y="0"/>
                  </a:lnTo>
                  <a:lnTo>
                    <a:pt x="293" y="50"/>
                  </a:lnTo>
                  <a:lnTo>
                    <a:pt x="318" y="293"/>
                  </a:lnTo>
                  <a:lnTo>
                    <a:pt x="276" y="343"/>
                  </a:lnTo>
                  <a:lnTo>
                    <a:pt x="243" y="293"/>
                  </a:lnTo>
                  <a:lnTo>
                    <a:pt x="260" y="50"/>
                  </a:lnTo>
                  <a:lnTo>
                    <a:pt x="218" y="0"/>
                  </a:lnTo>
                  <a:lnTo>
                    <a:pt x="193" y="34"/>
                  </a:lnTo>
                  <a:lnTo>
                    <a:pt x="59" y="5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01" y="527"/>
                  </a:lnTo>
                  <a:lnTo>
                    <a:pt x="435" y="527"/>
                  </a:lnTo>
                  <a:lnTo>
                    <a:pt x="427" y="569"/>
                  </a:lnTo>
                  <a:lnTo>
                    <a:pt x="419" y="569"/>
                  </a:lnTo>
                  <a:lnTo>
                    <a:pt x="561" y="870"/>
                  </a:lnTo>
                  <a:lnTo>
                    <a:pt x="1062" y="870"/>
                  </a:lnTo>
                  <a:lnTo>
                    <a:pt x="1204" y="569"/>
                  </a:lnTo>
                  <a:lnTo>
                    <a:pt x="1196" y="527"/>
                  </a:lnTo>
                  <a:lnTo>
                    <a:pt x="1522" y="527"/>
                  </a:lnTo>
                  <a:lnTo>
                    <a:pt x="1623" y="3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solidFill>
                  <a:schemeClr val="accent3"/>
                </a:solidFill>
                <a:ea typeface="SimSun" charset="0"/>
              </a:endParaRPr>
            </a:p>
          </p:txBody>
        </p:sp>
        <p:sp>
          <p:nvSpPr>
            <p:cNvPr id="21" name="Freeform 102"/>
            <p:cNvSpPr>
              <a:spLocks noChangeArrowheads="1"/>
            </p:cNvSpPr>
            <p:nvPr/>
          </p:nvSpPr>
          <p:spPr bwMode="auto">
            <a:xfrm>
              <a:off x="4402138" y="1419224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solidFill>
                  <a:schemeClr val="accent3"/>
                </a:solidFill>
                <a:ea typeface="SimSun" charset="0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783774" y="8381964"/>
            <a:ext cx="754655" cy="728270"/>
            <a:chOff x="4197350" y="919163"/>
            <a:chExt cx="225425" cy="217487"/>
          </a:xfrm>
          <a:solidFill>
            <a:schemeClr val="accent4"/>
          </a:solidFill>
        </p:grpSpPr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4335463" y="1001713"/>
              <a:ext cx="87312" cy="134937"/>
            </a:xfrm>
            <a:custGeom>
              <a:avLst/>
              <a:gdLst>
                <a:gd name="T0" fmla="*/ 52 w 241"/>
                <a:gd name="T1" fmla="*/ 0 h 375"/>
                <a:gd name="T2" fmla="*/ 52 w 241"/>
                <a:gd name="T3" fmla="*/ 52 h 375"/>
                <a:gd name="T4" fmla="*/ 156 w 241"/>
                <a:gd name="T5" fmla="*/ 83 h 375"/>
                <a:gd name="T6" fmla="*/ 94 w 241"/>
                <a:gd name="T7" fmla="*/ 187 h 375"/>
                <a:gd name="T8" fmla="*/ 73 w 241"/>
                <a:gd name="T9" fmla="*/ 354 h 375"/>
                <a:gd name="T10" fmla="*/ 104 w 241"/>
                <a:gd name="T11" fmla="*/ 312 h 375"/>
                <a:gd name="T12" fmla="*/ 208 w 241"/>
                <a:gd name="T13" fmla="*/ 114 h 375"/>
                <a:gd name="T14" fmla="*/ 52 w 241"/>
                <a:gd name="T15" fmla="*/ 0 h 375"/>
                <a:gd name="T16" fmla="*/ 52 w 241"/>
                <a:gd name="T17" fmla="*/ 0 h 375"/>
                <a:gd name="T18" fmla="*/ 52 w 241"/>
                <a:gd name="T1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375">
                  <a:moveTo>
                    <a:pt x="52" y="0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94" y="52"/>
                    <a:pt x="146" y="52"/>
                    <a:pt x="156" y="83"/>
                  </a:cubicBezTo>
                  <a:cubicBezTo>
                    <a:pt x="167" y="114"/>
                    <a:pt x="115" y="166"/>
                    <a:pt x="94" y="187"/>
                  </a:cubicBezTo>
                  <a:cubicBezTo>
                    <a:pt x="63" y="229"/>
                    <a:pt x="0" y="312"/>
                    <a:pt x="73" y="354"/>
                  </a:cubicBezTo>
                  <a:cubicBezTo>
                    <a:pt x="104" y="374"/>
                    <a:pt x="135" y="322"/>
                    <a:pt x="104" y="312"/>
                  </a:cubicBezTo>
                  <a:cubicBezTo>
                    <a:pt x="73" y="291"/>
                    <a:pt x="198" y="145"/>
                    <a:pt x="208" y="114"/>
                  </a:cubicBezTo>
                  <a:cubicBezTo>
                    <a:pt x="240" y="10"/>
                    <a:pt x="125" y="0"/>
                    <a:pt x="52" y="0"/>
                  </a:cubicBezTo>
                  <a:close/>
                  <a:moveTo>
                    <a:pt x="52" y="0"/>
                  </a:move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4260850" y="922338"/>
              <a:ext cx="90488" cy="173037"/>
            </a:xfrm>
            <a:custGeom>
              <a:avLst/>
              <a:gdLst>
                <a:gd name="T0" fmla="*/ 250 w 251"/>
                <a:gd name="T1" fmla="*/ 354 h 480"/>
                <a:gd name="T2" fmla="*/ 250 w 251"/>
                <a:gd name="T3" fmla="*/ 136 h 480"/>
                <a:gd name="T4" fmla="*/ 83 w 251"/>
                <a:gd name="T5" fmla="*/ 0 h 480"/>
                <a:gd name="T6" fmla="*/ 0 w 251"/>
                <a:gd name="T7" fmla="*/ 0 h 480"/>
                <a:gd name="T8" fmla="*/ 0 w 251"/>
                <a:gd name="T9" fmla="*/ 479 h 480"/>
                <a:gd name="T10" fmla="*/ 83 w 251"/>
                <a:gd name="T11" fmla="*/ 479 h 480"/>
                <a:gd name="T12" fmla="*/ 250 w 251"/>
                <a:gd name="T13" fmla="*/ 354 h 480"/>
                <a:gd name="T14" fmla="*/ 250 w 251"/>
                <a:gd name="T15" fmla="*/ 354 h 480"/>
                <a:gd name="T16" fmla="*/ 250 w 251"/>
                <a:gd name="T17" fmla="*/ 35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80">
                  <a:moveTo>
                    <a:pt x="250" y="354"/>
                  </a:moveTo>
                  <a:cubicBezTo>
                    <a:pt x="250" y="136"/>
                    <a:pt x="250" y="136"/>
                    <a:pt x="250" y="136"/>
                  </a:cubicBezTo>
                  <a:cubicBezTo>
                    <a:pt x="250" y="125"/>
                    <a:pt x="104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104" y="469"/>
                    <a:pt x="239" y="364"/>
                    <a:pt x="250" y="354"/>
                  </a:cubicBezTo>
                  <a:close/>
                  <a:moveTo>
                    <a:pt x="250" y="354"/>
                  </a:moveTo>
                  <a:lnTo>
                    <a:pt x="250" y="3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4197350" y="963613"/>
              <a:ext cx="46038" cy="11112"/>
            </a:xfrm>
            <a:custGeom>
              <a:avLst/>
              <a:gdLst>
                <a:gd name="T0" fmla="*/ 0 w 126"/>
                <a:gd name="T1" fmla="*/ 0 h 32"/>
                <a:gd name="T2" fmla="*/ 125 w 126"/>
                <a:gd name="T3" fmla="*/ 0 h 32"/>
                <a:gd name="T4" fmla="*/ 125 w 126"/>
                <a:gd name="T5" fmla="*/ 31 h 32"/>
                <a:gd name="T6" fmla="*/ 0 w 126"/>
                <a:gd name="T7" fmla="*/ 31 h 32"/>
                <a:gd name="T8" fmla="*/ 0 w 1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2">
                  <a:moveTo>
                    <a:pt x="0" y="0"/>
                  </a:moveTo>
                  <a:lnTo>
                    <a:pt x="125" y="0"/>
                  </a:lnTo>
                  <a:lnTo>
                    <a:pt x="12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4197350" y="1042988"/>
              <a:ext cx="46038" cy="11112"/>
            </a:xfrm>
            <a:custGeom>
              <a:avLst/>
              <a:gdLst>
                <a:gd name="T0" fmla="*/ 0 w 126"/>
                <a:gd name="T1" fmla="*/ 0 h 32"/>
                <a:gd name="T2" fmla="*/ 125 w 126"/>
                <a:gd name="T3" fmla="*/ 0 h 32"/>
                <a:gd name="T4" fmla="*/ 125 w 126"/>
                <a:gd name="T5" fmla="*/ 31 h 32"/>
                <a:gd name="T6" fmla="*/ 0 w 126"/>
                <a:gd name="T7" fmla="*/ 31 h 32"/>
                <a:gd name="T8" fmla="*/ 0 w 1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2">
                  <a:moveTo>
                    <a:pt x="0" y="0"/>
                  </a:moveTo>
                  <a:lnTo>
                    <a:pt x="125" y="0"/>
                  </a:lnTo>
                  <a:lnTo>
                    <a:pt x="125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4249738" y="919163"/>
              <a:ext cx="7937" cy="179387"/>
            </a:xfrm>
            <a:custGeom>
              <a:avLst/>
              <a:gdLst>
                <a:gd name="T0" fmla="*/ 21 w 22"/>
                <a:gd name="T1" fmla="*/ 385 h 500"/>
                <a:gd name="T2" fmla="*/ 21 w 22"/>
                <a:gd name="T3" fmla="*/ 0 h 500"/>
                <a:gd name="T4" fmla="*/ 0 w 22"/>
                <a:gd name="T5" fmla="*/ 0 h 500"/>
                <a:gd name="T6" fmla="*/ 0 w 22"/>
                <a:gd name="T7" fmla="*/ 499 h 500"/>
                <a:gd name="T8" fmla="*/ 21 w 22"/>
                <a:gd name="T9" fmla="*/ 499 h 500"/>
                <a:gd name="T10" fmla="*/ 21 w 22"/>
                <a:gd name="T11" fmla="*/ 385 h 500"/>
                <a:gd name="T12" fmla="*/ 21 w 22"/>
                <a:gd name="T13" fmla="*/ 385 h 500"/>
                <a:gd name="T14" fmla="*/ 21 w 22"/>
                <a:gd name="T15" fmla="*/ 38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00">
                  <a:moveTo>
                    <a:pt x="21" y="385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21" y="499"/>
                  </a:lnTo>
                  <a:lnTo>
                    <a:pt x="21" y="385"/>
                  </a:lnTo>
                  <a:close/>
                  <a:moveTo>
                    <a:pt x="21" y="385"/>
                  </a:moveTo>
                  <a:lnTo>
                    <a:pt x="21" y="3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4249738" y="919163"/>
              <a:ext cx="7937" cy="179387"/>
            </a:xfrm>
            <a:custGeom>
              <a:avLst/>
              <a:gdLst>
                <a:gd name="T0" fmla="*/ 21 w 22"/>
                <a:gd name="T1" fmla="*/ 385 h 500"/>
                <a:gd name="T2" fmla="*/ 21 w 22"/>
                <a:gd name="T3" fmla="*/ 0 h 500"/>
                <a:gd name="T4" fmla="*/ 0 w 22"/>
                <a:gd name="T5" fmla="*/ 0 h 500"/>
                <a:gd name="T6" fmla="*/ 0 w 22"/>
                <a:gd name="T7" fmla="*/ 499 h 500"/>
                <a:gd name="T8" fmla="*/ 21 w 22"/>
                <a:gd name="T9" fmla="*/ 499 h 500"/>
                <a:gd name="T10" fmla="*/ 21 w 22"/>
                <a:gd name="T11" fmla="*/ 38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0">
                  <a:moveTo>
                    <a:pt x="21" y="385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21" y="499"/>
                  </a:lnTo>
                  <a:lnTo>
                    <a:pt x="21" y="3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  <p:sp>
          <p:nvSpPr>
            <p:cNvPr id="29" name="Freeform 27"/>
            <p:cNvSpPr>
              <a:spLocks noChangeArrowheads="1"/>
            </p:cNvSpPr>
            <p:nvPr/>
          </p:nvSpPr>
          <p:spPr bwMode="auto">
            <a:xfrm>
              <a:off x="4257675" y="10572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defRPr/>
              </a:pPr>
              <a:endParaRPr lang="en-US" sz="2701" dirty="0">
                <a:ea typeface="SimSun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557730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97397" y="4910226"/>
            <a:ext cx="6938894" cy="2404973"/>
          </a:xfrm>
          <a:prstGeom prst="rect">
            <a:avLst/>
          </a:prstGeom>
        </p:spPr>
        <p:txBody>
          <a:bodyPr wrap="square" lIns="137168" tIns="68584" rIns="137168" bIns="68584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600" dirty="0" smtClean="0">
                <a:solidFill>
                  <a:schemeClr val="tx1"/>
                </a:solidFill>
                <a:latin typeface="+mn-lt"/>
                <a:cs typeface="Lato Light"/>
              </a:rPr>
              <a:t>Se da a conocer el lanzamiento del juego en distintas fuentes de divulgación en el ámbito educativo.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9756122" y="4090701"/>
            <a:ext cx="5768976" cy="8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6600" dirty="0" err="1" smtClean="0">
                <a:solidFill>
                  <a:schemeClr val="accent5"/>
                </a:solidFill>
                <a:latin typeface="+mn-lt"/>
                <a:cs typeface="Lato Regular"/>
              </a:rPr>
              <a:t>Lanzamiento</a:t>
            </a:r>
            <a:endParaRPr lang="en-US" sz="6600" dirty="0">
              <a:solidFill>
                <a:schemeClr val="accent5"/>
              </a:solidFill>
              <a:latin typeface="+mn-lt"/>
              <a:cs typeface="Lato Regular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13164" y="9019392"/>
            <a:ext cx="6816582" cy="225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144145" algn="just">
              <a:spcAft>
                <a:spcPts val="0"/>
              </a:spcAft>
            </a:pPr>
            <a:r>
              <a:rPr lang="es-MX" dirty="0" smtClean="0">
                <a:latin typeface="+mn-lt"/>
                <a:ea typeface="Times New Roman"/>
              </a:rPr>
              <a:t>Búsqueda de fallos en el sistema con ayuda de los usuarios y diseño de posibles actualizaciones o expansiones del juego.</a:t>
            </a:r>
            <a:endParaRPr lang="es-MX" dirty="0">
              <a:latin typeface="+mn-lt"/>
              <a:ea typeface="Times New Roman"/>
            </a:endParaRPr>
          </a:p>
        </p:txBody>
      </p:sp>
      <p:sp>
        <p:nvSpPr>
          <p:cNvPr id="12" name="Title 13"/>
          <p:cNvSpPr txBox="1">
            <a:spLocks/>
          </p:cNvSpPr>
          <p:nvPr/>
        </p:nvSpPr>
        <p:spPr bwMode="auto">
          <a:xfrm>
            <a:off x="2438546" y="8269899"/>
            <a:ext cx="5791200" cy="8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8" tIns="68584" rIns="137168" bIns="68584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Lato Regular"/>
              </a:rPr>
              <a:t>Post-</a:t>
            </a:r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Lato Regular"/>
              </a:rPr>
              <a:t>producción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+mn-lt"/>
              <a:cs typeface="Lato Regular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170276" y="5469721"/>
            <a:ext cx="197" cy="24317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154450" y="22302"/>
            <a:ext cx="0" cy="37851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52"/>
          <p:cNvSpPr>
            <a:spLocks/>
          </p:cNvSpPr>
          <p:nvPr/>
        </p:nvSpPr>
        <p:spPr bwMode="auto">
          <a:xfrm>
            <a:off x="8668568" y="4146874"/>
            <a:ext cx="1006400" cy="10026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76203" tIns="76203" rIns="76203" bIns="76203" anchor="ctr"/>
          <a:lstStyle/>
          <a:p>
            <a:pPr algn="just" defTabSz="685829">
              <a:defRPr/>
            </a:pPr>
            <a:endParaRPr lang="es-ES" sz="4351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31" name="AutoShape 39"/>
          <p:cNvSpPr>
            <a:spLocks/>
          </p:cNvSpPr>
          <p:nvPr/>
        </p:nvSpPr>
        <p:spPr bwMode="auto">
          <a:xfrm>
            <a:off x="8761604" y="8226998"/>
            <a:ext cx="830780" cy="830996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lIns="76203" tIns="76203" rIns="76203" bIns="76203" anchor="ctr"/>
          <a:lstStyle/>
          <a:p>
            <a:pPr algn="just" defTabSz="685829">
              <a:defRPr/>
            </a:pPr>
            <a:endParaRPr lang="es-ES" sz="435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4606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" r="291"/>
          <a:stretch>
            <a:fillRect/>
          </a:stretch>
        </p:blipFill>
        <p:spPr/>
      </p:pic>
      <p:sp>
        <p:nvSpPr>
          <p:cNvPr id="93" name="Rectangle 92"/>
          <p:cNvSpPr>
            <a:spLocks noChangeAspect="1"/>
          </p:cNvSpPr>
          <p:nvPr/>
        </p:nvSpPr>
        <p:spPr>
          <a:xfrm>
            <a:off x="2379" y="-1"/>
            <a:ext cx="18285621" cy="13716001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Lato Light"/>
            </a:endParaRPr>
          </a:p>
        </p:txBody>
      </p:sp>
      <p:cxnSp>
        <p:nvCxnSpPr>
          <p:cNvPr id="280" name="Straight Connector 279"/>
          <p:cNvCxnSpPr/>
          <p:nvPr/>
        </p:nvCxnSpPr>
        <p:spPr>
          <a:xfrm>
            <a:off x="6363542" y="3564768"/>
            <a:ext cx="0" cy="65502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47" idx="1"/>
          </p:cNvCxnSpPr>
          <p:nvPr/>
        </p:nvCxnSpPr>
        <p:spPr>
          <a:xfrm flipH="1">
            <a:off x="11796033" y="3611430"/>
            <a:ext cx="1" cy="65035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30"/>
          <p:cNvSpPr txBox="1">
            <a:spLocks noChangeArrowheads="1"/>
          </p:cNvSpPr>
          <p:nvPr/>
        </p:nvSpPr>
        <p:spPr bwMode="auto">
          <a:xfrm>
            <a:off x="1527179" y="8252262"/>
            <a:ext cx="4518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Regular"/>
              </a:rPr>
              <a:t>Motor de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Regular"/>
              </a:rPr>
              <a:t>videojuegos</a:t>
            </a:r>
            <a:endParaRPr lang="en-US" b="1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241" name="TextBox 30"/>
          <p:cNvSpPr txBox="1">
            <a:spLocks noChangeArrowheads="1"/>
          </p:cNvSpPr>
          <p:nvPr/>
        </p:nvSpPr>
        <p:spPr bwMode="auto">
          <a:xfrm>
            <a:off x="7325665" y="8229796"/>
            <a:ext cx="4202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en-US" b="1" dirty="0" err="1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Regular"/>
              </a:rPr>
              <a:t>Modelado</a:t>
            </a:r>
            <a:r>
              <a:rPr lang="en-US" b="1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Regular"/>
              </a:rPr>
              <a:t> 3D  </a:t>
            </a:r>
            <a:endParaRPr lang="es-MX" b="1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242" name="TextBox 30"/>
          <p:cNvSpPr txBox="1">
            <a:spLocks noChangeArrowheads="1"/>
          </p:cNvSpPr>
          <p:nvPr/>
        </p:nvSpPr>
        <p:spPr bwMode="auto">
          <a:xfrm>
            <a:off x="12980799" y="8229984"/>
            <a:ext cx="35335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es-MX" b="1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Regular"/>
              </a:rPr>
              <a:t>Software de programación</a:t>
            </a:r>
            <a:r>
              <a:rPr lang="en-US" b="1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Regular"/>
              </a:rPr>
              <a:t> </a:t>
            </a:r>
          </a:p>
        </p:txBody>
      </p:sp>
      <p:sp>
        <p:nvSpPr>
          <p:cNvPr id="243" name="TextBox 31"/>
          <p:cNvSpPr txBox="1">
            <a:spLocks noChangeArrowheads="1"/>
          </p:cNvSpPr>
          <p:nvPr/>
        </p:nvSpPr>
        <p:spPr bwMode="auto">
          <a:xfrm>
            <a:off x="689689" y="3188240"/>
            <a:ext cx="58786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4500" b="1" dirty="0">
                <a:solidFill>
                  <a:schemeClr val="bg1"/>
                </a:solidFill>
                <a:latin typeface="+mn-lt"/>
                <a:cs typeface="Lato Regular"/>
              </a:rPr>
              <a:t>Unity</a:t>
            </a:r>
            <a:endParaRPr lang="id-ID" sz="4500" b="1" dirty="0">
              <a:solidFill>
                <a:schemeClr val="bg1"/>
              </a:solidFill>
              <a:latin typeface="+mn-lt"/>
              <a:cs typeface="Lato Regular"/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1711600" y="4044486"/>
            <a:ext cx="3806059" cy="1097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/>
          </a:p>
        </p:txBody>
      </p:sp>
      <p:sp>
        <p:nvSpPr>
          <p:cNvPr id="245" name="TextBox 31"/>
          <p:cNvSpPr txBox="1">
            <a:spLocks noChangeArrowheads="1"/>
          </p:cNvSpPr>
          <p:nvPr/>
        </p:nvSpPr>
        <p:spPr bwMode="auto">
          <a:xfrm>
            <a:off x="6220019" y="3219015"/>
            <a:ext cx="58786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4500" b="1" dirty="0" err="1">
                <a:solidFill>
                  <a:schemeClr val="bg1"/>
                </a:solidFill>
                <a:latin typeface="+mn-lt"/>
                <a:cs typeface="Lato Regular"/>
              </a:rPr>
              <a:t>Blender</a:t>
            </a:r>
            <a:endParaRPr lang="id-ID" sz="4500" b="1" dirty="0">
              <a:solidFill>
                <a:schemeClr val="bg1"/>
              </a:solidFill>
              <a:latin typeface="+mn-lt"/>
              <a:cs typeface="Lato Regular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7219649" y="4075261"/>
            <a:ext cx="3806059" cy="1097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/>
          </a:p>
        </p:txBody>
      </p:sp>
      <p:sp>
        <p:nvSpPr>
          <p:cNvPr id="247" name="TextBox 31"/>
          <p:cNvSpPr txBox="1">
            <a:spLocks noChangeArrowheads="1"/>
          </p:cNvSpPr>
          <p:nvPr/>
        </p:nvSpPr>
        <p:spPr bwMode="auto">
          <a:xfrm>
            <a:off x="11796034" y="3219015"/>
            <a:ext cx="58786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4500" b="1" dirty="0">
                <a:solidFill>
                  <a:schemeClr val="bg1"/>
                </a:solidFill>
                <a:latin typeface="+mn-lt"/>
                <a:cs typeface="Lato Regular"/>
              </a:rPr>
              <a:t>Visual Studio</a:t>
            </a:r>
            <a:endParaRPr lang="id-ID" sz="4500" b="1" dirty="0">
              <a:solidFill>
                <a:schemeClr val="bg1"/>
              </a:solidFill>
              <a:latin typeface="+mn-lt"/>
              <a:cs typeface="Lato Regular"/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12817944" y="4075261"/>
            <a:ext cx="3806059" cy="1097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46008" y="4569460"/>
            <a:ext cx="3378533" cy="3379413"/>
            <a:chOff x="5013110" y="5059616"/>
            <a:chExt cx="3378533" cy="3379413"/>
          </a:xfrm>
        </p:grpSpPr>
        <p:sp>
          <p:nvSpPr>
            <p:cNvPr id="75" name="Oval 74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76" name="Oval 75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50769" y="4569460"/>
            <a:ext cx="3378533" cy="3379413"/>
            <a:chOff x="10517871" y="5059616"/>
            <a:chExt cx="3378533" cy="3379413"/>
          </a:xfrm>
        </p:grpSpPr>
        <p:sp>
          <p:nvSpPr>
            <p:cNvPr id="77" name="Oval 76"/>
            <p:cNvSpPr/>
            <p:nvPr/>
          </p:nvSpPr>
          <p:spPr>
            <a:xfrm>
              <a:off x="10517871" y="5059616"/>
              <a:ext cx="3378533" cy="337941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78" name="Oval 77"/>
            <p:cNvSpPr/>
            <p:nvPr/>
          </p:nvSpPr>
          <p:spPr>
            <a:xfrm>
              <a:off x="10790869" y="5332685"/>
              <a:ext cx="2832537" cy="283327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058287" y="4569460"/>
            <a:ext cx="3378533" cy="3379413"/>
            <a:chOff x="16125389" y="5059616"/>
            <a:chExt cx="3378533" cy="3379413"/>
          </a:xfrm>
        </p:grpSpPr>
        <p:sp>
          <p:nvSpPr>
            <p:cNvPr id="79" name="Oval 78"/>
            <p:cNvSpPr/>
            <p:nvPr/>
          </p:nvSpPr>
          <p:spPr>
            <a:xfrm>
              <a:off x="16125389" y="5059616"/>
              <a:ext cx="3378533" cy="337941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80" name="Oval 79"/>
            <p:cNvSpPr/>
            <p:nvPr/>
          </p:nvSpPr>
          <p:spPr>
            <a:xfrm>
              <a:off x="16398387" y="5332685"/>
              <a:ext cx="2832537" cy="2833275"/>
            </a:xfrm>
            <a:prstGeom prst="ellipse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964150" y="483019"/>
            <a:ext cx="12359700" cy="2079086"/>
            <a:chOff x="5988388" y="483017"/>
            <a:chExt cx="12359700" cy="2079087"/>
          </a:xfrm>
        </p:grpSpPr>
        <p:sp>
          <p:nvSpPr>
            <p:cNvPr id="52" name="TextBox 51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s-MX" sz="8800" b="1" dirty="0" smtClean="0">
                  <a:solidFill>
                    <a:schemeClr val="bg1"/>
                  </a:solidFill>
                  <a:latin typeface="+mj-lt"/>
                  <a:cs typeface="Lato Regular"/>
                </a:rPr>
                <a:t>Software utilizado</a:t>
              </a:r>
              <a:endParaRPr lang="id-ID" sz="8800" b="1" dirty="0">
                <a:solidFill>
                  <a:schemeClr val="bg1"/>
                </a:solidFill>
                <a:latin typeface="+mj-lt"/>
                <a:cs typeface="Lato Regular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29" y="5484278"/>
            <a:ext cx="1470656" cy="1511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66" y="5484277"/>
            <a:ext cx="1760625" cy="14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77" y="555627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102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81"/>
          <p:cNvSpPr>
            <a:spLocks noChangeArrowheads="1"/>
          </p:cNvSpPr>
          <p:nvPr/>
        </p:nvSpPr>
        <p:spPr bwMode="auto">
          <a:xfrm>
            <a:off x="2569063" y="6683074"/>
            <a:ext cx="13032887" cy="1952644"/>
          </a:xfrm>
          <a:custGeom>
            <a:avLst/>
            <a:gdLst>
              <a:gd name="T0" fmla="*/ 7817 w 8504"/>
              <a:gd name="T1" fmla="*/ 1895 h 1896"/>
              <a:gd name="T2" fmla="*/ 8503 w 8504"/>
              <a:gd name="T3" fmla="*/ 946 h 1896"/>
              <a:gd name="T4" fmla="*/ 7817 w 8504"/>
              <a:gd name="T5" fmla="*/ 0 h 1896"/>
              <a:gd name="T6" fmla="*/ 0 w 8504"/>
              <a:gd name="T7" fmla="*/ 0 h 1896"/>
              <a:gd name="T8" fmla="*/ 0 w 8504"/>
              <a:gd name="T9" fmla="*/ 1895 h 1896"/>
              <a:gd name="T10" fmla="*/ 7817 w 8504"/>
              <a:gd name="T11" fmla="*/ 1895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04" h="1896">
                <a:moveTo>
                  <a:pt x="7817" y="1895"/>
                </a:moveTo>
                <a:lnTo>
                  <a:pt x="8503" y="946"/>
                </a:lnTo>
                <a:lnTo>
                  <a:pt x="7817" y="0"/>
                </a:lnTo>
                <a:lnTo>
                  <a:pt x="0" y="0"/>
                </a:lnTo>
                <a:lnTo>
                  <a:pt x="0" y="1895"/>
                </a:lnTo>
                <a:lnTo>
                  <a:pt x="7817" y="189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40" name="TextBox 39"/>
          <p:cNvSpPr txBox="1"/>
          <p:nvPr/>
        </p:nvSpPr>
        <p:spPr>
          <a:xfrm>
            <a:off x="2649584" y="2075518"/>
            <a:ext cx="12988885" cy="1085238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en-US" sz="6602" b="1" dirty="0" err="1" smtClean="0">
                <a:solidFill>
                  <a:schemeClr val="tx2"/>
                </a:solidFill>
                <a:ea typeface="Lato" charset="0"/>
                <a:cs typeface="Lato" charset="0"/>
              </a:rPr>
              <a:t>Fundamentos</a:t>
            </a:r>
            <a:r>
              <a:rPr lang="en-US" sz="6602" b="1" dirty="0" smtClean="0">
                <a:solidFill>
                  <a:schemeClr val="tx2"/>
                </a:solidFill>
                <a:ea typeface="Lato" charset="0"/>
                <a:cs typeface="Lato" charset="0"/>
              </a:rPr>
              <a:t> </a:t>
            </a:r>
            <a:r>
              <a:rPr lang="en-US" sz="6602" b="1" dirty="0" err="1" smtClean="0">
                <a:solidFill>
                  <a:schemeClr val="tx2"/>
                </a:solidFill>
                <a:ea typeface="Lato" charset="0"/>
                <a:cs typeface="Lato" charset="0"/>
              </a:rPr>
              <a:t>teóricos</a:t>
            </a:r>
            <a:r>
              <a:rPr lang="en-US" sz="6602" b="1" dirty="0" smtClean="0">
                <a:solidFill>
                  <a:schemeClr val="tx2"/>
                </a:solidFill>
                <a:ea typeface="Lato" charset="0"/>
                <a:cs typeface="Lato" charset="0"/>
              </a:rPr>
              <a:t> del </a:t>
            </a:r>
            <a:r>
              <a:rPr lang="en-US" sz="6602" b="1" dirty="0" err="1" smtClean="0">
                <a:solidFill>
                  <a:schemeClr val="tx2"/>
                </a:solidFill>
                <a:ea typeface="Lato" charset="0"/>
                <a:cs typeface="Lato" charset="0"/>
              </a:rPr>
              <a:t>prototipo</a:t>
            </a:r>
            <a:endParaRPr lang="id-ID" sz="6602" b="1" dirty="0">
              <a:solidFill>
                <a:schemeClr val="tx2"/>
              </a:solidFill>
              <a:ea typeface="Lato" charset="0"/>
              <a:cs typeface="Lato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76907" y="3317262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</a:endParaRPr>
          </a:p>
        </p:txBody>
      </p:sp>
      <p:sp>
        <p:nvSpPr>
          <p:cNvPr id="63" name="Freeform 50"/>
          <p:cNvSpPr>
            <a:spLocks noChangeArrowheads="1"/>
          </p:cNvSpPr>
          <p:nvPr/>
        </p:nvSpPr>
        <p:spPr bwMode="auto">
          <a:xfrm>
            <a:off x="0" y="10875594"/>
            <a:ext cx="1853130" cy="2272903"/>
          </a:xfrm>
          <a:custGeom>
            <a:avLst/>
            <a:gdLst>
              <a:gd name="T0" fmla="*/ 0 w 2402"/>
              <a:gd name="T1" fmla="*/ 2227 h 2228"/>
              <a:gd name="T2" fmla="*/ 0 w 2402"/>
              <a:gd name="T3" fmla="*/ 0 h 2228"/>
              <a:gd name="T4" fmla="*/ 2401 w 2402"/>
              <a:gd name="T5" fmla="*/ 0 h 2228"/>
              <a:gd name="T6" fmla="*/ 2401 w 2402"/>
              <a:gd name="T7" fmla="*/ 2227 h 2228"/>
              <a:gd name="T8" fmla="*/ 0 w 2402"/>
              <a:gd name="T9" fmla="*/ 2227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2" h="2228">
                <a:moveTo>
                  <a:pt x="0" y="2227"/>
                </a:moveTo>
                <a:lnTo>
                  <a:pt x="0" y="0"/>
                </a:lnTo>
                <a:lnTo>
                  <a:pt x="2401" y="0"/>
                </a:lnTo>
                <a:lnTo>
                  <a:pt x="2401" y="2227"/>
                </a:lnTo>
                <a:lnTo>
                  <a:pt x="0" y="222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65" name="Freeform 52"/>
          <p:cNvSpPr>
            <a:spLocks noChangeArrowheads="1"/>
          </p:cNvSpPr>
          <p:nvPr/>
        </p:nvSpPr>
        <p:spPr bwMode="auto">
          <a:xfrm>
            <a:off x="1849730" y="10543296"/>
            <a:ext cx="714050" cy="2605201"/>
          </a:xfrm>
          <a:custGeom>
            <a:avLst/>
            <a:gdLst>
              <a:gd name="T0" fmla="*/ 0 w 928"/>
              <a:gd name="T1" fmla="*/ 2559 h 2560"/>
              <a:gd name="T2" fmla="*/ 0 w 928"/>
              <a:gd name="T3" fmla="*/ 332 h 2560"/>
              <a:gd name="T4" fmla="*/ 927 w 928"/>
              <a:gd name="T5" fmla="*/ 0 h 2560"/>
              <a:gd name="T6" fmla="*/ 927 w 928"/>
              <a:gd name="T7" fmla="*/ 1895 h 2560"/>
              <a:gd name="T8" fmla="*/ 0 w 928"/>
              <a:gd name="T9" fmla="*/ 2559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560">
                <a:moveTo>
                  <a:pt x="0" y="2559"/>
                </a:moveTo>
                <a:lnTo>
                  <a:pt x="0" y="332"/>
                </a:lnTo>
                <a:lnTo>
                  <a:pt x="927" y="0"/>
                </a:lnTo>
                <a:lnTo>
                  <a:pt x="927" y="1895"/>
                </a:lnTo>
                <a:lnTo>
                  <a:pt x="0" y="2559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67" name="Freeform 54"/>
          <p:cNvSpPr>
            <a:spLocks noChangeArrowheads="1"/>
          </p:cNvSpPr>
          <p:nvPr/>
        </p:nvSpPr>
        <p:spPr bwMode="auto">
          <a:xfrm>
            <a:off x="2563779" y="10543296"/>
            <a:ext cx="12950967" cy="1925805"/>
          </a:xfrm>
          <a:custGeom>
            <a:avLst/>
            <a:gdLst>
              <a:gd name="T0" fmla="*/ 0 w 7811"/>
              <a:gd name="T1" fmla="*/ 1895 h 1896"/>
              <a:gd name="T2" fmla="*/ 0 w 7811"/>
              <a:gd name="T3" fmla="*/ 0 h 1896"/>
              <a:gd name="T4" fmla="*/ 7127 w 7811"/>
              <a:gd name="T5" fmla="*/ 0 h 1896"/>
              <a:gd name="T6" fmla="*/ 7810 w 7811"/>
              <a:gd name="T7" fmla="*/ 946 h 1896"/>
              <a:gd name="T8" fmla="*/ 7127 w 7811"/>
              <a:gd name="T9" fmla="*/ 1895 h 1896"/>
              <a:gd name="T10" fmla="*/ 0 w 7811"/>
              <a:gd name="T11" fmla="*/ 1895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11" h="1896">
                <a:moveTo>
                  <a:pt x="0" y="1895"/>
                </a:moveTo>
                <a:lnTo>
                  <a:pt x="0" y="0"/>
                </a:lnTo>
                <a:lnTo>
                  <a:pt x="7127" y="0"/>
                </a:lnTo>
                <a:lnTo>
                  <a:pt x="7810" y="946"/>
                </a:lnTo>
                <a:lnTo>
                  <a:pt x="7127" y="1895"/>
                </a:lnTo>
                <a:lnTo>
                  <a:pt x="0" y="189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76" name="Freeform 62"/>
          <p:cNvSpPr>
            <a:spLocks noChangeArrowheads="1"/>
          </p:cNvSpPr>
          <p:nvPr/>
        </p:nvSpPr>
        <p:spPr bwMode="auto">
          <a:xfrm>
            <a:off x="1884" y="8610611"/>
            <a:ext cx="1853130" cy="2271600"/>
          </a:xfrm>
          <a:custGeom>
            <a:avLst/>
            <a:gdLst>
              <a:gd name="T0" fmla="*/ 0 w 2402"/>
              <a:gd name="T1" fmla="*/ 2228 h 2229"/>
              <a:gd name="T2" fmla="*/ 0 w 2402"/>
              <a:gd name="T3" fmla="*/ 0 h 2229"/>
              <a:gd name="T4" fmla="*/ 2401 w 2402"/>
              <a:gd name="T5" fmla="*/ 0 h 2229"/>
              <a:gd name="T6" fmla="*/ 2401 w 2402"/>
              <a:gd name="T7" fmla="*/ 2228 h 2229"/>
              <a:gd name="T8" fmla="*/ 0 w 2402"/>
              <a:gd name="T9" fmla="*/ 2228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2" h="2229">
                <a:moveTo>
                  <a:pt x="0" y="2228"/>
                </a:moveTo>
                <a:lnTo>
                  <a:pt x="0" y="0"/>
                </a:lnTo>
                <a:lnTo>
                  <a:pt x="2401" y="0"/>
                </a:lnTo>
                <a:lnTo>
                  <a:pt x="2401" y="2228"/>
                </a:lnTo>
                <a:lnTo>
                  <a:pt x="0" y="222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80" name="Freeform 64"/>
          <p:cNvSpPr>
            <a:spLocks noChangeArrowheads="1"/>
          </p:cNvSpPr>
          <p:nvPr/>
        </p:nvSpPr>
        <p:spPr bwMode="auto">
          <a:xfrm>
            <a:off x="2569063" y="8636010"/>
            <a:ext cx="11881429" cy="1907285"/>
          </a:xfrm>
          <a:custGeom>
            <a:avLst/>
            <a:gdLst>
              <a:gd name="T0" fmla="*/ 0 w 6662"/>
              <a:gd name="T1" fmla="*/ 1892 h 1893"/>
              <a:gd name="T2" fmla="*/ 0 w 6662"/>
              <a:gd name="T3" fmla="*/ 0 h 1893"/>
              <a:gd name="T4" fmla="*/ 5979 w 6662"/>
              <a:gd name="T5" fmla="*/ 0 h 1893"/>
              <a:gd name="T6" fmla="*/ 6661 w 6662"/>
              <a:gd name="T7" fmla="*/ 946 h 1893"/>
              <a:gd name="T8" fmla="*/ 5979 w 6662"/>
              <a:gd name="T9" fmla="*/ 1892 h 1893"/>
              <a:gd name="T10" fmla="*/ 0 w 6662"/>
              <a:gd name="T11" fmla="*/ 1892 h 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2" h="1893">
                <a:moveTo>
                  <a:pt x="0" y="1892"/>
                </a:moveTo>
                <a:lnTo>
                  <a:pt x="0" y="0"/>
                </a:lnTo>
                <a:lnTo>
                  <a:pt x="5979" y="0"/>
                </a:lnTo>
                <a:lnTo>
                  <a:pt x="6661" y="946"/>
                </a:lnTo>
                <a:lnTo>
                  <a:pt x="5979" y="1892"/>
                </a:lnTo>
                <a:lnTo>
                  <a:pt x="0" y="1892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85" name="Freeform 66"/>
          <p:cNvSpPr>
            <a:spLocks noChangeArrowheads="1"/>
          </p:cNvSpPr>
          <p:nvPr/>
        </p:nvSpPr>
        <p:spPr bwMode="auto">
          <a:xfrm>
            <a:off x="1855014" y="8626500"/>
            <a:ext cx="714050" cy="2277125"/>
          </a:xfrm>
          <a:custGeom>
            <a:avLst/>
            <a:gdLst>
              <a:gd name="T0" fmla="*/ 0 w 928"/>
              <a:gd name="T1" fmla="*/ 2231 h 2232"/>
              <a:gd name="T2" fmla="*/ 0 w 928"/>
              <a:gd name="T3" fmla="*/ 0 h 2232"/>
              <a:gd name="T4" fmla="*/ 927 w 928"/>
              <a:gd name="T5" fmla="*/ 0 h 2232"/>
              <a:gd name="T6" fmla="*/ 927 w 928"/>
              <a:gd name="T7" fmla="*/ 1895 h 2232"/>
              <a:gd name="T8" fmla="*/ 0 w 928"/>
              <a:gd name="T9" fmla="*/ 2231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232">
                <a:moveTo>
                  <a:pt x="0" y="2231"/>
                </a:moveTo>
                <a:lnTo>
                  <a:pt x="0" y="0"/>
                </a:lnTo>
                <a:lnTo>
                  <a:pt x="927" y="0"/>
                </a:lnTo>
                <a:lnTo>
                  <a:pt x="927" y="1895"/>
                </a:lnTo>
                <a:lnTo>
                  <a:pt x="0" y="2231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107" name="Freeform 77"/>
          <p:cNvSpPr>
            <a:spLocks noChangeArrowheads="1"/>
          </p:cNvSpPr>
          <p:nvPr/>
        </p:nvSpPr>
        <p:spPr bwMode="auto">
          <a:xfrm>
            <a:off x="1884" y="6367601"/>
            <a:ext cx="1853130" cy="2271600"/>
          </a:xfrm>
          <a:custGeom>
            <a:avLst/>
            <a:gdLst>
              <a:gd name="T0" fmla="*/ 0 w 2402"/>
              <a:gd name="T1" fmla="*/ 2228 h 2229"/>
              <a:gd name="T2" fmla="*/ 0 w 2402"/>
              <a:gd name="T3" fmla="*/ 0 h 2229"/>
              <a:gd name="T4" fmla="*/ 2401 w 2402"/>
              <a:gd name="T5" fmla="*/ 0 h 2229"/>
              <a:gd name="T6" fmla="*/ 2401 w 2402"/>
              <a:gd name="T7" fmla="*/ 2228 h 2229"/>
              <a:gd name="T8" fmla="*/ 0 w 2402"/>
              <a:gd name="T9" fmla="*/ 2228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2" h="2229">
                <a:moveTo>
                  <a:pt x="0" y="2228"/>
                </a:moveTo>
                <a:lnTo>
                  <a:pt x="0" y="0"/>
                </a:lnTo>
                <a:lnTo>
                  <a:pt x="2401" y="0"/>
                </a:lnTo>
                <a:lnTo>
                  <a:pt x="2401" y="2228"/>
                </a:lnTo>
                <a:lnTo>
                  <a:pt x="0" y="222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123" name="Freeform 91"/>
          <p:cNvSpPr>
            <a:spLocks noChangeArrowheads="1"/>
          </p:cNvSpPr>
          <p:nvPr/>
        </p:nvSpPr>
        <p:spPr bwMode="auto">
          <a:xfrm>
            <a:off x="7574" y="4041518"/>
            <a:ext cx="1853130" cy="2350714"/>
          </a:xfrm>
          <a:custGeom>
            <a:avLst/>
            <a:gdLst>
              <a:gd name="T0" fmla="*/ 0 w 2402"/>
              <a:gd name="T1" fmla="*/ 2227 h 2228"/>
              <a:gd name="T2" fmla="*/ 0 w 2402"/>
              <a:gd name="T3" fmla="*/ 0 h 2228"/>
              <a:gd name="T4" fmla="*/ 2401 w 2402"/>
              <a:gd name="T5" fmla="*/ 0 h 2228"/>
              <a:gd name="T6" fmla="*/ 2401 w 2402"/>
              <a:gd name="T7" fmla="*/ 2227 h 2228"/>
              <a:gd name="T8" fmla="*/ 0 w 2402"/>
              <a:gd name="T9" fmla="*/ 2227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2" h="2228">
                <a:moveTo>
                  <a:pt x="0" y="2227"/>
                </a:moveTo>
                <a:lnTo>
                  <a:pt x="0" y="0"/>
                </a:lnTo>
                <a:lnTo>
                  <a:pt x="2401" y="0"/>
                </a:lnTo>
                <a:lnTo>
                  <a:pt x="2401" y="2227"/>
                </a:lnTo>
                <a:lnTo>
                  <a:pt x="0" y="222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125" name="Freeform 93"/>
          <p:cNvSpPr>
            <a:spLocks noChangeArrowheads="1"/>
          </p:cNvSpPr>
          <p:nvPr/>
        </p:nvSpPr>
        <p:spPr bwMode="auto">
          <a:xfrm>
            <a:off x="1842314" y="4041518"/>
            <a:ext cx="714050" cy="2713958"/>
          </a:xfrm>
          <a:custGeom>
            <a:avLst/>
            <a:gdLst>
              <a:gd name="T0" fmla="*/ 0 w 928"/>
              <a:gd name="T1" fmla="*/ 2227 h 2560"/>
              <a:gd name="T2" fmla="*/ 0 w 928"/>
              <a:gd name="T3" fmla="*/ 0 h 2560"/>
              <a:gd name="T4" fmla="*/ 927 w 928"/>
              <a:gd name="T5" fmla="*/ 667 h 2560"/>
              <a:gd name="T6" fmla="*/ 927 w 928"/>
              <a:gd name="T7" fmla="*/ 2559 h 2560"/>
              <a:gd name="T8" fmla="*/ 0 w 928"/>
              <a:gd name="T9" fmla="*/ 2227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560">
                <a:moveTo>
                  <a:pt x="0" y="2227"/>
                </a:moveTo>
                <a:lnTo>
                  <a:pt x="0" y="0"/>
                </a:lnTo>
                <a:lnTo>
                  <a:pt x="927" y="667"/>
                </a:lnTo>
                <a:lnTo>
                  <a:pt x="927" y="2559"/>
                </a:lnTo>
                <a:lnTo>
                  <a:pt x="0" y="222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127" name="Freeform 95"/>
          <p:cNvSpPr>
            <a:spLocks noChangeArrowheads="1"/>
          </p:cNvSpPr>
          <p:nvPr/>
        </p:nvSpPr>
        <p:spPr bwMode="auto">
          <a:xfrm>
            <a:off x="2556364" y="4787906"/>
            <a:ext cx="13788536" cy="1922876"/>
          </a:xfrm>
          <a:custGeom>
            <a:avLst/>
            <a:gdLst>
              <a:gd name="T0" fmla="*/ 6600 w 7287"/>
              <a:gd name="T1" fmla="*/ 1896 h 1897"/>
              <a:gd name="T2" fmla="*/ 7286 w 7287"/>
              <a:gd name="T3" fmla="*/ 950 h 1897"/>
              <a:gd name="T4" fmla="*/ 6600 w 7287"/>
              <a:gd name="T5" fmla="*/ 0 h 1897"/>
              <a:gd name="T6" fmla="*/ 0 w 7287"/>
              <a:gd name="T7" fmla="*/ 0 h 1897"/>
              <a:gd name="T8" fmla="*/ 0 w 7287"/>
              <a:gd name="T9" fmla="*/ 1896 h 1897"/>
              <a:gd name="T10" fmla="*/ 6600 w 7287"/>
              <a:gd name="T11" fmla="*/ 189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87" h="1897">
                <a:moveTo>
                  <a:pt x="6600" y="1896"/>
                </a:moveTo>
                <a:lnTo>
                  <a:pt x="7286" y="950"/>
                </a:lnTo>
                <a:lnTo>
                  <a:pt x="6600" y="0"/>
                </a:lnTo>
                <a:lnTo>
                  <a:pt x="0" y="0"/>
                </a:lnTo>
                <a:lnTo>
                  <a:pt x="0" y="1896"/>
                </a:lnTo>
                <a:lnTo>
                  <a:pt x="6600" y="189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sp>
        <p:nvSpPr>
          <p:cNvPr id="136" name="Freeform 79"/>
          <p:cNvSpPr>
            <a:spLocks noChangeArrowheads="1"/>
          </p:cNvSpPr>
          <p:nvPr/>
        </p:nvSpPr>
        <p:spPr bwMode="auto">
          <a:xfrm>
            <a:off x="1855014" y="6382591"/>
            <a:ext cx="714050" cy="2258900"/>
          </a:xfrm>
          <a:custGeom>
            <a:avLst/>
            <a:gdLst>
              <a:gd name="T0" fmla="*/ 0 w 928"/>
              <a:gd name="T1" fmla="*/ 2228 h 2229"/>
              <a:gd name="T2" fmla="*/ 0 w 928"/>
              <a:gd name="T3" fmla="*/ 0 h 2229"/>
              <a:gd name="T4" fmla="*/ 927 w 928"/>
              <a:gd name="T5" fmla="*/ 332 h 2229"/>
              <a:gd name="T6" fmla="*/ 927 w 928"/>
              <a:gd name="T7" fmla="*/ 2228 h 2229"/>
              <a:gd name="T8" fmla="*/ 0 w 928"/>
              <a:gd name="T9" fmla="*/ 2228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229">
                <a:moveTo>
                  <a:pt x="0" y="2228"/>
                </a:moveTo>
                <a:lnTo>
                  <a:pt x="0" y="0"/>
                </a:lnTo>
                <a:lnTo>
                  <a:pt x="927" y="332"/>
                </a:lnTo>
                <a:lnTo>
                  <a:pt x="927" y="2228"/>
                </a:lnTo>
                <a:lnTo>
                  <a:pt x="0" y="2228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399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289632" y="4961155"/>
            <a:ext cx="0" cy="14438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2609108" y="8941077"/>
            <a:ext cx="0" cy="13613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3478830" y="10770292"/>
            <a:ext cx="0" cy="14457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3839778" y="6890118"/>
            <a:ext cx="12700" cy="14623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2576183" y="7620047"/>
            <a:ext cx="11476367" cy="520620"/>
          </a:xfrm>
          <a:prstGeom prst="rect">
            <a:avLst/>
          </a:prstGeom>
        </p:spPr>
        <p:txBody>
          <a:bodyPr vert="horz" wrap="square" lIns="163160" tIns="81580" rIns="163160" bIns="815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31"/>
              </a:lnSpc>
            </a:pPr>
            <a:r>
              <a:rPr lang="es-MX" sz="3200" dirty="0" smtClean="0">
                <a:solidFill>
                  <a:schemeClr val="bg1"/>
                </a:solidFill>
                <a:latin typeface="+mn-lt"/>
                <a:ea typeface="Lato Light" charset="0"/>
                <a:cs typeface="Lato Light" charset="0"/>
              </a:rPr>
              <a:t>Proceso natural en las rocas de manera mecánica o química.</a:t>
            </a:r>
            <a:endParaRPr lang="en-US" sz="3200" dirty="0">
              <a:solidFill>
                <a:schemeClr val="bg1"/>
              </a:solidFill>
              <a:latin typeface="+mn-lt"/>
              <a:ea typeface="Lato Light" charset="0"/>
              <a:cs typeface="Lato Light" charset="0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2711783" y="6808230"/>
            <a:ext cx="2821285" cy="6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3429914">
              <a:lnSpc>
                <a:spcPts val="5807"/>
              </a:lnSpc>
            </a:pPr>
            <a:r>
              <a:rPr lang="en-US" b="1" dirty="0" err="1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Meteorización</a:t>
            </a:r>
            <a:endParaRPr lang="en-US" b="1" dirty="0">
              <a:solidFill>
                <a:schemeClr val="bg1"/>
              </a:solidFill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519781" y="5403003"/>
            <a:ext cx="11319998" cy="1149638"/>
          </a:xfrm>
          <a:prstGeom prst="rect">
            <a:avLst/>
          </a:prstGeom>
        </p:spPr>
        <p:txBody>
          <a:bodyPr vert="horz" wrap="square" lIns="163160" tIns="81580" rIns="163160" bIns="815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MX" sz="3200" dirty="0" smtClean="0">
                <a:solidFill>
                  <a:schemeClr val="bg1"/>
                </a:solidFill>
                <a:latin typeface="+mn-lt"/>
                <a:ea typeface="Lato Light" charset="0"/>
                <a:cs typeface="Lato Light" charset="0"/>
              </a:rPr>
              <a:t>Estudio de la composición  química de la Tierra y la movilidad de los elementos químicos (Misra, 2012).  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2711783" y="4679777"/>
            <a:ext cx="2385268" cy="7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3429914">
              <a:lnSpc>
                <a:spcPts val="5807"/>
              </a:lnSpc>
            </a:pPr>
            <a:r>
              <a:rPr lang="en-US" b="1" dirty="0" err="1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Geoquímica</a:t>
            </a:r>
            <a:endParaRPr lang="en-US" b="1" dirty="0">
              <a:solidFill>
                <a:schemeClr val="bg1"/>
              </a:solidFill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548473" y="9493699"/>
            <a:ext cx="10060635" cy="866869"/>
          </a:xfrm>
          <a:prstGeom prst="rect">
            <a:avLst/>
          </a:prstGeom>
        </p:spPr>
        <p:txBody>
          <a:bodyPr vert="horz" wrap="square" lIns="163160" tIns="81580" rIns="163160" bIns="815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31"/>
              </a:lnSpc>
            </a:pPr>
            <a:r>
              <a:rPr lang="es-MX" sz="3200" dirty="0" smtClean="0">
                <a:solidFill>
                  <a:schemeClr val="bg1"/>
                </a:solidFill>
                <a:latin typeface="+mn-lt"/>
                <a:ea typeface="Lato Light" charset="0"/>
                <a:cs typeface="Lato Light" charset="0"/>
              </a:rPr>
              <a:t>Diferenciados por diferentes composiciones químicas y de minerales. </a:t>
            </a:r>
            <a:endParaRPr lang="en-US" sz="3200" dirty="0">
              <a:solidFill>
                <a:schemeClr val="bg1"/>
              </a:solidFill>
              <a:latin typeface="+mn-lt"/>
              <a:ea typeface="Lato Light" charset="0"/>
              <a:cs typeface="Lato Light" charset="0"/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2655296" y="8648883"/>
            <a:ext cx="2830262" cy="6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3429914">
              <a:lnSpc>
                <a:spcPts val="5807"/>
              </a:lnSpc>
            </a:pPr>
            <a:r>
              <a:rPr lang="en-US" b="1" dirty="0" err="1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Tipos</a:t>
            </a:r>
            <a:r>
              <a:rPr lang="en-US" b="1" dirty="0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rocas</a:t>
            </a:r>
            <a:endParaRPr lang="en-US" b="1" dirty="0">
              <a:solidFill>
                <a:schemeClr val="bg1"/>
              </a:solidFill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628656" y="11349211"/>
            <a:ext cx="10165888" cy="866869"/>
          </a:xfrm>
          <a:prstGeom prst="rect">
            <a:avLst/>
          </a:prstGeom>
        </p:spPr>
        <p:txBody>
          <a:bodyPr vert="horz" wrap="square" lIns="163160" tIns="81580" rIns="163160" bIns="815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31"/>
              </a:lnSpc>
            </a:pPr>
            <a:r>
              <a:rPr lang="es-MX" sz="3200" dirty="0" smtClean="0">
                <a:solidFill>
                  <a:schemeClr val="bg1"/>
                </a:solidFill>
                <a:latin typeface="+mn-lt"/>
                <a:ea typeface="Lato Light" charset="0"/>
                <a:cs typeface="Lato Light" charset="0"/>
              </a:rPr>
              <a:t>Estimaciones de la pérdida de elementos móviles en las rocas por factores ambientales con el paso del tiempo.</a:t>
            </a:r>
            <a:endParaRPr lang="en-US" sz="3200" dirty="0">
              <a:solidFill>
                <a:schemeClr val="bg1"/>
              </a:solidFill>
              <a:latin typeface="+mn-lt"/>
              <a:ea typeface="Lato Light" charset="0"/>
              <a:cs typeface="Lato Light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2711783" y="10570617"/>
            <a:ext cx="6578724" cy="6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3429914">
              <a:lnSpc>
                <a:spcPts val="5807"/>
              </a:lnSpc>
            </a:pPr>
            <a:r>
              <a:rPr lang="en-US" b="1" dirty="0" err="1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Índices</a:t>
            </a:r>
            <a:r>
              <a:rPr lang="en-US" b="1" dirty="0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meteorización</a:t>
            </a:r>
            <a:r>
              <a:rPr lang="en-US" b="1" dirty="0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Lato Black" charset="0"/>
                <a:cs typeface="Lato Black" charset="0"/>
                <a:sym typeface="Bebas Neue" charset="0"/>
              </a:rPr>
              <a:t>química</a:t>
            </a:r>
            <a:endParaRPr lang="en-US" b="1" dirty="0">
              <a:solidFill>
                <a:schemeClr val="bg1"/>
              </a:solidFill>
              <a:ea typeface="Lato Black" charset="0"/>
              <a:cs typeface="Lato Black" charset="0"/>
              <a:sym typeface="Bebas Neu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4129" y="6892143"/>
            <a:ext cx="1203112" cy="1203112"/>
            <a:chOff x="221902" y="3272125"/>
            <a:chExt cx="1879692" cy="1879692"/>
          </a:xfrm>
        </p:grpSpPr>
        <p:sp>
          <p:nvSpPr>
            <p:cNvPr id="2" name="Oval 1"/>
            <p:cNvSpPr/>
            <p:nvPr/>
          </p:nvSpPr>
          <p:spPr>
            <a:xfrm>
              <a:off x="221902" y="3272125"/>
              <a:ext cx="1879692" cy="1879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88126" y="3555564"/>
              <a:ext cx="1347244" cy="13472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/>
            </a:p>
          </p:txBody>
        </p:sp>
      </p:grpSp>
      <p:sp>
        <p:nvSpPr>
          <p:cNvPr id="38" name="Rectangle 37"/>
          <p:cNvSpPr>
            <a:spLocks/>
          </p:cNvSpPr>
          <p:nvPr/>
        </p:nvSpPr>
        <p:spPr bwMode="auto">
          <a:xfrm>
            <a:off x="653328" y="7102367"/>
            <a:ext cx="480901" cy="7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3429914">
              <a:lnSpc>
                <a:spcPts val="5807"/>
              </a:lnSpc>
            </a:pPr>
            <a:r>
              <a:rPr lang="en-US" sz="3751" b="1" dirty="0">
                <a:solidFill>
                  <a:schemeClr val="bg1"/>
                </a:solidFill>
                <a:ea typeface="Lato" charset="0"/>
                <a:cs typeface="Lato" charset="0"/>
                <a:sym typeface="Bebas Neue" charset="0"/>
              </a:rPr>
              <a:t>02</a:t>
            </a:r>
          </a:p>
        </p:txBody>
      </p:sp>
      <p:grpSp>
        <p:nvGrpSpPr>
          <p:cNvPr id="4" name="Group 38"/>
          <p:cNvGrpSpPr/>
          <p:nvPr/>
        </p:nvGrpSpPr>
        <p:grpSpPr>
          <a:xfrm>
            <a:off x="294129" y="9133482"/>
            <a:ext cx="1203112" cy="1203112"/>
            <a:chOff x="221902" y="3272125"/>
            <a:chExt cx="1879692" cy="1879692"/>
          </a:xfrm>
        </p:grpSpPr>
        <p:sp>
          <p:nvSpPr>
            <p:cNvPr id="43" name="Oval 42"/>
            <p:cNvSpPr/>
            <p:nvPr/>
          </p:nvSpPr>
          <p:spPr>
            <a:xfrm>
              <a:off x="221902" y="3272125"/>
              <a:ext cx="1879692" cy="1879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88126" y="3555564"/>
              <a:ext cx="1347244" cy="13472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/>
            </a:p>
          </p:txBody>
        </p:sp>
      </p:grpSp>
      <p:sp>
        <p:nvSpPr>
          <p:cNvPr id="45" name="Rectangle 44"/>
          <p:cNvSpPr>
            <a:spLocks/>
          </p:cNvSpPr>
          <p:nvPr/>
        </p:nvSpPr>
        <p:spPr bwMode="auto">
          <a:xfrm>
            <a:off x="653328" y="9343706"/>
            <a:ext cx="480901" cy="7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3429914">
              <a:lnSpc>
                <a:spcPts val="5807"/>
              </a:lnSpc>
            </a:pPr>
            <a:r>
              <a:rPr lang="en-US" sz="3751" b="1" dirty="0">
                <a:solidFill>
                  <a:schemeClr val="bg1"/>
                </a:solidFill>
                <a:ea typeface="Lato" charset="0"/>
                <a:cs typeface="Lato" charset="0"/>
                <a:sym typeface="Bebas Neue" charset="0"/>
              </a:rPr>
              <a:t>03</a:t>
            </a:r>
          </a:p>
        </p:txBody>
      </p:sp>
      <p:grpSp>
        <p:nvGrpSpPr>
          <p:cNvPr id="6" name="Group 45"/>
          <p:cNvGrpSpPr/>
          <p:nvPr/>
        </p:nvGrpSpPr>
        <p:grpSpPr>
          <a:xfrm>
            <a:off x="286713" y="11446055"/>
            <a:ext cx="1203112" cy="1203112"/>
            <a:chOff x="221902" y="3272125"/>
            <a:chExt cx="1879692" cy="1879692"/>
          </a:xfrm>
        </p:grpSpPr>
        <p:sp>
          <p:nvSpPr>
            <p:cNvPr id="47" name="Oval 46"/>
            <p:cNvSpPr/>
            <p:nvPr/>
          </p:nvSpPr>
          <p:spPr>
            <a:xfrm>
              <a:off x="221902" y="3272125"/>
              <a:ext cx="1879692" cy="1879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88126" y="3555564"/>
              <a:ext cx="1347244" cy="13472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/>
            </a:p>
          </p:txBody>
        </p:sp>
      </p:grpSp>
      <p:sp>
        <p:nvSpPr>
          <p:cNvPr id="49" name="Rectangle 48"/>
          <p:cNvSpPr>
            <a:spLocks/>
          </p:cNvSpPr>
          <p:nvPr/>
        </p:nvSpPr>
        <p:spPr bwMode="auto">
          <a:xfrm>
            <a:off x="645912" y="11656279"/>
            <a:ext cx="480901" cy="7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3429914">
              <a:lnSpc>
                <a:spcPts val="5807"/>
              </a:lnSpc>
            </a:pPr>
            <a:r>
              <a:rPr lang="en-US" sz="3751" b="1" dirty="0">
                <a:solidFill>
                  <a:schemeClr val="bg1"/>
                </a:solidFill>
                <a:ea typeface="Lato" charset="0"/>
                <a:cs typeface="Lato" charset="0"/>
                <a:sym typeface="Bebas Neue" charset="0"/>
              </a:rPr>
              <a:t>04</a:t>
            </a:r>
          </a:p>
        </p:txBody>
      </p:sp>
      <p:grpSp>
        <p:nvGrpSpPr>
          <p:cNvPr id="7" name="Group 49"/>
          <p:cNvGrpSpPr/>
          <p:nvPr/>
        </p:nvGrpSpPr>
        <p:grpSpPr>
          <a:xfrm>
            <a:off x="294129" y="4469553"/>
            <a:ext cx="1203112" cy="1203112"/>
            <a:chOff x="221902" y="3272125"/>
            <a:chExt cx="1879692" cy="1879692"/>
          </a:xfrm>
        </p:grpSpPr>
        <p:sp>
          <p:nvSpPr>
            <p:cNvPr id="51" name="Oval 50"/>
            <p:cNvSpPr/>
            <p:nvPr/>
          </p:nvSpPr>
          <p:spPr>
            <a:xfrm>
              <a:off x="221902" y="3272125"/>
              <a:ext cx="1879692" cy="1879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8126" y="3555564"/>
              <a:ext cx="1347244" cy="13472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/>
            </a:p>
          </p:txBody>
        </p:sp>
      </p:grpSp>
      <p:sp>
        <p:nvSpPr>
          <p:cNvPr id="53" name="Rectangle 52"/>
          <p:cNvSpPr>
            <a:spLocks/>
          </p:cNvSpPr>
          <p:nvPr/>
        </p:nvSpPr>
        <p:spPr bwMode="auto">
          <a:xfrm>
            <a:off x="653328" y="4679777"/>
            <a:ext cx="480901" cy="7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3429914">
              <a:lnSpc>
                <a:spcPts val="5807"/>
              </a:lnSpc>
            </a:pPr>
            <a:r>
              <a:rPr lang="en-US" sz="3751" b="1" dirty="0">
                <a:solidFill>
                  <a:schemeClr val="bg1"/>
                </a:solidFill>
                <a:ea typeface="Lato" charset="0"/>
                <a:cs typeface="Lato" charset="0"/>
                <a:sym typeface="Bebas Neue" charset="0"/>
              </a:rPr>
              <a:t>01</a:t>
            </a:r>
          </a:p>
        </p:txBody>
      </p:sp>
      <p:grpSp>
        <p:nvGrpSpPr>
          <p:cNvPr id="68" name="Group 176"/>
          <p:cNvGrpSpPr/>
          <p:nvPr/>
        </p:nvGrpSpPr>
        <p:grpSpPr>
          <a:xfrm>
            <a:off x="14042916" y="7170055"/>
            <a:ext cx="925200" cy="925200"/>
            <a:chOff x="8780463" y="1906588"/>
            <a:chExt cx="360363" cy="360363"/>
          </a:xfrm>
          <a:solidFill>
            <a:srgbClr val="FFFFFF"/>
          </a:solidFill>
        </p:grpSpPr>
        <p:sp>
          <p:nvSpPr>
            <p:cNvPr id="69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1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2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3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75" name="Freeform 92"/>
          <p:cNvSpPr>
            <a:spLocks noChangeAspect="1" noEditPoints="1"/>
          </p:cNvSpPr>
          <p:nvPr/>
        </p:nvSpPr>
        <p:spPr bwMode="auto">
          <a:xfrm>
            <a:off x="12773058" y="9314899"/>
            <a:ext cx="925200" cy="697571"/>
          </a:xfrm>
          <a:custGeom>
            <a:avLst/>
            <a:gdLst>
              <a:gd name="T0" fmla="*/ 2147483646 w 123"/>
              <a:gd name="T1" fmla="*/ 2147483646 h 92"/>
              <a:gd name="T2" fmla="*/ 2147483646 w 123"/>
              <a:gd name="T3" fmla="*/ 0 h 92"/>
              <a:gd name="T4" fmla="*/ 2147483646 w 123"/>
              <a:gd name="T5" fmla="*/ 2147483646 h 92"/>
              <a:gd name="T6" fmla="*/ 2147483646 w 123"/>
              <a:gd name="T7" fmla="*/ 2147483646 h 92"/>
              <a:gd name="T8" fmla="*/ 2147483646 w 123"/>
              <a:gd name="T9" fmla="*/ 2147483646 h 92"/>
              <a:gd name="T10" fmla="*/ 2147483646 w 123"/>
              <a:gd name="T11" fmla="*/ 2147483646 h 92"/>
              <a:gd name="T12" fmla="*/ 2147483646 w 123"/>
              <a:gd name="T13" fmla="*/ 2147483646 h 92"/>
              <a:gd name="T14" fmla="*/ 2147483646 w 123"/>
              <a:gd name="T15" fmla="*/ 2147483646 h 92"/>
              <a:gd name="T16" fmla="*/ 2147483646 w 123"/>
              <a:gd name="T17" fmla="*/ 2147483646 h 92"/>
              <a:gd name="T18" fmla="*/ 2147483646 w 123"/>
              <a:gd name="T19" fmla="*/ 2147483646 h 92"/>
              <a:gd name="T20" fmla="*/ 2147483646 w 123"/>
              <a:gd name="T21" fmla="*/ 2147483646 h 92"/>
              <a:gd name="T22" fmla="*/ 2147483646 w 123"/>
              <a:gd name="T23" fmla="*/ 2147483646 h 92"/>
              <a:gd name="T24" fmla="*/ 2147483646 w 123"/>
              <a:gd name="T25" fmla="*/ 2147483646 h 92"/>
              <a:gd name="T26" fmla="*/ 2147483646 w 123"/>
              <a:gd name="T27" fmla="*/ 2147483646 h 92"/>
              <a:gd name="T28" fmla="*/ 2147483646 w 123"/>
              <a:gd name="T29" fmla="*/ 2147483646 h 92"/>
              <a:gd name="T30" fmla="*/ 2147483646 w 123"/>
              <a:gd name="T31" fmla="*/ 2147483646 h 92"/>
              <a:gd name="T32" fmla="*/ 2147483646 w 123"/>
              <a:gd name="T33" fmla="*/ 2147483646 h 92"/>
              <a:gd name="T34" fmla="*/ 2147483646 w 123"/>
              <a:gd name="T35" fmla="*/ 2147483646 h 92"/>
              <a:gd name="T36" fmla="*/ 2147483646 w 123"/>
              <a:gd name="T37" fmla="*/ 2147483646 h 92"/>
              <a:gd name="T38" fmla="*/ 2147483646 w 123"/>
              <a:gd name="T39" fmla="*/ 2147483646 h 92"/>
              <a:gd name="T40" fmla="*/ 2147483646 w 123"/>
              <a:gd name="T41" fmla="*/ 2147483646 h 92"/>
              <a:gd name="T42" fmla="*/ 2147483646 w 123"/>
              <a:gd name="T43" fmla="*/ 2147483646 h 92"/>
              <a:gd name="T44" fmla="*/ 2147483646 w 123"/>
              <a:gd name="T45" fmla="*/ 2147483646 h 92"/>
              <a:gd name="T46" fmla="*/ 2147483646 w 123"/>
              <a:gd name="T47" fmla="*/ 2147483646 h 92"/>
              <a:gd name="T48" fmla="*/ 2147483646 w 123"/>
              <a:gd name="T49" fmla="*/ 2147483646 h 92"/>
              <a:gd name="T50" fmla="*/ 2147483646 w 123"/>
              <a:gd name="T51" fmla="*/ 2147483646 h 92"/>
              <a:gd name="T52" fmla="*/ 2147483646 w 123"/>
              <a:gd name="T53" fmla="*/ 2147483646 h 92"/>
              <a:gd name="T54" fmla="*/ 2147483646 w 123"/>
              <a:gd name="T55" fmla="*/ 2147483646 h 92"/>
              <a:gd name="T56" fmla="*/ 2147483646 w 123"/>
              <a:gd name="T57" fmla="*/ 2147483646 h 92"/>
              <a:gd name="T58" fmla="*/ 2147483646 w 123"/>
              <a:gd name="T59" fmla="*/ 2147483646 h 92"/>
              <a:gd name="T60" fmla="*/ 2147483646 w 123"/>
              <a:gd name="T61" fmla="*/ 2147483646 h 92"/>
              <a:gd name="T62" fmla="*/ 2147483646 w 123"/>
              <a:gd name="T63" fmla="*/ 2147483646 h 92"/>
              <a:gd name="T64" fmla="*/ 2147483646 w 123"/>
              <a:gd name="T65" fmla="*/ 2147483646 h 92"/>
              <a:gd name="T66" fmla="*/ 2147483646 w 123"/>
              <a:gd name="T67" fmla="*/ 2147483646 h 92"/>
              <a:gd name="T68" fmla="*/ 2147483646 w 123"/>
              <a:gd name="T69" fmla="*/ 2147483646 h 92"/>
              <a:gd name="T70" fmla="*/ 2147483646 w 123"/>
              <a:gd name="T71" fmla="*/ 2147483646 h 92"/>
              <a:gd name="T72" fmla="*/ 2147483646 w 123"/>
              <a:gd name="T73" fmla="*/ 2147483646 h 92"/>
              <a:gd name="T74" fmla="*/ 2147483646 w 123"/>
              <a:gd name="T75" fmla="*/ 2147483646 h 92"/>
              <a:gd name="T76" fmla="*/ 2147483646 w 123"/>
              <a:gd name="T77" fmla="*/ 2147483646 h 92"/>
              <a:gd name="T78" fmla="*/ 2147483646 w 123"/>
              <a:gd name="T79" fmla="*/ 2147483646 h 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3" h="92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7" name="Freeform 143"/>
          <p:cNvSpPr>
            <a:spLocks noChangeAspect="1" noEditPoints="1"/>
          </p:cNvSpPr>
          <p:nvPr/>
        </p:nvSpPr>
        <p:spPr bwMode="auto">
          <a:xfrm>
            <a:off x="13839778" y="11066679"/>
            <a:ext cx="925200" cy="848102"/>
          </a:xfrm>
          <a:custGeom>
            <a:avLst/>
            <a:gdLst>
              <a:gd name="T0" fmla="*/ 2147483646 w 61"/>
              <a:gd name="T1" fmla="*/ 2147483646 h 56"/>
              <a:gd name="T2" fmla="*/ 2147483646 w 61"/>
              <a:gd name="T3" fmla="*/ 2147483646 h 56"/>
              <a:gd name="T4" fmla="*/ 2147483646 w 61"/>
              <a:gd name="T5" fmla="*/ 2147483646 h 56"/>
              <a:gd name="T6" fmla="*/ 2147483646 w 61"/>
              <a:gd name="T7" fmla="*/ 2147483646 h 56"/>
              <a:gd name="T8" fmla="*/ 2147483646 w 61"/>
              <a:gd name="T9" fmla="*/ 2147483646 h 56"/>
              <a:gd name="T10" fmla="*/ 2147483646 w 61"/>
              <a:gd name="T11" fmla="*/ 2147483646 h 56"/>
              <a:gd name="T12" fmla="*/ 2147483646 w 61"/>
              <a:gd name="T13" fmla="*/ 2147483646 h 56"/>
              <a:gd name="T14" fmla="*/ 2147483646 w 61"/>
              <a:gd name="T15" fmla="*/ 2147483646 h 56"/>
              <a:gd name="T16" fmla="*/ 2147483646 w 61"/>
              <a:gd name="T17" fmla="*/ 2147483646 h 56"/>
              <a:gd name="T18" fmla="*/ 0 w 61"/>
              <a:gd name="T19" fmla="*/ 2147483646 h 56"/>
              <a:gd name="T20" fmla="*/ 0 w 61"/>
              <a:gd name="T21" fmla="*/ 2147483646 h 56"/>
              <a:gd name="T22" fmla="*/ 2147483646 w 61"/>
              <a:gd name="T23" fmla="*/ 2147483646 h 56"/>
              <a:gd name="T24" fmla="*/ 2147483646 w 61"/>
              <a:gd name="T25" fmla="*/ 2147483646 h 56"/>
              <a:gd name="T26" fmla="*/ 2147483646 w 61"/>
              <a:gd name="T27" fmla="*/ 2147483646 h 56"/>
              <a:gd name="T28" fmla="*/ 0 w 61"/>
              <a:gd name="T29" fmla="*/ 2147483646 h 56"/>
              <a:gd name="T30" fmla="*/ 0 w 61"/>
              <a:gd name="T31" fmla="*/ 2147483646 h 56"/>
              <a:gd name="T32" fmla="*/ 2147483646 w 61"/>
              <a:gd name="T33" fmla="*/ 2147483646 h 56"/>
              <a:gd name="T34" fmla="*/ 2147483646 w 61"/>
              <a:gd name="T35" fmla="*/ 2147483646 h 56"/>
              <a:gd name="T36" fmla="*/ 2147483646 w 61"/>
              <a:gd name="T37" fmla="*/ 2147483646 h 56"/>
              <a:gd name="T38" fmla="*/ 2147483646 w 61"/>
              <a:gd name="T39" fmla="*/ 2147483646 h 56"/>
              <a:gd name="T40" fmla="*/ 2147483646 w 61"/>
              <a:gd name="T41" fmla="*/ 2147483646 h 56"/>
              <a:gd name="T42" fmla="*/ 2147483646 w 61"/>
              <a:gd name="T43" fmla="*/ 2147483646 h 56"/>
              <a:gd name="T44" fmla="*/ 2147483646 w 61"/>
              <a:gd name="T45" fmla="*/ 2147483646 h 56"/>
              <a:gd name="T46" fmla="*/ 2147483646 w 61"/>
              <a:gd name="T47" fmla="*/ 2147483646 h 56"/>
              <a:gd name="T48" fmla="*/ 2147483646 w 61"/>
              <a:gd name="T49" fmla="*/ 2147483646 h 56"/>
              <a:gd name="T50" fmla="*/ 2147483646 w 61"/>
              <a:gd name="T51" fmla="*/ 2147483646 h 56"/>
              <a:gd name="T52" fmla="*/ 2147483646 w 61"/>
              <a:gd name="T53" fmla="*/ 2147483646 h 56"/>
              <a:gd name="T54" fmla="*/ 2147483646 w 61"/>
              <a:gd name="T55" fmla="*/ 2147483646 h 56"/>
              <a:gd name="T56" fmla="*/ 2147483646 w 61"/>
              <a:gd name="T57" fmla="*/ 2147483646 h 56"/>
              <a:gd name="T58" fmla="*/ 2147483646 w 61"/>
              <a:gd name="T59" fmla="*/ 2147483646 h 56"/>
              <a:gd name="T60" fmla="*/ 2147483646 w 61"/>
              <a:gd name="T61" fmla="*/ 2147483646 h 56"/>
              <a:gd name="T62" fmla="*/ 2147483646 w 61"/>
              <a:gd name="T63" fmla="*/ 2147483646 h 56"/>
              <a:gd name="T64" fmla="*/ 2147483646 w 61"/>
              <a:gd name="T65" fmla="*/ 2147483646 h 56"/>
              <a:gd name="T66" fmla="*/ 2147483646 w 61"/>
              <a:gd name="T67" fmla="*/ 2147483646 h 56"/>
              <a:gd name="T68" fmla="*/ 2147483646 w 61"/>
              <a:gd name="T69" fmla="*/ 2147483646 h 56"/>
              <a:gd name="T70" fmla="*/ 2147483646 w 61"/>
              <a:gd name="T71" fmla="*/ 2147483646 h 56"/>
              <a:gd name="T72" fmla="*/ 2147483646 w 61"/>
              <a:gd name="T73" fmla="*/ 2147483646 h 56"/>
              <a:gd name="T74" fmla="*/ 2147483646 w 61"/>
              <a:gd name="T75" fmla="*/ 2147483646 h 56"/>
              <a:gd name="T76" fmla="*/ 2147483646 w 61"/>
              <a:gd name="T77" fmla="*/ 2147483646 h 56"/>
              <a:gd name="T78" fmla="*/ 2147483646 w 61"/>
              <a:gd name="T79" fmla="*/ 2147483646 h 56"/>
              <a:gd name="T80" fmla="*/ 2147483646 w 61"/>
              <a:gd name="T81" fmla="*/ 2147483646 h 56"/>
              <a:gd name="T82" fmla="*/ 2147483646 w 61"/>
              <a:gd name="T83" fmla="*/ 0 h 56"/>
              <a:gd name="T84" fmla="*/ 2147483646 w 61"/>
              <a:gd name="T85" fmla="*/ 2147483646 h 56"/>
              <a:gd name="T86" fmla="*/ 2147483646 w 61"/>
              <a:gd name="T87" fmla="*/ 2147483646 h 56"/>
              <a:gd name="T88" fmla="*/ 2147483646 w 61"/>
              <a:gd name="T89" fmla="*/ 2147483646 h 56"/>
              <a:gd name="T90" fmla="*/ 2147483646 w 61"/>
              <a:gd name="T91" fmla="*/ 2147483646 h 56"/>
              <a:gd name="T92" fmla="*/ 2147483646 w 61"/>
              <a:gd name="T93" fmla="*/ 2147483646 h 56"/>
              <a:gd name="T94" fmla="*/ 2147483646 w 61"/>
              <a:gd name="T95" fmla="*/ 2147483646 h 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1" h="56">
                <a:moveTo>
                  <a:pt x="36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19" y="46"/>
                  <a:pt x="19" y="46"/>
                  <a:pt x="19" y="46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4"/>
                  <a:pt x="18" y="44"/>
                  <a:pt x="18" y="44"/>
                </a:cubicBezTo>
                <a:cubicBezTo>
                  <a:pt x="17" y="45"/>
                  <a:pt x="17" y="45"/>
                  <a:pt x="17" y="46"/>
                </a:cubicBezTo>
                <a:cubicBezTo>
                  <a:pt x="10" y="56"/>
                  <a:pt x="10" y="56"/>
                  <a:pt x="1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13" y="38"/>
                  <a:pt x="13" y="38"/>
                  <a:pt x="13" y="38"/>
                </a:cubicBezTo>
                <a:cubicBezTo>
                  <a:pt x="6" y="27"/>
                  <a:pt x="6" y="27"/>
                  <a:pt x="6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7" y="30"/>
                  <a:pt x="18" y="31"/>
                </a:cubicBezTo>
                <a:cubicBezTo>
                  <a:pt x="18" y="31"/>
                  <a:pt x="18" y="31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1"/>
                  <a:pt x="18" y="31"/>
                  <a:pt x="19" y="31"/>
                </a:cubicBezTo>
                <a:cubicBezTo>
                  <a:pt x="20" y="29"/>
                  <a:pt x="20" y="29"/>
                  <a:pt x="20" y="29"/>
                </a:cubicBezTo>
                <a:cubicBezTo>
                  <a:pt x="25" y="20"/>
                  <a:pt x="25" y="20"/>
                  <a:pt x="25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7"/>
                  <a:pt x="36" y="27"/>
                  <a:pt x="36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23" y="37"/>
                  <a:pt x="23" y="37"/>
                  <a:pt x="23" y="37"/>
                </a:cubicBezTo>
                <a:cubicBezTo>
                  <a:pt x="31" y="49"/>
                  <a:pt x="31" y="49"/>
                  <a:pt x="31" y="49"/>
                </a:cubicBezTo>
                <a:cubicBezTo>
                  <a:pt x="36" y="49"/>
                  <a:pt x="36" y="49"/>
                  <a:pt x="36" y="49"/>
                </a:cubicBezTo>
                <a:lnTo>
                  <a:pt x="36" y="56"/>
                </a:lnTo>
                <a:close/>
                <a:moveTo>
                  <a:pt x="61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0" y="28"/>
                  <a:pt x="40" y="27"/>
                </a:cubicBezTo>
                <a:cubicBezTo>
                  <a:pt x="40" y="16"/>
                  <a:pt x="54" y="15"/>
                  <a:pt x="54" y="10"/>
                </a:cubicBezTo>
                <a:cubicBezTo>
                  <a:pt x="54" y="8"/>
                  <a:pt x="53" y="6"/>
                  <a:pt x="50" y="6"/>
                </a:cubicBezTo>
                <a:cubicBezTo>
                  <a:pt x="49" y="6"/>
                  <a:pt x="48" y="7"/>
                  <a:pt x="47" y="8"/>
                </a:cubicBezTo>
                <a:cubicBezTo>
                  <a:pt x="46" y="8"/>
                  <a:pt x="46" y="9"/>
                  <a:pt x="45" y="9"/>
                </a:cubicBezTo>
                <a:cubicBezTo>
                  <a:pt x="41" y="6"/>
                  <a:pt x="41" y="6"/>
                  <a:pt x="41" y="6"/>
                </a:cubicBezTo>
                <a:cubicBezTo>
                  <a:pt x="42" y="5"/>
                  <a:pt x="42" y="4"/>
                  <a:pt x="43" y="3"/>
                </a:cubicBezTo>
                <a:cubicBezTo>
                  <a:pt x="45" y="2"/>
                  <a:pt x="48" y="0"/>
                  <a:pt x="51" y="0"/>
                </a:cubicBezTo>
                <a:cubicBezTo>
                  <a:pt x="57" y="0"/>
                  <a:pt x="61" y="4"/>
                  <a:pt x="61" y="9"/>
                </a:cubicBezTo>
                <a:cubicBezTo>
                  <a:pt x="61" y="19"/>
                  <a:pt x="48" y="19"/>
                  <a:pt x="47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6" y="22"/>
                  <a:pt x="56" y="22"/>
                  <a:pt x="56" y="22"/>
                </a:cubicBezTo>
                <a:cubicBezTo>
                  <a:pt x="61" y="22"/>
                  <a:pt x="61" y="22"/>
                  <a:pt x="61" y="22"/>
                </a:cubicBezTo>
                <a:lnTo>
                  <a:pt x="61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6" name="Shape 2946"/>
          <p:cNvSpPr/>
          <p:nvPr/>
        </p:nvSpPr>
        <p:spPr>
          <a:xfrm>
            <a:off x="14593146" y="5292167"/>
            <a:ext cx="925200" cy="92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91001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63" grpId="0" animBg="1"/>
      <p:bldP spid="65" grpId="0" animBg="1"/>
      <p:bldP spid="67" grpId="0" animBg="1"/>
      <p:bldP spid="76" grpId="0" animBg="1"/>
      <p:bldP spid="80" grpId="0" animBg="1"/>
      <p:bldP spid="85" grpId="0" animBg="1"/>
      <p:bldP spid="107" grpId="0" animBg="1"/>
      <p:bldP spid="123" grpId="0" animBg="1"/>
      <p:bldP spid="125" grpId="0" animBg="1"/>
      <p:bldP spid="127" grpId="0" animBg="1"/>
      <p:bldP spid="136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45" grpId="0"/>
      <p:bldP spid="49" grpId="0"/>
      <p:bldP spid="53" grpId="0"/>
      <p:bldP spid="75" grpId="0" animBg="1"/>
      <p:bldP spid="77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ado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B45F06"/>
      </a:accent2>
      <a:accent3>
        <a:srgbClr val="9F2936"/>
      </a:accent3>
      <a:accent4>
        <a:srgbClr val="771E28"/>
      </a:accent4>
      <a:accent5>
        <a:srgbClr val="1B587C"/>
      </a:accent5>
      <a:accent6>
        <a:srgbClr val="14425D"/>
      </a:accent6>
      <a:hlink>
        <a:srgbClr val="6B9F25"/>
      </a:hlink>
      <a:folHlink>
        <a:srgbClr val="B26B02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16398</TotalTime>
  <Words>778</Words>
  <Application>Microsoft Office PowerPoint</Application>
  <PresentationFormat>Personalizado</PresentationFormat>
  <Paragraphs>110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TICAL 2019 y el 3er Encuentro Latinoamericano de e-Ciencia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HP</cp:lastModifiedBy>
  <cp:revision>2199</cp:revision>
  <dcterms:created xsi:type="dcterms:W3CDTF">2014-11-12T21:47:38Z</dcterms:created>
  <dcterms:modified xsi:type="dcterms:W3CDTF">2019-08-30T13:38:54Z</dcterms:modified>
</cp:coreProperties>
</file>