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7" r:id="rId2"/>
    <p:sldId id="280" r:id="rId3"/>
    <p:sldId id="285" r:id="rId4"/>
    <p:sldId id="286" r:id="rId5"/>
    <p:sldId id="283" r:id="rId6"/>
    <p:sldId id="282" r:id="rId7"/>
    <p:sldId id="288" r:id="rId8"/>
    <p:sldId id="287" r:id="rId9"/>
    <p:sldId id="276" r:id="rId10"/>
    <p:sldId id="274" r:id="rId11"/>
    <p:sldId id="275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8E9"/>
    <a:srgbClr val="41B3CE"/>
    <a:srgbClr val="29899F"/>
    <a:srgbClr val="038EED"/>
    <a:srgbClr val="CC5050"/>
    <a:srgbClr val="3E4A54"/>
    <a:srgbClr val="D20000"/>
    <a:srgbClr val="CC0000"/>
    <a:srgbClr val="A20000"/>
    <a:srgbClr val="202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edy.saenz\AppData\Local\Microsoft\Windows\INetCache\Content.Outlook\OTOL184I\Informe%20Proyectos%20-%20Julio%20-%202019%20v201905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3A0-4664-8A2F-950C7C56C0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'Solicitudes Atendidas ABR-ABR'!$B$4:$B$20</c:f>
              <c:strCache>
                <c:ptCount val="17"/>
                <c:pt idx="0">
                  <c:v>ABR</c:v>
                </c:pt>
                <c:pt idx="1">
                  <c:v>MAY</c:v>
                </c:pt>
                <c:pt idx="2">
                  <c:v>JUN</c:v>
                </c:pt>
                <c:pt idx="3">
                  <c:v>JUL</c:v>
                </c:pt>
                <c:pt idx="4">
                  <c:v>AGO</c:v>
                </c:pt>
                <c:pt idx="5">
                  <c:v>SEP</c:v>
                </c:pt>
                <c:pt idx="6">
                  <c:v>OCT</c:v>
                </c:pt>
                <c:pt idx="7">
                  <c:v>NOV</c:v>
                </c:pt>
                <c:pt idx="8">
                  <c:v>DIC</c:v>
                </c:pt>
                <c:pt idx="9">
                  <c:v>ENE</c:v>
                </c:pt>
                <c:pt idx="10">
                  <c:v>FEB</c:v>
                </c:pt>
                <c:pt idx="11">
                  <c:v>MAR</c:v>
                </c:pt>
                <c:pt idx="12">
                  <c:v>ABR</c:v>
                </c:pt>
                <c:pt idx="13">
                  <c:v>MAY</c:v>
                </c:pt>
                <c:pt idx="14">
                  <c:v>JUN</c:v>
                </c:pt>
                <c:pt idx="15">
                  <c:v>JUL</c:v>
                </c:pt>
                <c:pt idx="16">
                  <c:v>TOTAL</c:v>
                </c:pt>
              </c:strCache>
            </c:strRef>
          </c:cat>
          <c:val>
            <c:numRef>
              <c:f>'Solicitudes Atendidas ABR-ABR'!$C$4:$C$20</c:f>
              <c:numCache>
                <c:formatCode>General</c:formatCode>
                <c:ptCount val="17"/>
                <c:pt idx="0">
                  <c:v>1</c:v>
                </c:pt>
                <c:pt idx="1">
                  <c:v>12</c:v>
                </c:pt>
                <c:pt idx="2">
                  <c:v>5</c:v>
                </c:pt>
                <c:pt idx="3">
                  <c:v>1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6</c:v>
                </c:pt>
                <c:pt idx="14">
                  <c:v>10</c:v>
                </c:pt>
                <c:pt idx="15">
                  <c:v>6</c:v>
                </c:pt>
                <c:pt idx="1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A0-4664-8A2F-950C7C56C0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827701248"/>
        <c:axId val="-1827699616"/>
        <c:axId val="0"/>
      </c:bar3DChart>
      <c:catAx>
        <c:axId val="-18277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-1827699616"/>
        <c:crosses val="autoZero"/>
        <c:auto val="1"/>
        <c:lblAlgn val="ctr"/>
        <c:lblOffset val="100"/>
        <c:noMultiLvlLbl val="0"/>
      </c:catAx>
      <c:valAx>
        <c:axId val="-182769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b="1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 Solicitudes</a:t>
                </a:r>
              </a:p>
            </c:rich>
          </c:tx>
          <c:layout>
            <c:manualLayout>
              <c:xMode val="edge"/>
              <c:yMode val="edge"/>
              <c:x val="3.322462817147856E-2"/>
              <c:y val="0.37445876358880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82770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Hoja1!$G$3:$S$3</c:f>
              <c:numCache>
                <c:formatCode>mmm\-yy</c:formatCode>
                <c:ptCount val="13"/>
                <c:pt idx="0">
                  <c:v>43282</c:v>
                </c:pt>
                <c:pt idx="1">
                  <c:v>43313</c:v>
                </c:pt>
                <c:pt idx="2">
                  <c:v>43344</c:v>
                </c:pt>
                <c:pt idx="3">
                  <c:v>43374</c:v>
                </c:pt>
                <c:pt idx="4">
                  <c:v>43405</c:v>
                </c:pt>
                <c:pt idx="5">
                  <c:v>43435</c:v>
                </c:pt>
                <c:pt idx="6">
                  <c:v>43466</c:v>
                </c:pt>
                <c:pt idx="7">
                  <c:v>43497</c:v>
                </c:pt>
                <c:pt idx="8">
                  <c:v>43525</c:v>
                </c:pt>
                <c:pt idx="9">
                  <c:v>43556</c:v>
                </c:pt>
                <c:pt idx="10">
                  <c:v>43586</c:v>
                </c:pt>
                <c:pt idx="11">
                  <c:v>43617</c:v>
                </c:pt>
                <c:pt idx="12">
                  <c:v>43647</c:v>
                </c:pt>
              </c:numCache>
            </c:numRef>
          </c:cat>
          <c:val>
            <c:numRef>
              <c:f>Hoja1!$G$67:$S$67</c:f>
              <c:numCache>
                <c:formatCode>General</c:formatCode>
                <c:ptCount val="13"/>
                <c:pt idx="0">
                  <c:v>14.983333333333333</c:v>
                </c:pt>
                <c:pt idx="1">
                  <c:v>5115.1833333333334</c:v>
                </c:pt>
                <c:pt idx="2">
                  <c:v>3287.8833333333332</c:v>
                </c:pt>
                <c:pt idx="3">
                  <c:v>28077.616666666665</c:v>
                </c:pt>
                <c:pt idx="4">
                  <c:v>5934.9333333333334</c:v>
                </c:pt>
                <c:pt idx="5">
                  <c:v>62043.833333333336</c:v>
                </c:pt>
                <c:pt idx="6">
                  <c:v>30436.233333333334</c:v>
                </c:pt>
                <c:pt idx="7">
                  <c:v>30203.116666666665</c:v>
                </c:pt>
                <c:pt idx="8">
                  <c:v>29638.95</c:v>
                </c:pt>
                <c:pt idx="9">
                  <c:v>8949.1833333333325</c:v>
                </c:pt>
                <c:pt idx="10">
                  <c:v>3846</c:v>
                </c:pt>
                <c:pt idx="11">
                  <c:v>894</c:v>
                </c:pt>
                <c:pt idx="12">
                  <c:v>67983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9-4137-BB9B-436E309FF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2339664"/>
        <c:axId val="1842343472"/>
      </c:barChart>
      <c:dateAx>
        <c:axId val="18423396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42343472"/>
        <c:crosses val="autoZero"/>
        <c:auto val="1"/>
        <c:lblOffset val="100"/>
        <c:baseTimeUnit val="months"/>
      </c:dateAx>
      <c:valAx>
        <c:axId val="18423434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4233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CA0-4A03-94BB-C2CBA3D9B9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CA0-4A03-94BB-C2CBA3D9B9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CA0-4A03-94BB-C2CBA3D9B9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CA0-4A03-94BB-C2CBA3D9B9F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CA0-4A03-94BB-C2CBA3D9B9F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CA0-4A03-94BB-C2CBA3D9B9F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CA0-4A03-94BB-C2CBA3D9B9F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CA0-4A03-94BB-C2CBA3D9B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'Solicitudes Atendidas ABR-ABR'!$B$57:$B$60</c:f>
              <c:strCache>
                <c:ptCount val="4"/>
                <c:pt idx="0">
                  <c:v>Economía</c:v>
                </c:pt>
                <c:pt idx="1">
                  <c:v>MACC</c:v>
                </c:pt>
                <c:pt idx="2">
                  <c:v>Biología</c:v>
                </c:pt>
                <c:pt idx="3">
                  <c:v>Centro de Innovación</c:v>
                </c:pt>
              </c:strCache>
            </c:strRef>
          </c:cat>
          <c:val>
            <c:numRef>
              <c:f>'Solicitudes Atendidas ABR-ABR'!$C$57:$C$60</c:f>
              <c:numCache>
                <c:formatCode>General</c:formatCode>
                <c:ptCount val="4"/>
                <c:pt idx="0">
                  <c:v>15</c:v>
                </c:pt>
                <c:pt idx="1">
                  <c:v>7</c:v>
                </c:pt>
                <c:pt idx="2">
                  <c:v>27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A0-4A03-94BB-C2CBA3D9B9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91603-9343-4844-A8FE-33600F0B0EE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6A8CE0C-34A0-4676-BAF2-077541EA8076}">
      <dgm:prSet phldrT="[Texto]" custT="1"/>
      <dgm:spPr>
        <a:solidFill>
          <a:srgbClr val="41B3CE"/>
        </a:solidFill>
      </dgm:spPr>
      <dgm:t>
        <a:bodyPr/>
        <a:lstStyle/>
        <a:p>
          <a:r>
            <a:rPr lang="es-CO" sz="2800"/>
            <a:t>Economía</a:t>
          </a:r>
          <a:endParaRPr lang="es-ES" sz="2800" dirty="0"/>
        </a:p>
      </dgm:t>
    </dgm:pt>
    <dgm:pt modelId="{8CAC21B2-D806-4446-B0C6-018F57672821}" type="parTrans" cxnId="{A31CC8F1-5773-4076-86D2-1B4DC592A818}">
      <dgm:prSet/>
      <dgm:spPr/>
      <dgm:t>
        <a:bodyPr/>
        <a:lstStyle/>
        <a:p>
          <a:endParaRPr lang="es-ES"/>
        </a:p>
      </dgm:t>
    </dgm:pt>
    <dgm:pt modelId="{71DD4254-90B9-47EE-9910-20620DFB9263}" type="sibTrans" cxnId="{A31CC8F1-5773-4076-86D2-1B4DC592A818}">
      <dgm:prSet/>
      <dgm:spPr/>
      <dgm:t>
        <a:bodyPr/>
        <a:lstStyle/>
        <a:p>
          <a:endParaRPr lang="es-ES"/>
        </a:p>
      </dgm:t>
    </dgm:pt>
    <dgm:pt modelId="{BF00938A-8CE9-463E-9AB9-8FB9AF2D2EF4}">
      <dgm:prSet phldrT="[Texto]" custT="1"/>
      <dgm:spPr>
        <a:noFill/>
      </dgm:spPr>
      <dgm:t>
        <a:bodyPr/>
        <a:lstStyle/>
        <a:p>
          <a:r>
            <a:rPr lang="es-ES" sz="1400" dirty="0"/>
            <a:t>Métodos no paramétricos para análisis de duración</a:t>
          </a:r>
        </a:p>
      </dgm:t>
    </dgm:pt>
    <dgm:pt modelId="{B715536B-280B-4684-B9EF-E1CA9C241DA3}" type="parTrans" cxnId="{017FB4E2-50AE-4278-9A8B-4A587C065E4E}">
      <dgm:prSet/>
      <dgm:spPr/>
      <dgm:t>
        <a:bodyPr/>
        <a:lstStyle/>
        <a:p>
          <a:endParaRPr lang="es-ES"/>
        </a:p>
      </dgm:t>
    </dgm:pt>
    <dgm:pt modelId="{11BEF144-9570-4A37-987D-B65E4BAA4866}" type="sibTrans" cxnId="{017FB4E2-50AE-4278-9A8B-4A587C065E4E}">
      <dgm:prSet/>
      <dgm:spPr/>
      <dgm:t>
        <a:bodyPr/>
        <a:lstStyle/>
        <a:p>
          <a:endParaRPr lang="es-ES"/>
        </a:p>
      </dgm:t>
    </dgm:pt>
    <dgm:pt modelId="{B74D35BC-819D-4A6F-B5E9-F8F449614BE7}">
      <dgm:prSet phldrT="[Texto]" custT="1"/>
      <dgm:spPr>
        <a:noFill/>
      </dgm:spPr>
      <dgm:t>
        <a:bodyPr/>
        <a:lstStyle/>
        <a:p>
          <a:r>
            <a:rPr lang="es-CO" sz="1400" dirty="0"/>
            <a:t>Mediciones de productividad académica medida en citaciones.</a:t>
          </a:r>
          <a:endParaRPr lang="es-ES" sz="1400" dirty="0"/>
        </a:p>
      </dgm:t>
    </dgm:pt>
    <dgm:pt modelId="{96AEB939-A288-402D-9889-476C27987906}" type="parTrans" cxnId="{D3FD725E-64E2-437D-93DE-71ADEF39DCD8}">
      <dgm:prSet/>
      <dgm:spPr/>
      <dgm:t>
        <a:bodyPr/>
        <a:lstStyle/>
        <a:p>
          <a:endParaRPr lang="es-ES"/>
        </a:p>
      </dgm:t>
    </dgm:pt>
    <dgm:pt modelId="{76048C30-472C-4B63-AD69-B3C277111013}" type="sibTrans" cxnId="{D3FD725E-64E2-437D-93DE-71ADEF39DCD8}">
      <dgm:prSet/>
      <dgm:spPr/>
      <dgm:t>
        <a:bodyPr/>
        <a:lstStyle/>
        <a:p>
          <a:endParaRPr lang="es-ES"/>
        </a:p>
      </dgm:t>
    </dgm:pt>
    <dgm:pt modelId="{08CD20C6-C300-48FF-AC87-779DDBCD027A}">
      <dgm:prSet phldrT="[Texto]" custT="1"/>
      <dgm:spPr>
        <a:solidFill>
          <a:srgbClr val="41B3CE"/>
        </a:solidFill>
      </dgm:spPr>
      <dgm:t>
        <a:bodyPr/>
        <a:lstStyle/>
        <a:p>
          <a:r>
            <a:rPr lang="es-CO" sz="2800" dirty="0"/>
            <a:t>Ciencias Naturales</a:t>
          </a:r>
          <a:endParaRPr lang="es-ES" sz="2800" dirty="0"/>
        </a:p>
      </dgm:t>
    </dgm:pt>
    <dgm:pt modelId="{40A4F25F-1C35-4234-918D-9D5C0444AFC3}" type="parTrans" cxnId="{4CE0EB38-4FE7-4229-8EC0-B91048B89E03}">
      <dgm:prSet/>
      <dgm:spPr/>
      <dgm:t>
        <a:bodyPr/>
        <a:lstStyle/>
        <a:p>
          <a:endParaRPr lang="es-ES"/>
        </a:p>
      </dgm:t>
    </dgm:pt>
    <dgm:pt modelId="{96BD2311-D1A6-4478-87C0-1411B5D1F832}" type="sibTrans" cxnId="{4CE0EB38-4FE7-4229-8EC0-B91048B89E03}">
      <dgm:prSet/>
      <dgm:spPr/>
      <dgm:t>
        <a:bodyPr/>
        <a:lstStyle/>
        <a:p>
          <a:endParaRPr lang="es-ES"/>
        </a:p>
      </dgm:t>
    </dgm:pt>
    <dgm:pt modelId="{C23E3F10-8797-4186-90CD-3FBBC7FCBEC7}">
      <dgm:prSet phldrT="[Texto]" custT="1"/>
      <dgm:spPr>
        <a:noFill/>
      </dgm:spPr>
      <dgm:t>
        <a:bodyPr/>
        <a:lstStyle/>
        <a:p>
          <a:r>
            <a:rPr lang="es-CO" sz="1400" dirty="0"/>
            <a:t>Estudio por simulación computacional del envejecimiento de vidrios coloidales y de la nanomecánica de materiales granulares</a:t>
          </a:r>
          <a:endParaRPr lang="es-ES" sz="1400" dirty="0"/>
        </a:p>
      </dgm:t>
    </dgm:pt>
    <dgm:pt modelId="{22398E71-DF3E-4AE3-B4A2-62DAC8B8EB5E}" type="parTrans" cxnId="{F60327BF-436A-4AF5-9989-819185BD154F}">
      <dgm:prSet/>
      <dgm:spPr/>
      <dgm:t>
        <a:bodyPr/>
        <a:lstStyle/>
        <a:p>
          <a:endParaRPr lang="es-ES"/>
        </a:p>
      </dgm:t>
    </dgm:pt>
    <dgm:pt modelId="{F2572010-782D-4146-8363-6BFF0F6B84BE}" type="sibTrans" cxnId="{F60327BF-436A-4AF5-9989-819185BD154F}">
      <dgm:prSet/>
      <dgm:spPr/>
      <dgm:t>
        <a:bodyPr/>
        <a:lstStyle/>
        <a:p>
          <a:endParaRPr lang="es-ES"/>
        </a:p>
      </dgm:t>
    </dgm:pt>
    <dgm:pt modelId="{B9AA1459-9B44-4CFE-9FC5-B3DCAAF5E232}">
      <dgm:prSet phldrT="[Texto]" custT="1"/>
      <dgm:spPr>
        <a:noFill/>
      </dgm:spPr>
      <dgm:t>
        <a:bodyPr/>
        <a:lstStyle/>
        <a:p>
          <a:r>
            <a:rPr lang="en-US" sz="1400" dirty="0"/>
            <a:t>The effect of colloid density in the mean force between charged colloids</a:t>
          </a:r>
          <a:endParaRPr lang="es-ES" sz="1400" dirty="0"/>
        </a:p>
      </dgm:t>
    </dgm:pt>
    <dgm:pt modelId="{8DE6E26A-F8E0-4E4C-9C88-D6F64BBB7DE0}" type="parTrans" cxnId="{B7515271-0EE5-46E4-BCA7-027C44112C04}">
      <dgm:prSet/>
      <dgm:spPr/>
      <dgm:t>
        <a:bodyPr/>
        <a:lstStyle/>
        <a:p>
          <a:endParaRPr lang="es-ES"/>
        </a:p>
      </dgm:t>
    </dgm:pt>
    <dgm:pt modelId="{113A2DEA-75B1-47E4-BCA3-60B853FE6175}" type="sibTrans" cxnId="{B7515271-0EE5-46E4-BCA7-027C44112C04}">
      <dgm:prSet/>
      <dgm:spPr/>
      <dgm:t>
        <a:bodyPr/>
        <a:lstStyle/>
        <a:p>
          <a:endParaRPr lang="es-ES"/>
        </a:p>
      </dgm:t>
    </dgm:pt>
    <dgm:pt modelId="{A53C7728-2264-4E75-BF20-E4EF5D2435E0}">
      <dgm:prSet phldrT="[Texto]" custT="1"/>
      <dgm:spPr>
        <a:solidFill>
          <a:srgbClr val="41B3CE"/>
        </a:solidFill>
      </dgm:spPr>
      <dgm:t>
        <a:bodyPr/>
        <a:lstStyle/>
        <a:p>
          <a:r>
            <a:rPr lang="es-CO" sz="2800" dirty="0"/>
            <a:t>Administración</a:t>
          </a:r>
          <a:endParaRPr lang="es-ES" sz="2800" dirty="0"/>
        </a:p>
      </dgm:t>
    </dgm:pt>
    <dgm:pt modelId="{639301CF-9A2A-4357-AB92-8D19EBBCA0BE}" type="parTrans" cxnId="{B891ABD6-BC7D-464D-854B-A6BF90A033EE}">
      <dgm:prSet/>
      <dgm:spPr/>
      <dgm:t>
        <a:bodyPr/>
        <a:lstStyle/>
        <a:p>
          <a:endParaRPr lang="es-ES"/>
        </a:p>
      </dgm:t>
    </dgm:pt>
    <dgm:pt modelId="{78E8F14D-8B10-4B99-9D55-86097613C283}" type="sibTrans" cxnId="{B891ABD6-BC7D-464D-854B-A6BF90A033EE}">
      <dgm:prSet/>
      <dgm:spPr/>
      <dgm:t>
        <a:bodyPr/>
        <a:lstStyle/>
        <a:p>
          <a:endParaRPr lang="es-ES"/>
        </a:p>
      </dgm:t>
    </dgm:pt>
    <dgm:pt modelId="{70AA5517-FEEB-4D78-A0D6-54E5285F7EFF}">
      <dgm:prSet phldrT="[Texto]" custT="1"/>
      <dgm:spPr>
        <a:noFill/>
      </dgm:spPr>
      <dgm:t>
        <a:bodyPr/>
        <a:lstStyle/>
        <a:p>
          <a:r>
            <a:rPr lang="es-CO" sz="1400" dirty="0"/>
            <a:t>Computación evolutiva para la Innovación en las organizaciones </a:t>
          </a:r>
          <a:endParaRPr lang="es-ES" sz="500" dirty="0"/>
        </a:p>
      </dgm:t>
    </dgm:pt>
    <dgm:pt modelId="{6A111A9D-9295-4D9F-B2A9-CEC9678832BB}" type="parTrans" cxnId="{213E2355-3DC3-4E33-8D04-6E9F4859D8DD}">
      <dgm:prSet/>
      <dgm:spPr/>
      <dgm:t>
        <a:bodyPr/>
        <a:lstStyle/>
        <a:p>
          <a:endParaRPr lang="es-ES"/>
        </a:p>
      </dgm:t>
    </dgm:pt>
    <dgm:pt modelId="{E1610D10-F34A-4FE5-A3DC-425C31D13863}" type="sibTrans" cxnId="{213E2355-3DC3-4E33-8D04-6E9F4859D8DD}">
      <dgm:prSet/>
      <dgm:spPr/>
      <dgm:t>
        <a:bodyPr/>
        <a:lstStyle/>
        <a:p>
          <a:endParaRPr lang="es-ES"/>
        </a:p>
      </dgm:t>
    </dgm:pt>
    <dgm:pt modelId="{D34EE3DC-8D3D-48F1-8527-75594B0B0C22}">
      <dgm:prSet phldrT="[Texto]" custT="1"/>
      <dgm:spPr>
        <a:noFill/>
      </dgm:spPr>
      <dgm:t>
        <a:bodyPr/>
        <a:lstStyle/>
        <a:p>
          <a:r>
            <a:rPr lang="es-CO" sz="1400" dirty="0"/>
            <a:t>Estudio de vulnerabilidad de hogares cafeteros.</a:t>
          </a:r>
          <a:endParaRPr lang="es-ES" sz="1400" dirty="0"/>
        </a:p>
      </dgm:t>
    </dgm:pt>
    <dgm:pt modelId="{871F0F2A-FCFB-4D9B-B5DC-46B94AB758A9}" type="parTrans" cxnId="{090794C0-D753-4FEC-A2DB-34BF655B216A}">
      <dgm:prSet/>
      <dgm:spPr/>
      <dgm:t>
        <a:bodyPr/>
        <a:lstStyle/>
        <a:p>
          <a:endParaRPr lang="es-ES"/>
        </a:p>
      </dgm:t>
    </dgm:pt>
    <dgm:pt modelId="{FC9F563D-504A-425E-9F14-93CBAC464558}" type="sibTrans" cxnId="{090794C0-D753-4FEC-A2DB-34BF655B216A}">
      <dgm:prSet/>
      <dgm:spPr/>
      <dgm:t>
        <a:bodyPr/>
        <a:lstStyle/>
        <a:p>
          <a:endParaRPr lang="es-ES"/>
        </a:p>
      </dgm:t>
    </dgm:pt>
    <dgm:pt modelId="{CC9DBC2D-B659-4109-9FE3-BF42CFE41EB9}">
      <dgm:prSet phldrT="[Texto]" custT="1"/>
      <dgm:spPr>
        <a:noFill/>
      </dgm:spPr>
      <dgm:t>
        <a:bodyPr/>
        <a:lstStyle/>
        <a:p>
          <a:r>
            <a:rPr lang="en-US" sz="1400" dirty="0"/>
            <a:t>Beyond risk in the repo market: identifying the pricing scheme under market power.</a:t>
          </a:r>
          <a:endParaRPr lang="es-ES" sz="1400" dirty="0"/>
        </a:p>
      </dgm:t>
    </dgm:pt>
    <dgm:pt modelId="{6F3987AB-A691-42FD-A853-DB5553D0B3D5}" type="parTrans" cxnId="{BC8F8608-73C9-4C15-83F7-8DBF5F085F7A}">
      <dgm:prSet/>
      <dgm:spPr/>
      <dgm:t>
        <a:bodyPr/>
        <a:lstStyle/>
        <a:p>
          <a:endParaRPr lang="es-ES"/>
        </a:p>
      </dgm:t>
    </dgm:pt>
    <dgm:pt modelId="{44363CC0-C865-4A56-9E4A-40DAB2DA0213}" type="sibTrans" cxnId="{BC8F8608-73C9-4C15-83F7-8DBF5F085F7A}">
      <dgm:prSet/>
      <dgm:spPr/>
      <dgm:t>
        <a:bodyPr/>
        <a:lstStyle/>
        <a:p>
          <a:endParaRPr lang="es-ES"/>
        </a:p>
      </dgm:t>
    </dgm:pt>
    <dgm:pt modelId="{B4437994-67AF-458F-8D82-B614BA76AA08}">
      <dgm:prSet phldrT="[Texto]" custT="1"/>
      <dgm:spPr>
        <a:noFill/>
      </dgm:spPr>
      <dgm:t>
        <a:bodyPr/>
        <a:lstStyle/>
        <a:p>
          <a:r>
            <a:rPr lang="en-US" sz="1400" dirty="0"/>
            <a:t>The role of nonlinear pricing and resale price maintenance on nominal price stability.</a:t>
          </a:r>
          <a:endParaRPr lang="es-ES" sz="1400" dirty="0"/>
        </a:p>
      </dgm:t>
    </dgm:pt>
    <dgm:pt modelId="{06A4F206-87EA-4C31-83A6-925504675EB8}" type="parTrans" cxnId="{901CA685-7491-40DB-8573-D4B6CC5CE98A}">
      <dgm:prSet/>
      <dgm:spPr/>
      <dgm:t>
        <a:bodyPr/>
        <a:lstStyle/>
        <a:p>
          <a:endParaRPr lang="es-ES"/>
        </a:p>
      </dgm:t>
    </dgm:pt>
    <dgm:pt modelId="{822C8220-DCA2-47DF-B2B0-2B8B66CDF10C}" type="sibTrans" cxnId="{901CA685-7491-40DB-8573-D4B6CC5CE98A}">
      <dgm:prSet/>
      <dgm:spPr/>
      <dgm:t>
        <a:bodyPr/>
        <a:lstStyle/>
        <a:p>
          <a:endParaRPr lang="es-ES"/>
        </a:p>
      </dgm:t>
    </dgm:pt>
    <dgm:pt modelId="{0196A3BF-B7A3-4AC2-8F2E-A2EC38F303D2}">
      <dgm:prSet phldrT="[Texto]" custT="1"/>
      <dgm:spPr>
        <a:noFill/>
      </dgm:spPr>
      <dgm:t>
        <a:bodyPr/>
        <a:lstStyle/>
        <a:p>
          <a:r>
            <a:rPr lang="en-US" sz="1400" dirty="0"/>
            <a:t>Loyalty programs and the demand for private labels.</a:t>
          </a:r>
          <a:endParaRPr lang="es-ES" sz="1400" dirty="0"/>
        </a:p>
      </dgm:t>
    </dgm:pt>
    <dgm:pt modelId="{F5AEA6F8-05CE-4212-A78D-67C1C1264FE7}" type="parTrans" cxnId="{97887DFF-74DA-4635-BBBD-427E6FB38D68}">
      <dgm:prSet/>
      <dgm:spPr/>
      <dgm:t>
        <a:bodyPr/>
        <a:lstStyle/>
        <a:p>
          <a:endParaRPr lang="es-ES"/>
        </a:p>
      </dgm:t>
    </dgm:pt>
    <dgm:pt modelId="{8EA4EC0C-66B7-45AD-8A38-1F79B64950E2}" type="sibTrans" cxnId="{97887DFF-74DA-4635-BBBD-427E6FB38D68}">
      <dgm:prSet/>
      <dgm:spPr/>
      <dgm:t>
        <a:bodyPr/>
        <a:lstStyle/>
        <a:p>
          <a:endParaRPr lang="es-ES"/>
        </a:p>
      </dgm:t>
    </dgm:pt>
    <dgm:pt modelId="{DA3A802D-DA2F-4C2B-AA45-3464FFC9F067}">
      <dgm:prSet phldrT="[Texto]" custT="1"/>
      <dgm:spPr>
        <a:noFill/>
      </dgm:spPr>
      <dgm:t>
        <a:bodyPr/>
        <a:lstStyle/>
        <a:p>
          <a:r>
            <a:rPr lang="es-CO" sz="1400" dirty="0"/>
            <a:t>Trading algorítmico usando datos del mercado de valores local.</a:t>
          </a:r>
          <a:endParaRPr lang="es-ES" sz="1400" dirty="0"/>
        </a:p>
      </dgm:t>
    </dgm:pt>
    <dgm:pt modelId="{49D12AD6-53BC-4899-9C08-EB7067724E89}" type="parTrans" cxnId="{0C6A2AE5-BDA2-44CB-A1BE-861DC465D5A8}">
      <dgm:prSet/>
      <dgm:spPr/>
      <dgm:t>
        <a:bodyPr/>
        <a:lstStyle/>
        <a:p>
          <a:endParaRPr lang="es-ES"/>
        </a:p>
      </dgm:t>
    </dgm:pt>
    <dgm:pt modelId="{B19F4D0F-93B1-4DB9-9079-BF8889F616A2}" type="sibTrans" cxnId="{0C6A2AE5-BDA2-44CB-A1BE-861DC465D5A8}">
      <dgm:prSet/>
      <dgm:spPr/>
      <dgm:t>
        <a:bodyPr/>
        <a:lstStyle/>
        <a:p>
          <a:endParaRPr lang="es-ES"/>
        </a:p>
      </dgm:t>
    </dgm:pt>
    <dgm:pt modelId="{4CC6154E-D8B2-48BB-B337-A1C8F9F63B80}">
      <dgm:prSet phldrT="[Texto]" custT="1"/>
      <dgm:spPr>
        <a:noFill/>
      </dgm:spPr>
      <dgm:t>
        <a:bodyPr/>
        <a:lstStyle/>
        <a:p>
          <a:r>
            <a:rPr lang="es-ES" sz="1400" dirty="0"/>
            <a:t>Servidor-Métodos Numéricos en finanzas</a:t>
          </a:r>
        </a:p>
      </dgm:t>
    </dgm:pt>
    <dgm:pt modelId="{3C5DAA9E-4CF2-4C76-862A-AFE42E59B879}" type="parTrans" cxnId="{34AB7D33-7413-44B5-9FAF-93663A0F0736}">
      <dgm:prSet/>
      <dgm:spPr/>
      <dgm:t>
        <a:bodyPr/>
        <a:lstStyle/>
        <a:p>
          <a:endParaRPr lang="es-ES"/>
        </a:p>
      </dgm:t>
    </dgm:pt>
    <dgm:pt modelId="{1AA60595-F655-4D40-A04D-28CDF6BD419F}" type="sibTrans" cxnId="{34AB7D33-7413-44B5-9FAF-93663A0F0736}">
      <dgm:prSet/>
      <dgm:spPr/>
      <dgm:t>
        <a:bodyPr/>
        <a:lstStyle/>
        <a:p>
          <a:endParaRPr lang="es-ES"/>
        </a:p>
      </dgm:t>
    </dgm:pt>
    <dgm:pt modelId="{BB9E7A28-01FA-437D-85EE-FEC01E1568D6}">
      <dgm:prSet phldrT="[Texto]" custT="1"/>
      <dgm:spPr>
        <a:noFill/>
      </dgm:spPr>
      <dgm:t>
        <a:bodyPr/>
        <a:lstStyle/>
        <a:p>
          <a:r>
            <a:rPr lang="es-CO" sz="1400" dirty="0"/>
            <a:t>Problemas </a:t>
          </a:r>
          <a:r>
            <a:rPr lang="es-CO" sz="1400" dirty="0" err="1"/>
            <a:t>multi</a:t>
          </a:r>
          <a:r>
            <a:rPr lang="es-CO" sz="1400" dirty="0"/>
            <a:t>-dimensionales en finanzas y economía</a:t>
          </a:r>
          <a:endParaRPr lang="es-ES" sz="1400" dirty="0"/>
        </a:p>
      </dgm:t>
    </dgm:pt>
    <dgm:pt modelId="{CF82313F-AF63-47E5-BE62-71CFEB0DABC1}" type="parTrans" cxnId="{5536D91B-4844-4B89-8A87-AB4B492AF58F}">
      <dgm:prSet/>
      <dgm:spPr/>
      <dgm:t>
        <a:bodyPr/>
        <a:lstStyle/>
        <a:p>
          <a:endParaRPr lang="es-ES"/>
        </a:p>
      </dgm:t>
    </dgm:pt>
    <dgm:pt modelId="{12D31AC8-27F7-4127-BD5D-F108C5356D5E}" type="sibTrans" cxnId="{5536D91B-4844-4B89-8A87-AB4B492AF58F}">
      <dgm:prSet/>
      <dgm:spPr/>
      <dgm:t>
        <a:bodyPr/>
        <a:lstStyle/>
        <a:p>
          <a:endParaRPr lang="es-ES"/>
        </a:p>
      </dgm:t>
    </dgm:pt>
    <dgm:pt modelId="{528F8278-03D0-4B78-BB24-3D084123E5BB}">
      <dgm:prSet phldrT="[Texto]" custT="1"/>
      <dgm:spPr>
        <a:noFill/>
      </dgm:spPr>
      <dgm:t>
        <a:bodyPr/>
        <a:lstStyle/>
        <a:p>
          <a:r>
            <a:rPr lang="es-CO" sz="1400" dirty="0"/>
            <a:t>Modelos de valoración de intervenciones de salud</a:t>
          </a:r>
          <a:endParaRPr lang="es-ES" sz="1400" dirty="0"/>
        </a:p>
      </dgm:t>
    </dgm:pt>
    <dgm:pt modelId="{10D1F0E1-C560-4FB8-B7ED-AA34DBAEDC90}" type="parTrans" cxnId="{56C19677-0728-4E11-A378-9E6C428CB4A6}">
      <dgm:prSet/>
      <dgm:spPr/>
      <dgm:t>
        <a:bodyPr/>
        <a:lstStyle/>
        <a:p>
          <a:endParaRPr lang="es-ES"/>
        </a:p>
      </dgm:t>
    </dgm:pt>
    <dgm:pt modelId="{37B82AC1-44A5-4053-9430-1F530879CD01}" type="sibTrans" cxnId="{56C19677-0728-4E11-A378-9E6C428CB4A6}">
      <dgm:prSet/>
      <dgm:spPr/>
      <dgm:t>
        <a:bodyPr/>
        <a:lstStyle/>
        <a:p>
          <a:endParaRPr lang="es-ES"/>
        </a:p>
      </dgm:t>
    </dgm:pt>
    <dgm:pt modelId="{6034DF66-C83A-49A8-9F16-7B3D4A4D6847}" type="pres">
      <dgm:prSet presAssocID="{A2D91603-9343-4844-A8FE-33600F0B0EEA}" presName="linear" presStyleCnt="0">
        <dgm:presLayoutVars>
          <dgm:dir/>
          <dgm:animLvl val="lvl"/>
          <dgm:resizeHandles val="exact"/>
        </dgm:presLayoutVars>
      </dgm:prSet>
      <dgm:spPr/>
    </dgm:pt>
    <dgm:pt modelId="{6488A3F1-B0D1-4561-A65D-EFE54D83AAD5}" type="pres">
      <dgm:prSet presAssocID="{86A8CE0C-34A0-4676-BAF2-077541EA8076}" presName="parentLin" presStyleCnt="0"/>
      <dgm:spPr/>
    </dgm:pt>
    <dgm:pt modelId="{DD9D86CD-F58C-4DC7-B4FD-4771A67C75B6}" type="pres">
      <dgm:prSet presAssocID="{86A8CE0C-34A0-4676-BAF2-077541EA8076}" presName="parentLeftMargin" presStyleLbl="node1" presStyleIdx="0" presStyleCnt="3"/>
      <dgm:spPr/>
    </dgm:pt>
    <dgm:pt modelId="{6D241491-9D6B-4C99-BFF1-2618D9E12EA1}" type="pres">
      <dgm:prSet presAssocID="{86A8CE0C-34A0-4676-BAF2-077541EA8076}" presName="parentText" presStyleLbl="node1" presStyleIdx="0" presStyleCnt="3" custScaleY="84086" custLinFactY="-18887" custLinFactNeighborY="-100000">
        <dgm:presLayoutVars>
          <dgm:chMax val="0"/>
          <dgm:bulletEnabled val="1"/>
        </dgm:presLayoutVars>
      </dgm:prSet>
      <dgm:spPr/>
    </dgm:pt>
    <dgm:pt modelId="{5B6E323C-CD2D-41B7-962E-499494961A65}" type="pres">
      <dgm:prSet presAssocID="{86A8CE0C-34A0-4676-BAF2-077541EA8076}" presName="negativeSpace" presStyleCnt="0"/>
      <dgm:spPr/>
    </dgm:pt>
    <dgm:pt modelId="{CBA12B11-2BA1-4FF9-9E0F-426F02EB56DD}" type="pres">
      <dgm:prSet presAssocID="{86A8CE0C-34A0-4676-BAF2-077541EA8076}" presName="childText" presStyleLbl="conFgAcc1" presStyleIdx="0" presStyleCnt="3">
        <dgm:presLayoutVars>
          <dgm:bulletEnabled val="1"/>
        </dgm:presLayoutVars>
      </dgm:prSet>
      <dgm:spPr/>
    </dgm:pt>
    <dgm:pt modelId="{6EBF8A11-234F-40B4-9B03-9E915D335751}" type="pres">
      <dgm:prSet presAssocID="{71DD4254-90B9-47EE-9910-20620DFB9263}" presName="spaceBetweenRectangles" presStyleCnt="0"/>
      <dgm:spPr/>
    </dgm:pt>
    <dgm:pt modelId="{DC876F16-EA79-4EEE-99F8-E1C38846878A}" type="pres">
      <dgm:prSet presAssocID="{08CD20C6-C300-48FF-AC87-779DDBCD027A}" presName="parentLin" presStyleCnt="0"/>
      <dgm:spPr/>
    </dgm:pt>
    <dgm:pt modelId="{EDE3BBC9-FB83-4BAA-9FA2-26C3950C0611}" type="pres">
      <dgm:prSet presAssocID="{08CD20C6-C300-48FF-AC87-779DDBCD027A}" presName="parentLeftMargin" presStyleLbl="node1" presStyleIdx="0" presStyleCnt="3"/>
      <dgm:spPr/>
    </dgm:pt>
    <dgm:pt modelId="{6D69AD93-EC12-42C3-A8D7-6033053E4B24}" type="pres">
      <dgm:prSet presAssocID="{08CD20C6-C300-48FF-AC87-779DDBCD02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9E7B487-5B30-428F-9BF6-11018EC4E68B}" type="pres">
      <dgm:prSet presAssocID="{08CD20C6-C300-48FF-AC87-779DDBCD027A}" presName="negativeSpace" presStyleCnt="0"/>
      <dgm:spPr/>
    </dgm:pt>
    <dgm:pt modelId="{91CB2825-60C2-4B58-A771-4AF1727550F5}" type="pres">
      <dgm:prSet presAssocID="{08CD20C6-C300-48FF-AC87-779DDBCD027A}" presName="childText" presStyleLbl="conFgAcc1" presStyleIdx="1" presStyleCnt="3" custScaleY="119886">
        <dgm:presLayoutVars>
          <dgm:bulletEnabled val="1"/>
        </dgm:presLayoutVars>
      </dgm:prSet>
      <dgm:spPr/>
    </dgm:pt>
    <dgm:pt modelId="{51A347E8-F236-44A6-8546-D03B4049222D}" type="pres">
      <dgm:prSet presAssocID="{96BD2311-D1A6-4478-87C0-1411B5D1F832}" presName="spaceBetweenRectangles" presStyleCnt="0"/>
      <dgm:spPr/>
    </dgm:pt>
    <dgm:pt modelId="{CA592D6C-D288-4486-BAE2-83238D6165B0}" type="pres">
      <dgm:prSet presAssocID="{A53C7728-2264-4E75-BF20-E4EF5D2435E0}" presName="parentLin" presStyleCnt="0"/>
      <dgm:spPr/>
    </dgm:pt>
    <dgm:pt modelId="{C9158AC4-0C62-4FDC-8D12-B3F76AD1BADC}" type="pres">
      <dgm:prSet presAssocID="{A53C7728-2264-4E75-BF20-E4EF5D2435E0}" presName="parentLeftMargin" presStyleLbl="node1" presStyleIdx="1" presStyleCnt="3"/>
      <dgm:spPr/>
    </dgm:pt>
    <dgm:pt modelId="{6272ADE2-45FF-4AEF-AFB7-19A267232A33}" type="pres">
      <dgm:prSet presAssocID="{A53C7728-2264-4E75-BF20-E4EF5D2435E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D555994-6457-44FB-BE10-895EBCB32A17}" type="pres">
      <dgm:prSet presAssocID="{A53C7728-2264-4E75-BF20-E4EF5D2435E0}" presName="negativeSpace" presStyleCnt="0"/>
      <dgm:spPr/>
    </dgm:pt>
    <dgm:pt modelId="{534A8A77-1DA5-418A-9E28-2C0B4A37DF3A}" type="pres">
      <dgm:prSet presAssocID="{A53C7728-2264-4E75-BF20-E4EF5D2435E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B3BCA07-C106-49BD-8EF1-03E87470C04D}" type="presOf" srcId="{B9AA1459-9B44-4CFE-9FC5-B3DCAAF5E232}" destId="{91CB2825-60C2-4B58-A771-4AF1727550F5}" srcOrd="0" destOrd="1" presId="urn:microsoft.com/office/officeart/2005/8/layout/list1"/>
    <dgm:cxn modelId="{BC8F8608-73C9-4C15-83F7-8DBF5F085F7A}" srcId="{86A8CE0C-34A0-4676-BAF2-077541EA8076}" destId="{CC9DBC2D-B659-4109-9FE3-BF42CFE41EB9}" srcOrd="3" destOrd="0" parTransId="{6F3987AB-A691-42FD-A853-DB5553D0B3D5}" sibTransId="{44363CC0-C865-4A56-9E4A-40DAB2DA0213}"/>
    <dgm:cxn modelId="{5536D91B-4844-4B89-8A87-AB4B492AF58F}" srcId="{86A8CE0C-34A0-4676-BAF2-077541EA8076}" destId="{BB9E7A28-01FA-437D-85EE-FEC01E1568D6}" srcOrd="8" destOrd="0" parTransId="{CF82313F-AF63-47E5-BE62-71CFEB0DABC1}" sibTransId="{12D31AC8-27F7-4127-BD5D-F108C5356D5E}"/>
    <dgm:cxn modelId="{742E4222-927F-407D-BB55-C87A853B7867}" type="presOf" srcId="{B4437994-67AF-458F-8D82-B614BA76AA08}" destId="{CBA12B11-2BA1-4FF9-9E0F-426F02EB56DD}" srcOrd="0" destOrd="4" presId="urn:microsoft.com/office/officeart/2005/8/layout/list1"/>
    <dgm:cxn modelId="{5C204826-6940-4A4D-8E6B-831E65A731A8}" type="presOf" srcId="{86A8CE0C-34A0-4676-BAF2-077541EA8076}" destId="{DD9D86CD-F58C-4DC7-B4FD-4771A67C75B6}" srcOrd="0" destOrd="0" presId="urn:microsoft.com/office/officeart/2005/8/layout/list1"/>
    <dgm:cxn modelId="{9544B329-A620-47E3-9DB9-56F59B0B4EB2}" type="presOf" srcId="{C23E3F10-8797-4186-90CD-3FBBC7FCBEC7}" destId="{91CB2825-60C2-4B58-A771-4AF1727550F5}" srcOrd="0" destOrd="0" presId="urn:microsoft.com/office/officeart/2005/8/layout/list1"/>
    <dgm:cxn modelId="{34AB7D33-7413-44B5-9FAF-93663A0F0736}" srcId="{86A8CE0C-34A0-4676-BAF2-077541EA8076}" destId="{4CC6154E-D8B2-48BB-B337-A1C8F9F63B80}" srcOrd="7" destOrd="0" parTransId="{3C5DAA9E-4CF2-4C76-862A-AFE42E59B879}" sibTransId="{1AA60595-F655-4D40-A04D-28CDF6BD419F}"/>
    <dgm:cxn modelId="{4ED31434-7CE1-4CAB-A90D-9DE9DC8B61CF}" type="presOf" srcId="{4CC6154E-D8B2-48BB-B337-A1C8F9F63B80}" destId="{CBA12B11-2BA1-4FF9-9E0F-426F02EB56DD}" srcOrd="0" destOrd="7" presId="urn:microsoft.com/office/officeart/2005/8/layout/list1"/>
    <dgm:cxn modelId="{4CE0EB38-4FE7-4229-8EC0-B91048B89E03}" srcId="{A2D91603-9343-4844-A8FE-33600F0B0EEA}" destId="{08CD20C6-C300-48FF-AC87-779DDBCD027A}" srcOrd="1" destOrd="0" parTransId="{40A4F25F-1C35-4234-918D-9D5C0444AFC3}" sibTransId="{96BD2311-D1A6-4478-87C0-1411B5D1F832}"/>
    <dgm:cxn modelId="{34600B39-C141-4A42-BFF6-ECC9367443E2}" type="presOf" srcId="{08CD20C6-C300-48FF-AC87-779DDBCD027A}" destId="{6D69AD93-EC12-42C3-A8D7-6033053E4B24}" srcOrd="1" destOrd="0" presId="urn:microsoft.com/office/officeart/2005/8/layout/list1"/>
    <dgm:cxn modelId="{D3FD725E-64E2-437D-93DE-71ADEF39DCD8}" srcId="{86A8CE0C-34A0-4676-BAF2-077541EA8076}" destId="{B74D35BC-819D-4A6F-B5E9-F8F449614BE7}" srcOrd="1" destOrd="0" parTransId="{96AEB939-A288-402D-9889-476C27987906}" sibTransId="{76048C30-472C-4B63-AD69-B3C277111013}"/>
    <dgm:cxn modelId="{8E213A43-EE55-4EDE-9E22-B420FD12E23E}" type="presOf" srcId="{86A8CE0C-34A0-4676-BAF2-077541EA8076}" destId="{6D241491-9D6B-4C99-BFF1-2618D9E12EA1}" srcOrd="1" destOrd="0" presId="urn:microsoft.com/office/officeart/2005/8/layout/list1"/>
    <dgm:cxn modelId="{08E0F763-155D-4A6A-8A6C-460D45411138}" type="presOf" srcId="{BB9E7A28-01FA-437D-85EE-FEC01E1568D6}" destId="{CBA12B11-2BA1-4FF9-9E0F-426F02EB56DD}" srcOrd="0" destOrd="8" presId="urn:microsoft.com/office/officeart/2005/8/layout/list1"/>
    <dgm:cxn modelId="{64A62971-C273-48E4-B285-8446251FBD67}" type="presOf" srcId="{BF00938A-8CE9-463E-9AB9-8FB9AF2D2EF4}" destId="{CBA12B11-2BA1-4FF9-9E0F-426F02EB56DD}" srcOrd="0" destOrd="0" presId="urn:microsoft.com/office/officeart/2005/8/layout/list1"/>
    <dgm:cxn modelId="{B7515271-0EE5-46E4-BCA7-027C44112C04}" srcId="{08CD20C6-C300-48FF-AC87-779DDBCD027A}" destId="{B9AA1459-9B44-4CFE-9FC5-B3DCAAF5E232}" srcOrd="1" destOrd="0" parTransId="{8DE6E26A-F8E0-4E4C-9C88-D6F64BBB7DE0}" sibTransId="{113A2DEA-75B1-47E4-BCA3-60B853FE6175}"/>
    <dgm:cxn modelId="{213E2355-3DC3-4E33-8D04-6E9F4859D8DD}" srcId="{A53C7728-2264-4E75-BF20-E4EF5D2435E0}" destId="{70AA5517-FEEB-4D78-A0D6-54E5285F7EFF}" srcOrd="0" destOrd="0" parTransId="{6A111A9D-9295-4D9F-B2A9-CEC9678832BB}" sibTransId="{E1610D10-F34A-4FE5-A3DC-425C31D13863}"/>
    <dgm:cxn modelId="{19527D55-A963-4614-A4C1-FC20577E55AE}" type="presOf" srcId="{A53C7728-2264-4E75-BF20-E4EF5D2435E0}" destId="{6272ADE2-45FF-4AEF-AFB7-19A267232A33}" srcOrd="1" destOrd="0" presId="urn:microsoft.com/office/officeart/2005/8/layout/list1"/>
    <dgm:cxn modelId="{56C19677-0728-4E11-A378-9E6C428CB4A6}" srcId="{86A8CE0C-34A0-4676-BAF2-077541EA8076}" destId="{528F8278-03D0-4B78-BB24-3D084123E5BB}" srcOrd="9" destOrd="0" parTransId="{10D1F0E1-C560-4FB8-B7ED-AA34DBAEDC90}" sibTransId="{37B82AC1-44A5-4053-9430-1F530879CD01}"/>
    <dgm:cxn modelId="{79E70E79-8D95-4EF9-BA37-E9D7EBC58359}" type="presOf" srcId="{08CD20C6-C300-48FF-AC87-779DDBCD027A}" destId="{EDE3BBC9-FB83-4BAA-9FA2-26C3950C0611}" srcOrd="0" destOrd="0" presId="urn:microsoft.com/office/officeart/2005/8/layout/list1"/>
    <dgm:cxn modelId="{901CA685-7491-40DB-8573-D4B6CC5CE98A}" srcId="{86A8CE0C-34A0-4676-BAF2-077541EA8076}" destId="{B4437994-67AF-458F-8D82-B614BA76AA08}" srcOrd="4" destOrd="0" parTransId="{06A4F206-87EA-4C31-83A6-925504675EB8}" sibTransId="{822C8220-DCA2-47DF-B2B0-2B8B66CDF10C}"/>
    <dgm:cxn modelId="{F4DDA3B4-6124-44A1-ACDF-9E64EB038528}" type="presOf" srcId="{D34EE3DC-8D3D-48F1-8527-75594B0B0C22}" destId="{CBA12B11-2BA1-4FF9-9E0F-426F02EB56DD}" srcOrd="0" destOrd="2" presId="urn:microsoft.com/office/officeart/2005/8/layout/list1"/>
    <dgm:cxn modelId="{2266A5BC-C6F5-44F7-8960-251E3C1FCA72}" type="presOf" srcId="{B74D35BC-819D-4A6F-B5E9-F8F449614BE7}" destId="{CBA12B11-2BA1-4FF9-9E0F-426F02EB56DD}" srcOrd="0" destOrd="1" presId="urn:microsoft.com/office/officeart/2005/8/layout/list1"/>
    <dgm:cxn modelId="{F60327BF-436A-4AF5-9989-819185BD154F}" srcId="{08CD20C6-C300-48FF-AC87-779DDBCD027A}" destId="{C23E3F10-8797-4186-90CD-3FBBC7FCBEC7}" srcOrd="0" destOrd="0" parTransId="{22398E71-DF3E-4AE3-B4A2-62DAC8B8EB5E}" sibTransId="{F2572010-782D-4146-8363-6BFF0F6B84BE}"/>
    <dgm:cxn modelId="{090794C0-D753-4FEC-A2DB-34BF655B216A}" srcId="{86A8CE0C-34A0-4676-BAF2-077541EA8076}" destId="{D34EE3DC-8D3D-48F1-8527-75594B0B0C22}" srcOrd="2" destOrd="0" parTransId="{871F0F2A-FCFB-4D9B-B5DC-46B94AB758A9}" sibTransId="{FC9F563D-504A-425E-9F14-93CBAC464558}"/>
    <dgm:cxn modelId="{4C99D8CC-7A93-4EBC-A874-DF3CFE86A06E}" type="presOf" srcId="{70AA5517-FEEB-4D78-A0D6-54E5285F7EFF}" destId="{534A8A77-1DA5-418A-9E28-2C0B4A37DF3A}" srcOrd="0" destOrd="0" presId="urn:microsoft.com/office/officeart/2005/8/layout/list1"/>
    <dgm:cxn modelId="{B891ABD6-BC7D-464D-854B-A6BF90A033EE}" srcId="{A2D91603-9343-4844-A8FE-33600F0B0EEA}" destId="{A53C7728-2264-4E75-BF20-E4EF5D2435E0}" srcOrd="2" destOrd="0" parTransId="{639301CF-9A2A-4357-AB92-8D19EBBCA0BE}" sibTransId="{78E8F14D-8B10-4B99-9D55-86097613C283}"/>
    <dgm:cxn modelId="{352200DB-3A95-4D1F-906F-542E2EACA9D5}" type="presOf" srcId="{528F8278-03D0-4B78-BB24-3D084123E5BB}" destId="{CBA12B11-2BA1-4FF9-9E0F-426F02EB56DD}" srcOrd="0" destOrd="9" presId="urn:microsoft.com/office/officeart/2005/8/layout/list1"/>
    <dgm:cxn modelId="{017FB4E2-50AE-4278-9A8B-4A587C065E4E}" srcId="{86A8CE0C-34A0-4676-BAF2-077541EA8076}" destId="{BF00938A-8CE9-463E-9AB9-8FB9AF2D2EF4}" srcOrd="0" destOrd="0" parTransId="{B715536B-280B-4684-B9EF-E1CA9C241DA3}" sibTransId="{11BEF144-9570-4A37-987D-B65E4BAA4866}"/>
    <dgm:cxn modelId="{F75CBAE2-970A-4F17-AF18-8DC0B93E2991}" type="presOf" srcId="{CC9DBC2D-B659-4109-9FE3-BF42CFE41EB9}" destId="{CBA12B11-2BA1-4FF9-9E0F-426F02EB56DD}" srcOrd="0" destOrd="3" presId="urn:microsoft.com/office/officeart/2005/8/layout/list1"/>
    <dgm:cxn modelId="{60831EE3-DD30-4B60-A3AD-8E189D7F6601}" type="presOf" srcId="{0196A3BF-B7A3-4AC2-8F2E-A2EC38F303D2}" destId="{CBA12B11-2BA1-4FF9-9E0F-426F02EB56DD}" srcOrd="0" destOrd="5" presId="urn:microsoft.com/office/officeart/2005/8/layout/list1"/>
    <dgm:cxn modelId="{A72B92E3-A67C-413D-9C80-1DE9F8284E6C}" type="presOf" srcId="{A53C7728-2264-4E75-BF20-E4EF5D2435E0}" destId="{C9158AC4-0C62-4FDC-8D12-B3F76AD1BADC}" srcOrd="0" destOrd="0" presId="urn:microsoft.com/office/officeart/2005/8/layout/list1"/>
    <dgm:cxn modelId="{0C6A2AE5-BDA2-44CB-A1BE-861DC465D5A8}" srcId="{86A8CE0C-34A0-4676-BAF2-077541EA8076}" destId="{DA3A802D-DA2F-4C2B-AA45-3464FFC9F067}" srcOrd="6" destOrd="0" parTransId="{49D12AD6-53BC-4899-9C08-EB7067724E89}" sibTransId="{B19F4D0F-93B1-4DB9-9079-BF8889F616A2}"/>
    <dgm:cxn modelId="{A31CC8F1-5773-4076-86D2-1B4DC592A818}" srcId="{A2D91603-9343-4844-A8FE-33600F0B0EEA}" destId="{86A8CE0C-34A0-4676-BAF2-077541EA8076}" srcOrd="0" destOrd="0" parTransId="{8CAC21B2-D806-4446-B0C6-018F57672821}" sibTransId="{71DD4254-90B9-47EE-9910-20620DFB9263}"/>
    <dgm:cxn modelId="{B88C90F4-2BDD-4BEF-9685-7FC505954D7A}" type="presOf" srcId="{DA3A802D-DA2F-4C2B-AA45-3464FFC9F067}" destId="{CBA12B11-2BA1-4FF9-9E0F-426F02EB56DD}" srcOrd="0" destOrd="6" presId="urn:microsoft.com/office/officeart/2005/8/layout/list1"/>
    <dgm:cxn modelId="{D094EFFB-879B-4D4A-A198-4C01D11AE667}" type="presOf" srcId="{A2D91603-9343-4844-A8FE-33600F0B0EEA}" destId="{6034DF66-C83A-49A8-9F16-7B3D4A4D6847}" srcOrd="0" destOrd="0" presId="urn:microsoft.com/office/officeart/2005/8/layout/list1"/>
    <dgm:cxn modelId="{97887DFF-74DA-4635-BBBD-427E6FB38D68}" srcId="{86A8CE0C-34A0-4676-BAF2-077541EA8076}" destId="{0196A3BF-B7A3-4AC2-8F2E-A2EC38F303D2}" srcOrd="5" destOrd="0" parTransId="{F5AEA6F8-05CE-4212-A78D-67C1C1264FE7}" sibTransId="{8EA4EC0C-66B7-45AD-8A38-1F79B64950E2}"/>
    <dgm:cxn modelId="{D419B1D9-E58D-493A-9593-A565B6F01D17}" type="presParOf" srcId="{6034DF66-C83A-49A8-9F16-7B3D4A4D6847}" destId="{6488A3F1-B0D1-4561-A65D-EFE54D83AAD5}" srcOrd="0" destOrd="0" presId="urn:microsoft.com/office/officeart/2005/8/layout/list1"/>
    <dgm:cxn modelId="{9AF13A86-E6F5-4C93-BDFE-0D32747E45A0}" type="presParOf" srcId="{6488A3F1-B0D1-4561-A65D-EFE54D83AAD5}" destId="{DD9D86CD-F58C-4DC7-B4FD-4771A67C75B6}" srcOrd="0" destOrd="0" presId="urn:microsoft.com/office/officeart/2005/8/layout/list1"/>
    <dgm:cxn modelId="{1D90E7CE-7B87-42A0-8E70-26A2D29B19AF}" type="presParOf" srcId="{6488A3F1-B0D1-4561-A65D-EFE54D83AAD5}" destId="{6D241491-9D6B-4C99-BFF1-2618D9E12EA1}" srcOrd="1" destOrd="0" presId="urn:microsoft.com/office/officeart/2005/8/layout/list1"/>
    <dgm:cxn modelId="{25E96CC1-E5DC-414B-92A5-6E705E94248B}" type="presParOf" srcId="{6034DF66-C83A-49A8-9F16-7B3D4A4D6847}" destId="{5B6E323C-CD2D-41B7-962E-499494961A65}" srcOrd="1" destOrd="0" presId="urn:microsoft.com/office/officeart/2005/8/layout/list1"/>
    <dgm:cxn modelId="{885D3D6B-9804-45AB-BBC5-4F1F176287AA}" type="presParOf" srcId="{6034DF66-C83A-49A8-9F16-7B3D4A4D6847}" destId="{CBA12B11-2BA1-4FF9-9E0F-426F02EB56DD}" srcOrd="2" destOrd="0" presId="urn:microsoft.com/office/officeart/2005/8/layout/list1"/>
    <dgm:cxn modelId="{93616770-E398-48E3-B184-462A89E98041}" type="presParOf" srcId="{6034DF66-C83A-49A8-9F16-7B3D4A4D6847}" destId="{6EBF8A11-234F-40B4-9B03-9E915D335751}" srcOrd="3" destOrd="0" presId="urn:microsoft.com/office/officeart/2005/8/layout/list1"/>
    <dgm:cxn modelId="{03132918-ABA3-4DCE-8EB5-3B63ADE46149}" type="presParOf" srcId="{6034DF66-C83A-49A8-9F16-7B3D4A4D6847}" destId="{DC876F16-EA79-4EEE-99F8-E1C38846878A}" srcOrd="4" destOrd="0" presId="urn:microsoft.com/office/officeart/2005/8/layout/list1"/>
    <dgm:cxn modelId="{E3F7DBF2-39B2-4C72-A135-10ABC4C80E0A}" type="presParOf" srcId="{DC876F16-EA79-4EEE-99F8-E1C38846878A}" destId="{EDE3BBC9-FB83-4BAA-9FA2-26C3950C0611}" srcOrd="0" destOrd="0" presId="urn:microsoft.com/office/officeart/2005/8/layout/list1"/>
    <dgm:cxn modelId="{C470402A-23AF-4EAF-B287-33A2E0B99800}" type="presParOf" srcId="{DC876F16-EA79-4EEE-99F8-E1C38846878A}" destId="{6D69AD93-EC12-42C3-A8D7-6033053E4B24}" srcOrd="1" destOrd="0" presId="urn:microsoft.com/office/officeart/2005/8/layout/list1"/>
    <dgm:cxn modelId="{EB5FC9E5-040B-4C05-9A95-2BE4EB7EDFF3}" type="presParOf" srcId="{6034DF66-C83A-49A8-9F16-7B3D4A4D6847}" destId="{19E7B487-5B30-428F-9BF6-11018EC4E68B}" srcOrd="5" destOrd="0" presId="urn:microsoft.com/office/officeart/2005/8/layout/list1"/>
    <dgm:cxn modelId="{77A77037-A0A2-4FB7-93B5-ABAC481A610F}" type="presParOf" srcId="{6034DF66-C83A-49A8-9F16-7B3D4A4D6847}" destId="{91CB2825-60C2-4B58-A771-4AF1727550F5}" srcOrd="6" destOrd="0" presId="urn:microsoft.com/office/officeart/2005/8/layout/list1"/>
    <dgm:cxn modelId="{D11C10C8-B984-4E21-9FC6-5833FB25B96D}" type="presParOf" srcId="{6034DF66-C83A-49A8-9F16-7B3D4A4D6847}" destId="{51A347E8-F236-44A6-8546-D03B4049222D}" srcOrd="7" destOrd="0" presId="urn:microsoft.com/office/officeart/2005/8/layout/list1"/>
    <dgm:cxn modelId="{2B8EA288-6AD1-4DDA-867F-975EDC009E3A}" type="presParOf" srcId="{6034DF66-C83A-49A8-9F16-7B3D4A4D6847}" destId="{CA592D6C-D288-4486-BAE2-83238D6165B0}" srcOrd="8" destOrd="0" presId="urn:microsoft.com/office/officeart/2005/8/layout/list1"/>
    <dgm:cxn modelId="{94E48D5B-FBD9-4F85-B112-C9B27C80F33B}" type="presParOf" srcId="{CA592D6C-D288-4486-BAE2-83238D6165B0}" destId="{C9158AC4-0C62-4FDC-8D12-B3F76AD1BADC}" srcOrd="0" destOrd="0" presId="urn:microsoft.com/office/officeart/2005/8/layout/list1"/>
    <dgm:cxn modelId="{094F4F4E-FC11-4FFE-830C-5B6127113F84}" type="presParOf" srcId="{CA592D6C-D288-4486-BAE2-83238D6165B0}" destId="{6272ADE2-45FF-4AEF-AFB7-19A267232A33}" srcOrd="1" destOrd="0" presId="urn:microsoft.com/office/officeart/2005/8/layout/list1"/>
    <dgm:cxn modelId="{D397EDA9-2B0B-432B-8FDB-B3FB853A5A7E}" type="presParOf" srcId="{6034DF66-C83A-49A8-9F16-7B3D4A4D6847}" destId="{ED555994-6457-44FB-BE10-895EBCB32A17}" srcOrd="9" destOrd="0" presId="urn:microsoft.com/office/officeart/2005/8/layout/list1"/>
    <dgm:cxn modelId="{E0B060BA-ED9B-4DA6-9E57-325AD7E6CBAB}" type="presParOf" srcId="{6034DF66-C83A-49A8-9F16-7B3D4A4D6847}" destId="{534A8A77-1DA5-418A-9E28-2C0B4A37DF3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12B11-2BA1-4FF9-9E0F-426F02EB56DD}">
      <dsp:nvSpPr>
        <dsp:cNvPr id="0" name=""/>
        <dsp:cNvSpPr/>
      </dsp:nvSpPr>
      <dsp:spPr>
        <a:xfrm>
          <a:off x="0" y="203202"/>
          <a:ext cx="8568952" cy="25515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312420" rIns="6650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Métodos no paramétricos para análisis de duración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Mediciones de productividad académica medida en citaciones.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Estudio de vulnerabilidad de hogares cafeteros.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Beyond risk in the repo market: identifying the pricing scheme under market power.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role of nonlinear pricing and resale price maintenance on nominal price stability.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Loyalty programs and the demand for private labels.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Trading algorítmico usando datos del mercado de valores local.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Servidor-Métodos Numéricos en finanzas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Problemas </a:t>
          </a:r>
          <a:r>
            <a:rPr lang="es-CO" sz="1400" kern="1200" dirty="0" err="1"/>
            <a:t>multi</a:t>
          </a:r>
          <a:r>
            <a:rPr lang="es-CO" sz="1400" kern="1200" dirty="0"/>
            <a:t>-dimensionales en finanzas y economía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Modelos de valoración de intervenciones de salud</a:t>
          </a:r>
          <a:endParaRPr lang="es-ES" sz="1400" kern="1200" dirty="0"/>
        </a:p>
      </dsp:txBody>
      <dsp:txXfrm>
        <a:off x="0" y="203202"/>
        <a:ext cx="8568952" cy="2551500"/>
      </dsp:txXfrm>
    </dsp:sp>
    <dsp:sp modelId="{6D241491-9D6B-4C99-BFF1-2618D9E12EA1}">
      <dsp:nvSpPr>
        <dsp:cNvPr id="0" name=""/>
        <dsp:cNvSpPr/>
      </dsp:nvSpPr>
      <dsp:spPr>
        <a:xfrm>
          <a:off x="428447" y="0"/>
          <a:ext cx="5998266" cy="372332"/>
        </a:xfrm>
        <a:prstGeom prst="roundRect">
          <a:avLst/>
        </a:prstGeom>
        <a:solidFill>
          <a:srgbClr val="41B3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Economía</a:t>
          </a:r>
          <a:endParaRPr lang="es-ES" sz="2800" kern="1200" dirty="0"/>
        </a:p>
      </dsp:txBody>
      <dsp:txXfrm>
        <a:off x="446623" y="18176"/>
        <a:ext cx="5961914" cy="335980"/>
      </dsp:txXfrm>
    </dsp:sp>
    <dsp:sp modelId="{91CB2825-60C2-4B58-A771-4AF1727550F5}">
      <dsp:nvSpPr>
        <dsp:cNvPr id="0" name=""/>
        <dsp:cNvSpPr/>
      </dsp:nvSpPr>
      <dsp:spPr>
        <a:xfrm>
          <a:off x="0" y="3057102"/>
          <a:ext cx="8568952" cy="1217891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312420" rIns="6650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Estudio por simulación computacional del envejecimiento de vidrios coloidales y de la nanomecánica de materiales granulares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effect of colloid density in the mean force between charged colloids</a:t>
          </a:r>
          <a:endParaRPr lang="es-ES" sz="1400" kern="1200" dirty="0"/>
        </a:p>
      </dsp:txBody>
      <dsp:txXfrm>
        <a:off x="0" y="3057102"/>
        <a:ext cx="8568952" cy="1217891"/>
      </dsp:txXfrm>
    </dsp:sp>
    <dsp:sp modelId="{6D69AD93-EC12-42C3-A8D7-6033053E4B24}">
      <dsp:nvSpPr>
        <dsp:cNvPr id="0" name=""/>
        <dsp:cNvSpPr/>
      </dsp:nvSpPr>
      <dsp:spPr>
        <a:xfrm>
          <a:off x="428447" y="2835702"/>
          <a:ext cx="5998266" cy="442800"/>
        </a:xfrm>
        <a:prstGeom prst="roundRect">
          <a:avLst/>
        </a:prstGeom>
        <a:solidFill>
          <a:srgbClr val="41B3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Ciencias Naturales</a:t>
          </a:r>
          <a:endParaRPr lang="es-ES" sz="2800" kern="1200" dirty="0"/>
        </a:p>
      </dsp:txBody>
      <dsp:txXfrm>
        <a:off x="450063" y="2857318"/>
        <a:ext cx="5955034" cy="399568"/>
      </dsp:txXfrm>
    </dsp:sp>
    <dsp:sp modelId="{534A8A77-1DA5-418A-9E28-2C0B4A37DF3A}">
      <dsp:nvSpPr>
        <dsp:cNvPr id="0" name=""/>
        <dsp:cNvSpPr/>
      </dsp:nvSpPr>
      <dsp:spPr>
        <a:xfrm>
          <a:off x="0" y="4577394"/>
          <a:ext cx="8568952" cy="602437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312420" rIns="6650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Computación evolutiva para la Innovación en las organizaciones </a:t>
          </a:r>
          <a:endParaRPr lang="es-ES" sz="500" kern="1200" dirty="0"/>
        </a:p>
      </dsp:txBody>
      <dsp:txXfrm>
        <a:off x="0" y="4577394"/>
        <a:ext cx="8568952" cy="602437"/>
      </dsp:txXfrm>
    </dsp:sp>
    <dsp:sp modelId="{6272ADE2-45FF-4AEF-AFB7-19A267232A33}">
      <dsp:nvSpPr>
        <dsp:cNvPr id="0" name=""/>
        <dsp:cNvSpPr/>
      </dsp:nvSpPr>
      <dsp:spPr>
        <a:xfrm>
          <a:off x="428447" y="4355994"/>
          <a:ext cx="5998266" cy="442800"/>
        </a:xfrm>
        <a:prstGeom prst="roundRect">
          <a:avLst/>
        </a:prstGeom>
        <a:solidFill>
          <a:srgbClr val="41B3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Administración</a:t>
          </a:r>
          <a:endParaRPr lang="es-ES" sz="2800" kern="1200" dirty="0"/>
        </a:p>
      </dsp:txBody>
      <dsp:txXfrm>
        <a:off x="450063" y="4377610"/>
        <a:ext cx="5955034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E8797-A764-449D-BB37-034098F44F31}" type="datetimeFigureOut">
              <a:rPr lang="es-CO" smtClean="0"/>
              <a:t>30/08/2019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56B96-0FD7-4448-A4BE-6E50F584AB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779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115D8A4-45DB-4CC6-A394-42934F07C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1360" r="5760" b="2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768EBAF-FCD8-446E-B5C8-C01AAFC29E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F48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54E74EE-0A2D-4868-8932-227A056D34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293674"/>
            <a:ext cx="2748281" cy="203475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CB010AFD-E016-4E9F-84E0-896A63945380}"/>
              </a:ext>
            </a:extLst>
          </p:cNvPr>
          <p:cNvSpPr/>
          <p:nvPr userDrawn="1"/>
        </p:nvSpPr>
        <p:spPr>
          <a:xfrm>
            <a:off x="9077325" y="2154644"/>
            <a:ext cx="2388339" cy="45719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DAB60362-6F3E-4544-99E7-6FF29F2EB4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6875" y="5131496"/>
            <a:ext cx="5988789" cy="1325562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s-CO" dirty="0"/>
              <a:t>Nombre del responsable Facultad/Escuela/Área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2C32C91E-1CD3-431B-ABAF-284798585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5210" y="3752592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TÍTULO PRINCIPAL</a:t>
            </a:r>
            <a:br>
              <a:rPr lang="es-ES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8680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3F4036-31CE-4A9C-90AF-E7C6E1118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859" y="2135174"/>
            <a:ext cx="2748281" cy="20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8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115D8A4-45DB-4CC6-A394-42934F07C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1360" r="5760" b="2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768EBAF-FCD8-446E-B5C8-C01AAFC29E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F48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964A69E-6493-47F5-8893-4B0DEABD7E12}"/>
              </a:ext>
            </a:extLst>
          </p:cNvPr>
          <p:cNvSpPr/>
          <p:nvPr userDrawn="1"/>
        </p:nvSpPr>
        <p:spPr>
          <a:xfrm>
            <a:off x="9077325" y="3682108"/>
            <a:ext cx="2388339" cy="45719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8807C642-89D8-40B3-9980-B0F5FDDAE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6875" y="5131496"/>
            <a:ext cx="5988789" cy="1325562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5pPr>
              <a:defRPr/>
            </a:lvl5pPr>
          </a:lstStyle>
          <a:p>
            <a:pPr lvl="0"/>
            <a:r>
              <a:rPr lang="es-CO" dirty="0"/>
              <a:t>Nombre del responsable Facultad/Escuela/Área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9486C2D-0225-4A2F-AEBB-076BF8C1A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5210" y="3752592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TÍTULO PRINCIPAL</a:t>
            </a:r>
            <a:br>
              <a:rPr lang="es-ES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5727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6BC012-19FC-4DB1-8AE6-FF9E022219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F48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1B4AB2-BDC5-4DBB-AF87-9B5AE48350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" y="49750"/>
            <a:ext cx="1950490" cy="144408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5200108-A676-4ABC-BC54-1860530AD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F141238-8FD4-4709-A05A-CB0263DFC0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8625" y="1779670"/>
            <a:ext cx="11439525" cy="46004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462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dificio, cielo, exterior, reloj&#10;&#10;Descripción generada automáticamente">
            <a:extLst>
              <a:ext uri="{FF2B5EF4-FFF2-40B4-BE49-F238E27FC236}">
                <a16:creationId xmlns:a16="http://schemas.microsoft.com/office/drawing/2014/main" id="{EF209962-CCDD-4A6F-9E9D-B98E50CEF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4" b="2632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6BC012-19FC-4DB1-8AE6-FF9E022219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F48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F141238-8FD4-4709-A05A-CB0263DFC0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8625" y="1779670"/>
            <a:ext cx="11439525" cy="46004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4BE3ABD-139A-43D9-8010-3D3A1BCF999C}"/>
              </a:ext>
            </a:extLst>
          </p:cNvPr>
          <p:cNvSpPr/>
          <p:nvPr userDrawn="1"/>
        </p:nvSpPr>
        <p:spPr>
          <a:xfrm>
            <a:off x="9077325" y="261978"/>
            <a:ext cx="2724221" cy="50801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5200108-A676-4ABC-BC54-1860530AD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4090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14"/>
            <a:ext cx="12167973" cy="684448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6BC012-19FC-4DB1-8AE6-FF9E022219C4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353F48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F141238-8FD4-4709-A05A-CB0263DFC0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8625" y="1779670"/>
            <a:ext cx="11439525" cy="46004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4BE3ABD-139A-43D9-8010-3D3A1BCF999C}"/>
              </a:ext>
            </a:extLst>
          </p:cNvPr>
          <p:cNvSpPr/>
          <p:nvPr userDrawn="1"/>
        </p:nvSpPr>
        <p:spPr>
          <a:xfrm>
            <a:off x="9077325" y="261978"/>
            <a:ext cx="2724221" cy="50801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5200108-A676-4ABC-BC54-1860530AD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2219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374904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0"/>
            <a:ext cx="844296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EA7C02F-6CD9-4EDD-A784-75083CB85BCA}"/>
              </a:ext>
            </a:extLst>
          </p:cNvPr>
          <p:cNvSpPr/>
          <p:nvPr userDrawn="1"/>
        </p:nvSpPr>
        <p:spPr>
          <a:xfrm>
            <a:off x="-20860" y="-35266"/>
            <a:ext cx="12212860" cy="6928531"/>
          </a:xfrm>
          <a:prstGeom prst="rect">
            <a:avLst/>
          </a:prstGeom>
          <a:solidFill>
            <a:srgbClr val="353F48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643AB67-1A1A-4A30-B56B-697A08909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0594458-FE32-438E-8BA9-534FE2FFBD9B}"/>
              </a:ext>
            </a:extLst>
          </p:cNvPr>
          <p:cNvSpPr/>
          <p:nvPr userDrawn="1"/>
        </p:nvSpPr>
        <p:spPr>
          <a:xfrm>
            <a:off x="9077325" y="261978"/>
            <a:ext cx="2724221" cy="50801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8F141238-8FD4-4709-A05A-CB0263DFC0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8625" y="1779670"/>
            <a:ext cx="11439525" cy="46004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91B4AB2-BDC5-4DBB-AF87-9B5AE48350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" y="49750"/>
            <a:ext cx="1950490" cy="14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F0DC115-FC2E-4512-9D30-CA3DDBBFF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8"/>
          <a:stretch/>
        </p:blipFill>
        <p:spPr>
          <a:xfrm>
            <a:off x="20861" y="-44589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EA7C02F-6CD9-4EDD-A784-75083CB85BCA}"/>
              </a:ext>
            </a:extLst>
          </p:cNvPr>
          <p:cNvSpPr/>
          <p:nvPr userDrawn="1"/>
        </p:nvSpPr>
        <p:spPr>
          <a:xfrm>
            <a:off x="1" y="-44589"/>
            <a:ext cx="12212860" cy="6928531"/>
          </a:xfrm>
          <a:prstGeom prst="rect">
            <a:avLst/>
          </a:prstGeom>
          <a:solidFill>
            <a:srgbClr val="353F48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643AB67-1A1A-4A30-B56B-697A08909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0594458-FE32-438E-8BA9-534FE2FFBD9B}"/>
              </a:ext>
            </a:extLst>
          </p:cNvPr>
          <p:cNvSpPr/>
          <p:nvPr userDrawn="1"/>
        </p:nvSpPr>
        <p:spPr>
          <a:xfrm>
            <a:off x="9077325" y="261978"/>
            <a:ext cx="2724221" cy="50801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F141238-8FD4-4709-A05A-CB0263DFC0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8625" y="1779670"/>
            <a:ext cx="11439525" cy="46004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2984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3BAB232-5FB5-4799-99DD-78B8D80BD747}"/>
              </a:ext>
            </a:extLst>
          </p:cNvPr>
          <p:cNvSpPr/>
          <p:nvPr userDrawn="1"/>
        </p:nvSpPr>
        <p:spPr>
          <a:xfrm>
            <a:off x="0" y="1528762"/>
            <a:ext cx="12192000" cy="532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84E448-9043-4E35-81EC-98BC210F0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" y="11113"/>
            <a:ext cx="1950490" cy="1444088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B6F5E49-CF34-4714-853E-BCD4174B7AA2}"/>
              </a:ext>
            </a:extLst>
          </p:cNvPr>
          <p:cNvSpPr/>
          <p:nvPr userDrawn="1"/>
        </p:nvSpPr>
        <p:spPr>
          <a:xfrm>
            <a:off x="9077325" y="261978"/>
            <a:ext cx="2724221" cy="50801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643AB67-1A1A-4A30-B56B-697A08909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7018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3BAB232-5FB5-4799-99DD-78B8D80BD747}"/>
              </a:ext>
            </a:extLst>
          </p:cNvPr>
          <p:cNvSpPr/>
          <p:nvPr userDrawn="1"/>
        </p:nvSpPr>
        <p:spPr>
          <a:xfrm>
            <a:off x="0" y="1528762"/>
            <a:ext cx="12192000" cy="532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B6F5E49-CF34-4714-853E-BCD4174B7AA2}"/>
              </a:ext>
            </a:extLst>
          </p:cNvPr>
          <p:cNvSpPr/>
          <p:nvPr userDrawn="1"/>
        </p:nvSpPr>
        <p:spPr>
          <a:xfrm>
            <a:off x="9077325" y="261978"/>
            <a:ext cx="2724221" cy="50801"/>
          </a:xfrm>
          <a:prstGeom prst="roundRect">
            <a:avLst/>
          </a:prstGeom>
          <a:solidFill>
            <a:srgbClr val="CC5050"/>
          </a:solidFill>
          <a:ln>
            <a:solidFill>
              <a:srgbClr val="CC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643AB67-1A1A-4A30-B56B-697A08909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4069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E2D3C12-CA59-4A8A-BD15-70DBF7D1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924" y="365125"/>
            <a:ext cx="73818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248FF4-59B6-472D-B3AA-75D526165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754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6" r:id="rId4"/>
    <p:sldLayoutId id="2147483667" r:id="rId5"/>
    <p:sldLayoutId id="2147483662" r:id="rId6"/>
    <p:sldLayoutId id="2147483665" r:id="rId7"/>
    <p:sldLayoutId id="2147483650" r:id="rId8"/>
    <p:sldLayoutId id="2147483664" r:id="rId9"/>
    <p:sldLayoutId id="2147483655" r:id="rId10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AE2B681-104C-4C1B-B0B9-A9C1979DC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76875" y="5934384"/>
            <a:ext cx="5988789" cy="622533"/>
          </a:xfrm>
        </p:spPr>
        <p:txBody>
          <a:bodyPr/>
          <a:lstStyle/>
          <a:p>
            <a:r>
              <a:rPr lang="es-CO" dirty="0"/>
              <a:t>Fredy Harbey Saenz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EDE19DA-793E-4A11-A0F3-952D312F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8" y="3253115"/>
            <a:ext cx="10841196" cy="1960883"/>
          </a:xfrm>
        </p:spPr>
        <p:txBody>
          <a:bodyPr/>
          <a:lstStyle/>
          <a:p>
            <a:r>
              <a:rPr lang="es-CO" dirty="0"/>
              <a:t>Experiencia de la Universidad del Rosario en la Implementación de Servicios y Plataformas para Computación de Alto Desempeño y de Apoyo a la Investigación.</a:t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66018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-914401" y="5820229"/>
            <a:ext cx="5590721" cy="1148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CO" dirty="0">
                <a:solidFill>
                  <a:srgbClr val="A0D8E9"/>
                </a:solidFill>
              </a:rPr>
              <a:t>Lecciones </a:t>
            </a:r>
            <a:r>
              <a:rPr lang="es-CO" dirty="0">
                <a:solidFill>
                  <a:srgbClr val="41B3CE"/>
                </a:solidFill>
              </a:rPr>
              <a:t>Aprendidas</a:t>
            </a:r>
          </a:p>
        </p:txBody>
      </p:sp>
      <p:sp>
        <p:nvSpPr>
          <p:cNvPr id="11" name="Elipse 10"/>
          <p:cNvSpPr/>
          <p:nvPr/>
        </p:nvSpPr>
        <p:spPr>
          <a:xfrm>
            <a:off x="4499426" y="1103087"/>
            <a:ext cx="740230" cy="754742"/>
          </a:xfrm>
          <a:prstGeom prst="ellipse">
            <a:avLst/>
          </a:prstGeom>
          <a:solidFill>
            <a:srgbClr val="A0D8E9"/>
          </a:solidFill>
          <a:ln>
            <a:solidFill>
              <a:srgbClr val="A0D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/>
          <p:cNvSpPr/>
          <p:nvPr/>
        </p:nvSpPr>
        <p:spPr>
          <a:xfrm>
            <a:off x="6219370" y="1103087"/>
            <a:ext cx="740230" cy="754742"/>
          </a:xfrm>
          <a:prstGeom prst="ellipse">
            <a:avLst/>
          </a:prstGeom>
          <a:solidFill>
            <a:srgbClr val="41B3CE"/>
          </a:solidFill>
          <a:ln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4499426" y="2445659"/>
            <a:ext cx="740230" cy="754742"/>
          </a:xfrm>
          <a:prstGeom prst="ellipse">
            <a:avLst/>
          </a:prstGeom>
          <a:solidFill>
            <a:srgbClr val="41B3CE"/>
          </a:solidFill>
          <a:ln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/>
          <p:cNvSpPr/>
          <p:nvPr/>
        </p:nvSpPr>
        <p:spPr>
          <a:xfrm>
            <a:off x="6219370" y="2445659"/>
            <a:ext cx="740230" cy="754742"/>
          </a:xfrm>
          <a:prstGeom prst="ellipse">
            <a:avLst/>
          </a:prstGeom>
          <a:solidFill>
            <a:srgbClr val="A0D8E9"/>
          </a:solidFill>
          <a:ln>
            <a:solidFill>
              <a:srgbClr val="A0D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>
            <a:off x="4499426" y="3940630"/>
            <a:ext cx="740230" cy="754742"/>
          </a:xfrm>
          <a:prstGeom prst="ellipse">
            <a:avLst/>
          </a:prstGeom>
          <a:solidFill>
            <a:srgbClr val="A0D8E9"/>
          </a:solidFill>
          <a:ln>
            <a:solidFill>
              <a:srgbClr val="A0D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/>
          <p:cNvSpPr/>
          <p:nvPr/>
        </p:nvSpPr>
        <p:spPr>
          <a:xfrm>
            <a:off x="585655" y="1316949"/>
            <a:ext cx="3608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Entrenamiento de Usuarios.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402286" y="1215348"/>
            <a:ext cx="3608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Condiciones para una utilización mínima.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85655" y="2547257"/>
            <a:ext cx="3608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Dificultad en la migración de herramientas.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402286" y="2634341"/>
            <a:ext cx="3608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Cargas de trabajo no HPC.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85655" y="4052891"/>
            <a:ext cx="3608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Computación en la nube para HPC.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402286" y="4154489"/>
            <a:ext cx="3608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Personal Especializado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6219370" y="3940629"/>
            <a:ext cx="740230" cy="754742"/>
          </a:xfrm>
          <a:prstGeom prst="ellipse">
            <a:avLst/>
          </a:prstGeom>
          <a:solidFill>
            <a:srgbClr val="41B3CE"/>
          </a:solidFill>
          <a:ln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 descr="&lt;strong&gt;Person&lt;/strong&gt; Individually Alone · Free vector graphic on Pixabay"/>
          <p:cNvPicPr>
            <a:picLocks noChangeAspect="1"/>
          </p:cNvPicPr>
          <p:nvPr/>
        </p:nvPicPr>
        <p:blipFill>
          <a:blip r:embed="rId2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61" y="1218231"/>
            <a:ext cx="467712" cy="487341"/>
          </a:xfrm>
          <a:prstGeom prst="rect">
            <a:avLst/>
          </a:prstGeom>
        </p:spPr>
      </p:pic>
      <p:pic>
        <p:nvPicPr>
          <p:cNvPr id="25" name="Imagen 24" descr="&lt;strong&gt;Target&lt;/strong&gt; PNG"/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85" y="1234915"/>
            <a:ext cx="533400" cy="533400"/>
          </a:xfrm>
          <a:prstGeom prst="rect">
            <a:avLst/>
          </a:prstGeom>
        </p:spPr>
      </p:pic>
      <p:pic>
        <p:nvPicPr>
          <p:cNvPr id="26" name="Imagen 25" descr="GNU Hurd – Wikipédia, a enciclopédia livre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04" y="2579909"/>
            <a:ext cx="581025" cy="581025"/>
          </a:xfrm>
          <a:prstGeom prst="rect">
            <a:avLst/>
          </a:prstGeom>
        </p:spPr>
      </p:pic>
      <p:pic>
        <p:nvPicPr>
          <p:cNvPr id="27" name="Imagen 26" descr="Vector gratis: &lt;strong&gt;Servidor&lt;/strong&gt;, Equipo, Pc, Carcasa - Imagen ..."/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28" y="2553737"/>
            <a:ext cx="344114" cy="530539"/>
          </a:xfrm>
          <a:prstGeom prst="rect">
            <a:avLst/>
          </a:prstGeom>
        </p:spPr>
      </p:pic>
      <p:pic>
        <p:nvPicPr>
          <p:cNvPr id="28" name="Imagen 27" descr="&lt;strong&gt;Cloud&lt;/strong&gt; 2 Free Stock Photo - Public Domain Pictures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55" y="4131492"/>
            <a:ext cx="619407" cy="375193"/>
          </a:xfrm>
          <a:prstGeom prst="rect">
            <a:avLst/>
          </a:prstGeom>
        </p:spPr>
      </p:pic>
      <p:pic>
        <p:nvPicPr>
          <p:cNvPr id="29" name="Imagen 28" descr="Vector gratis: &lt;strong&gt;Configuración&lt;/strong&gt;, Engranajes, Opciones ...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85" y="4056124"/>
            <a:ext cx="533400" cy="5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6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2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solidFill>
            <a:srgbClr val="A0D8E9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4E74EE-0A2D-4868-8932-227A056D34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9295" cy="16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3843181" y="334257"/>
            <a:ext cx="80104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rgbClr val="A0D8E9"/>
                </a:solidFill>
              </a:rPr>
              <a:t>Antecedentes y evolución de servicios y plataformas de cómputo para apoyo a la investigación </a:t>
            </a:r>
            <a:endParaRPr lang="es-CO" dirty="0">
              <a:solidFill>
                <a:srgbClr val="A0D8E9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3326948" y="2375423"/>
            <a:ext cx="779960" cy="7861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/>
          <p:cNvSpPr/>
          <p:nvPr/>
        </p:nvSpPr>
        <p:spPr>
          <a:xfrm>
            <a:off x="3326948" y="3906680"/>
            <a:ext cx="779960" cy="7861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/>
          <p:cNvSpPr/>
          <p:nvPr/>
        </p:nvSpPr>
        <p:spPr>
          <a:xfrm>
            <a:off x="3326948" y="5437937"/>
            <a:ext cx="779960" cy="7861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4484712" y="2798374"/>
            <a:ext cx="6952545" cy="293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algn="l"/>
            <a:r>
              <a:rPr lang="es-CO" sz="1800" dirty="0">
                <a:solidFill>
                  <a:srgbClr val="A0D8E9"/>
                </a:solidFill>
              </a:rPr>
              <a:t>Todas las divisiones académicas, con diferentes equipos de cómputo que no cubren las necesidades y por fuera del centro de datos.</a:t>
            </a:r>
            <a:endParaRPr lang="es-ES" sz="1800" dirty="0">
              <a:solidFill>
                <a:srgbClr val="A0D8E9"/>
              </a:solidFill>
            </a:endParaRP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4390364" y="2283119"/>
            <a:ext cx="6517118" cy="293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algn="l"/>
            <a:r>
              <a:rPr lang="es-CO" sz="1800" b="1" dirty="0">
                <a:solidFill>
                  <a:srgbClr val="41B3CE"/>
                </a:solidFill>
              </a:rPr>
              <a:t>Inventario</a:t>
            </a:r>
            <a:endParaRPr lang="es-ES" sz="1800" b="1" dirty="0">
              <a:solidFill>
                <a:srgbClr val="41B3CE"/>
              </a:solidFill>
            </a:endParaRP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4484712" y="4190118"/>
            <a:ext cx="6952545" cy="541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algn="l"/>
            <a:r>
              <a:rPr lang="es-CO" sz="1800" dirty="0">
                <a:solidFill>
                  <a:srgbClr val="A0D8E9"/>
                </a:solidFill>
              </a:rPr>
              <a:t>Consolidación y centralización de la infraestructura tecnológica para la investigación.</a:t>
            </a:r>
            <a:endParaRPr lang="es-ES" sz="1800" dirty="0">
              <a:solidFill>
                <a:srgbClr val="A0D8E9"/>
              </a:solidFill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4390364" y="3907088"/>
            <a:ext cx="6517118" cy="293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algn="l"/>
            <a:r>
              <a:rPr lang="es-CO" sz="1800" b="1" dirty="0">
                <a:solidFill>
                  <a:srgbClr val="41B3CE"/>
                </a:solidFill>
              </a:rPr>
              <a:t>Proyecto</a:t>
            </a:r>
            <a:endParaRPr lang="es-ES" sz="1800" b="1" dirty="0">
              <a:solidFill>
                <a:srgbClr val="41B3CE"/>
              </a:solidFill>
            </a:endParaRPr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4484712" y="5865647"/>
            <a:ext cx="6952545" cy="293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algn="l"/>
            <a:r>
              <a:rPr lang="es-CO" sz="1800" dirty="0">
                <a:solidFill>
                  <a:srgbClr val="A0D8E9"/>
                </a:solidFill>
              </a:rPr>
              <a:t>Optimización del uso y de los costos de los recursos, teniendo en cuenta las particularidades de la Universidad.</a:t>
            </a:r>
            <a:endParaRPr lang="es-ES" sz="1800" dirty="0">
              <a:solidFill>
                <a:srgbClr val="A0D8E9"/>
              </a:solidFill>
            </a:endParaRPr>
          </a:p>
        </p:txBody>
      </p:sp>
      <p:sp>
        <p:nvSpPr>
          <p:cNvPr id="18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4390364" y="5408448"/>
            <a:ext cx="6517118" cy="293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 algn="l"/>
            <a:r>
              <a:rPr lang="es-CO" sz="1800" b="1" dirty="0">
                <a:solidFill>
                  <a:srgbClr val="41B3CE"/>
                </a:solidFill>
              </a:rPr>
              <a:t>Objetivo Principal</a:t>
            </a:r>
            <a:endParaRPr lang="es-ES" sz="1800" b="1" dirty="0">
              <a:solidFill>
                <a:srgbClr val="41B3CE"/>
              </a:solidFill>
            </a:endParaRPr>
          </a:p>
        </p:txBody>
      </p:sp>
      <p:pic>
        <p:nvPicPr>
          <p:cNvPr id="20" name="Imagen 19" descr="File:Edit &lt;strong&gt;Notepad&lt;/strong&gt; Icon.svg - Wikimedia Common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96" y="2492732"/>
            <a:ext cx="551543" cy="551543"/>
          </a:xfrm>
          <a:prstGeom prst="rect">
            <a:avLst/>
          </a:prstGeom>
        </p:spPr>
      </p:pic>
      <p:pic>
        <p:nvPicPr>
          <p:cNvPr id="21" name="Imagen 20" descr="File:Linecons small-calendar.svg - Wikimedia Commons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24" y="4053017"/>
            <a:ext cx="446411" cy="446411"/>
          </a:xfrm>
          <a:prstGeom prst="rect">
            <a:avLst/>
          </a:prstGeom>
        </p:spPr>
      </p:pic>
      <p:pic>
        <p:nvPicPr>
          <p:cNvPr id="23" name="Imagen 22" descr="SVG &gt; &lt;strong&gt;flecha&lt;/strong&gt; certo acima bala - Imagem e ícone grátis do ...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96" y="5701614"/>
            <a:ext cx="466320" cy="3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3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57696" y="324116"/>
            <a:ext cx="8010454" cy="459655"/>
          </a:xfrm>
        </p:spPr>
        <p:txBody>
          <a:bodyPr/>
          <a:lstStyle/>
          <a:p>
            <a:pPr lvl="0"/>
            <a:r>
              <a:rPr lang="es-MX" b="1" dirty="0">
                <a:solidFill>
                  <a:srgbClr val="A0D8E9"/>
                </a:solidFill>
              </a:rPr>
              <a:t>Lineamientos</a:t>
            </a:r>
            <a:endParaRPr lang="es-CO" dirty="0">
              <a:solidFill>
                <a:srgbClr val="A0D8E9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4E74EE-0A2D-4868-8932-227A056D34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9295" cy="168752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018971" y="1803638"/>
            <a:ext cx="9173029" cy="663786"/>
          </a:xfrm>
          <a:prstGeom prst="rect">
            <a:avLst/>
          </a:prstGeom>
          <a:solidFill>
            <a:srgbClr val="29899F"/>
          </a:solidFill>
          <a:ln>
            <a:solidFill>
              <a:srgbClr val="298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3857696" y="2710781"/>
            <a:ext cx="8334304" cy="663786"/>
          </a:xfrm>
          <a:prstGeom prst="rect">
            <a:avLst/>
          </a:prstGeom>
          <a:solidFill>
            <a:srgbClr val="29899F"/>
          </a:solidFill>
          <a:ln>
            <a:solidFill>
              <a:srgbClr val="298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4789714" y="3617924"/>
            <a:ext cx="7402286" cy="663786"/>
          </a:xfrm>
          <a:prstGeom prst="rect">
            <a:avLst/>
          </a:prstGeom>
          <a:solidFill>
            <a:srgbClr val="29899F"/>
          </a:solidFill>
          <a:ln>
            <a:solidFill>
              <a:srgbClr val="298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5631543" y="4525067"/>
            <a:ext cx="6560457" cy="663786"/>
          </a:xfrm>
          <a:prstGeom prst="rect">
            <a:avLst/>
          </a:prstGeom>
          <a:solidFill>
            <a:srgbClr val="29899F"/>
          </a:solidFill>
          <a:ln>
            <a:solidFill>
              <a:srgbClr val="298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6429829" y="5432211"/>
            <a:ext cx="5762171" cy="663786"/>
          </a:xfrm>
          <a:prstGeom prst="rect">
            <a:avLst/>
          </a:prstGeom>
          <a:solidFill>
            <a:srgbClr val="29899F"/>
          </a:solidFill>
          <a:ln>
            <a:solidFill>
              <a:srgbClr val="298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3677198" y="1950865"/>
            <a:ext cx="59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Necesidades reales a corto, mediano y largo plazo.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120571" y="1832666"/>
            <a:ext cx="435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endParaRPr lang="es-CO" sz="2000" b="1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414323" y="2916060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Comenzar Pequeño, luego escalar.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857696" y="2797861"/>
            <a:ext cx="435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346341" y="3746125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Equipo de Trabajo permanente.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789714" y="3627926"/>
            <a:ext cx="435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3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188170" y="4717765"/>
            <a:ext cx="4089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Claridad en el modelo económico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631543" y="4599566"/>
            <a:ext cx="435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4</a:t>
            </a:r>
            <a:endParaRPr lang="es-CO" sz="2000" b="1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986456" y="5626273"/>
            <a:ext cx="289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Elección de tecnologías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429829" y="5508074"/>
            <a:ext cx="435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5</a:t>
            </a:r>
            <a:endParaRPr lang="es-CO" sz="2000" b="1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124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rgbClr val="41B3CE"/>
                </a:solidFill>
              </a:rPr>
              <a:t>CAMINO A SEGUIR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4E74EE-0A2D-4868-8932-227A056D34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9295" cy="1687526"/>
          </a:xfrm>
          <a:prstGeom prst="rect">
            <a:avLst/>
          </a:prstGeom>
        </p:spPr>
      </p:pic>
      <p:sp>
        <p:nvSpPr>
          <p:cNvPr id="4" name="Hexágono 3"/>
          <p:cNvSpPr/>
          <p:nvPr/>
        </p:nvSpPr>
        <p:spPr>
          <a:xfrm>
            <a:off x="446051" y="3139064"/>
            <a:ext cx="802886" cy="724829"/>
          </a:xfrm>
          <a:prstGeom prst="hexagon">
            <a:avLst/>
          </a:prstGeom>
          <a:noFill/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/>
          <p:cNvSpPr/>
          <p:nvPr/>
        </p:nvSpPr>
        <p:spPr>
          <a:xfrm>
            <a:off x="2194834" y="3108395"/>
            <a:ext cx="779960" cy="786163"/>
          </a:xfrm>
          <a:prstGeom prst="ellipse">
            <a:avLst/>
          </a:prstGeom>
          <a:noFill/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Hexágono 9"/>
          <p:cNvSpPr/>
          <p:nvPr/>
        </p:nvSpPr>
        <p:spPr>
          <a:xfrm>
            <a:off x="10824119" y="3139063"/>
            <a:ext cx="802886" cy="724829"/>
          </a:xfrm>
          <a:prstGeom prst="hexagon">
            <a:avLst/>
          </a:prstGeom>
          <a:noFill/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/>
          <p:cNvSpPr/>
          <p:nvPr/>
        </p:nvSpPr>
        <p:spPr>
          <a:xfrm>
            <a:off x="3920691" y="3139062"/>
            <a:ext cx="779960" cy="786163"/>
          </a:xfrm>
          <a:prstGeom prst="ellipse">
            <a:avLst/>
          </a:prstGeom>
          <a:noFill/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>
            <a:off x="5646548" y="3139062"/>
            <a:ext cx="779960" cy="786163"/>
          </a:xfrm>
          <a:prstGeom prst="ellipse">
            <a:avLst/>
          </a:prstGeom>
          <a:noFill/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/>
          <p:cNvSpPr/>
          <p:nvPr/>
        </p:nvSpPr>
        <p:spPr>
          <a:xfrm>
            <a:off x="7372405" y="3108394"/>
            <a:ext cx="779960" cy="786163"/>
          </a:xfrm>
          <a:prstGeom prst="ellipse">
            <a:avLst/>
          </a:prstGeom>
          <a:noFill/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/>
          <p:cNvSpPr/>
          <p:nvPr/>
        </p:nvSpPr>
        <p:spPr>
          <a:xfrm>
            <a:off x="9098262" y="3108393"/>
            <a:ext cx="779960" cy="786163"/>
          </a:xfrm>
          <a:prstGeom prst="ellipse">
            <a:avLst/>
          </a:prstGeom>
          <a:noFill/>
          <a:ln w="28575">
            <a:solidFill>
              <a:srgbClr val="41B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9" name="Conector recto 18"/>
          <p:cNvCxnSpPr>
            <a:stCxn id="4" idx="0"/>
            <a:endCxn id="9" idx="2"/>
          </p:cNvCxnSpPr>
          <p:nvPr/>
        </p:nvCxnSpPr>
        <p:spPr>
          <a:xfrm flipV="1">
            <a:off x="1248937" y="3501477"/>
            <a:ext cx="945897" cy="2"/>
          </a:xfrm>
          <a:prstGeom prst="line">
            <a:avLst/>
          </a:prstGeom>
          <a:ln w="28575">
            <a:solidFill>
              <a:srgbClr val="41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V="1">
            <a:off x="2974794" y="3534926"/>
            <a:ext cx="945897" cy="2"/>
          </a:xfrm>
          <a:prstGeom prst="line">
            <a:avLst/>
          </a:prstGeom>
          <a:ln w="28575">
            <a:solidFill>
              <a:srgbClr val="41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V="1">
            <a:off x="4700651" y="3546077"/>
            <a:ext cx="945897" cy="2"/>
          </a:xfrm>
          <a:prstGeom prst="line">
            <a:avLst/>
          </a:prstGeom>
          <a:ln w="28575">
            <a:solidFill>
              <a:srgbClr val="41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6426508" y="3515408"/>
            <a:ext cx="945897" cy="2"/>
          </a:xfrm>
          <a:prstGeom prst="line">
            <a:avLst/>
          </a:prstGeom>
          <a:ln w="28575">
            <a:solidFill>
              <a:srgbClr val="41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V="1">
            <a:off x="8152365" y="3501472"/>
            <a:ext cx="945897" cy="2"/>
          </a:xfrm>
          <a:prstGeom prst="line">
            <a:avLst/>
          </a:prstGeom>
          <a:ln w="28575">
            <a:solidFill>
              <a:srgbClr val="41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V="1">
            <a:off x="9878222" y="3501470"/>
            <a:ext cx="945897" cy="2"/>
          </a:xfrm>
          <a:prstGeom prst="line">
            <a:avLst/>
          </a:prstGeom>
          <a:ln w="28575">
            <a:solidFill>
              <a:srgbClr val="41B3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o 38"/>
          <p:cNvGrpSpPr/>
          <p:nvPr/>
        </p:nvGrpSpPr>
        <p:grpSpPr>
          <a:xfrm>
            <a:off x="2504640" y="1871236"/>
            <a:ext cx="165207" cy="1237157"/>
            <a:chOff x="2504640" y="1871236"/>
            <a:chExt cx="165207" cy="1237157"/>
          </a:xfrm>
        </p:grpSpPr>
        <p:cxnSp>
          <p:nvCxnSpPr>
            <p:cNvPr id="25" name="Conector recto 24"/>
            <p:cNvCxnSpPr/>
            <p:nvPr/>
          </p:nvCxnSpPr>
          <p:spPr>
            <a:xfrm flipV="1">
              <a:off x="2584814" y="2032295"/>
              <a:ext cx="0" cy="1076098"/>
            </a:xfrm>
            <a:prstGeom prst="line">
              <a:avLst/>
            </a:prstGeom>
            <a:ln w="28575">
              <a:solidFill>
                <a:srgbClr val="41B3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ipse 28"/>
            <p:cNvSpPr/>
            <p:nvPr/>
          </p:nvSpPr>
          <p:spPr>
            <a:xfrm>
              <a:off x="2504640" y="1871236"/>
              <a:ext cx="165207" cy="158888"/>
            </a:xfrm>
            <a:prstGeom prst="ellipse">
              <a:avLst/>
            </a:prstGeom>
            <a:solidFill>
              <a:srgbClr val="41B3CE"/>
            </a:solidFill>
            <a:ln w="28575">
              <a:solidFill>
                <a:srgbClr val="41B3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953096" y="1870621"/>
            <a:ext cx="165207" cy="1246139"/>
            <a:chOff x="5953096" y="1870621"/>
            <a:chExt cx="165207" cy="1246139"/>
          </a:xfrm>
        </p:grpSpPr>
        <p:cxnSp>
          <p:nvCxnSpPr>
            <p:cNvPr id="30" name="Conector recto 29"/>
            <p:cNvCxnSpPr/>
            <p:nvPr/>
          </p:nvCxnSpPr>
          <p:spPr>
            <a:xfrm flipV="1">
              <a:off x="6037975" y="2040662"/>
              <a:ext cx="0" cy="1076098"/>
            </a:xfrm>
            <a:prstGeom prst="line">
              <a:avLst/>
            </a:prstGeom>
            <a:ln w="28575">
              <a:solidFill>
                <a:srgbClr val="41B3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ipse 30"/>
            <p:cNvSpPr/>
            <p:nvPr/>
          </p:nvSpPr>
          <p:spPr>
            <a:xfrm>
              <a:off x="5953096" y="1870621"/>
              <a:ext cx="165207" cy="158888"/>
            </a:xfrm>
            <a:prstGeom prst="ellipse">
              <a:avLst/>
            </a:prstGeom>
            <a:solidFill>
              <a:srgbClr val="41B3CE"/>
            </a:solidFill>
            <a:ln w="28575">
              <a:solidFill>
                <a:srgbClr val="41B3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9408266" y="1873405"/>
            <a:ext cx="165207" cy="1234988"/>
            <a:chOff x="9408266" y="1873405"/>
            <a:chExt cx="165207" cy="1234988"/>
          </a:xfrm>
        </p:grpSpPr>
        <p:cxnSp>
          <p:nvCxnSpPr>
            <p:cNvPr id="34" name="Conector recto 33"/>
            <p:cNvCxnSpPr/>
            <p:nvPr/>
          </p:nvCxnSpPr>
          <p:spPr>
            <a:xfrm flipV="1">
              <a:off x="9493145" y="2032295"/>
              <a:ext cx="0" cy="1076098"/>
            </a:xfrm>
            <a:prstGeom prst="line">
              <a:avLst/>
            </a:prstGeom>
            <a:ln w="28575">
              <a:solidFill>
                <a:srgbClr val="41B3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e 34"/>
            <p:cNvSpPr/>
            <p:nvPr/>
          </p:nvSpPr>
          <p:spPr>
            <a:xfrm>
              <a:off x="9408266" y="1873405"/>
              <a:ext cx="165207" cy="158888"/>
            </a:xfrm>
            <a:prstGeom prst="ellipse">
              <a:avLst/>
            </a:prstGeom>
            <a:solidFill>
              <a:srgbClr val="41B3CE"/>
            </a:solidFill>
            <a:ln w="28575">
              <a:solidFill>
                <a:srgbClr val="41B3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4243810" y="3925225"/>
            <a:ext cx="165207" cy="1234986"/>
            <a:chOff x="4243810" y="3925225"/>
            <a:chExt cx="165207" cy="1234986"/>
          </a:xfrm>
        </p:grpSpPr>
        <p:cxnSp>
          <p:nvCxnSpPr>
            <p:cNvPr id="36" name="Conector recto 35"/>
            <p:cNvCxnSpPr/>
            <p:nvPr/>
          </p:nvCxnSpPr>
          <p:spPr>
            <a:xfrm flipV="1">
              <a:off x="4326414" y="3925225"/>
              <a:ext cx="0" cy="1076098"/>
            </a:xfrm>
            <a:prstGeom prst="line">
              <a:avLst/>
            </a:prstGeom>
            <a:ln w="28575">
              <a:solidFill>
                <a:srgbClr val="41B3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ipse 36"/>
            <p:cNvSpPr/>
            <p:nvPr/>
          </p:nvSpPr>
          <p:spPr>
            <a:xfrm>
              <a:off x="4243810" y="5001323"/>
              <a:ext cx="165207" cy="158888"/>
            </a:xfrm>
            <a:prstGeom prst="ellipse">
              <a:avLst/>
            </a:prstGeom>
            <a:solidFill>
              <a:srgbClr val="41B3CE"/>
            </a:solidFill>
            <a:ln w="28575">
              <a:solidFill>
                <a:srgbClr val="41B3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7679781" y="3915700"/>
            <a:ext cx="165207" cy="1234986"/>
            <a:chOff x="4243810" y="3925225"/>
            <a:chExt cx="165207" cy="1234986"/>
          </a:xfrm>
        </p:grpSpPr>
        <p:cxnSp>
          <p:nvCxnSpPr>
            <p:cNvPr id="43" name="Conector recto 42"/>
            <p:cNvCxnSpPr/>
            <p:nvPr/>
          </p:nvCxnSpPr>
          <p:spPr>
            <a:xfrm flipV="1">
              <a:off x="4326414" y="3925225"/>
              <a:ext cx="0" cy="1076098"/>
            </a:xfrm>
            <a:prstGeom prst="line">
              <a:avLst/>
            </a:prstGeom>
            <a:ln w="28575">
              <a:solidFill>
                <a:srgbClr val="41B3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ipse 43"/>
            <p:cNvSpPr/>
            <p:nvPr/>
          </p:nvSpPr>
          <p:spPr>
            <a:xfrm>
              <a:off x="4243810" y="5001323"/>
              <a:ext cx="165207" cy="158888"/>
            </a:xfrm>
            <a:prstGeom prst="ellipse">
              <a:avLst/>
            </a:prstGeom>
            <a:solidFill>
              <a:srgbClr val="41B3CE"/>
            </a:solidFill>
            <a:ln w="28575">
              <a:solidFill>
                <a:srgbClr val="41B3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5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552219" y="3369268"/>
            <a:ext cx="590551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CO" sz="1200" b="1" dirty="0"/>
              <a:t>Inicio</a:t>
            </a:r>
          </a:p>
        </p:txBody>
      </p:sp>
      <p:sp>
        <p:nvSpPr>
          <p:cNvPr id="46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10738393" y="3369268"/>
            <a:ext cx="945897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CO" sz="1200" b="1" dirty="0"/>
              <a:t>Evolución</a:t>
            </a:r>
          </a:p>
        </p:txBody>
      </p:sp>
      <p:pic>
        <p:nvPicPr>
          <p:cNvPr id="47" name="Imagen 46" descr="Silueta &lt;strong&gt;lápiz&lt;/strong&gt; Stock de Foto gratis - Public Domain Pictures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76" y="3252687"/>
            <a:ext cx="523875" cy="487341"/>
          </a:xfrm>
          <a:prstGeom prst="rect">
            <a:avLst/>
          </a:prstGeom>
        </p:spPr>
      </p:pic>
      <p:pic>
        <p:nvPicPr>
          <p:cNvPr id="48" name="Imagen 47" descr="&lt;strong&gt;Person&lt;/strong&gt; Individually Alone · Free vector graphic on Pixabay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93" y="3252687"/>
            <a:ext cx="467712" cy="487341"/>
          </a:xfrm>
          <a:prstGeom prst="rect">
            <a:avLst/>
          </a:prstGeom>
        </p:spPr>
      </p:pic>
      <p:pic>
        <p:nvPicPr>
          <p:cNvPr id="49" name="Imagen 48" descr="&lt;strong&gt;Target&lt;/strong&gt; PNG"/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94" y="3279377"/>
            <a:ext cx="533400" cy="533400"/>
          </a:xfrm>
          <a:prstGeom prst="rect">
            <a:avLst/>
          </a:prstGeom>
        </p:spPr>
      </p:pic>
      <p:pic>
        <p:nvPicPr>
          <p:cNvPr id="50" name="Imagen 49" descr="GNU Hurd – Wikipédia, a enciclopédia livre"/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35" y="3205844"/>
            <a:ext cx="581025" cy="581025"/>
          </a:xfrm>
          <a:prstGeom prst="rect">
            <a:avLst/>
          </a:prstGeom>
        </p:spPr>
      </p:pic>
      <p:sp>
        <p:nvSpPr>
          <p:cNvPr id="51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1219201" y="2229954"/>
            <a:ext cx="1342696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s-CO" sz="1200" dirty="0"/>
              <a:t>Definición de la inversión en infraestructura</a:t>
            </a:r>
            <a:endParaRPr lang="es-ES" sz="1200" dirty="0"/>
          </a:p>
        </p:txBody>
      </p:sp>
      <p:sp>
        <p:nvSpPr>
          <p:cNvPr id="52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2752726" y="4447001"/>
            <a:ext cx="1400246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s-CO" sz="1200" dirty="0"/>
              <a:t>Incorporación administrador para el sistema HPC</a:t>
            </a:r>
            <a:endParaRPr lang="es-ES" sz="1200" dirty="0"/>
          </a:p>
        </p:txBody>
      </p:sp>
      <p:sp>
        <p:nvSpPr>
          <p:cNvPr id="53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6301985" y="4447001"/>
            <a:ext cx="1286957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s-CO" sz="1200" dirty="0"/>
              <a:t>Definición de arquitectura de red y seguridad</a:t>
            </a:r>
          </a:p>
        </p:txBody>
      </p:sp>
      <p:sp>
        <p:nvSpPr>
          <p:cNvPr id="54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4644368" y="2204112"/>
            <a:ext cx="1351168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s-CO" sz="1200" dirty="0"/>
              <a:t>Definición de políticas de uso del sistema</a:t>
            </a:r>
            <a:endParaRPr lang="es-ES" sz="1200" dirty="0"/>
          </a:p>
        </p:txBody>
      </p:sp>
      <p:sp>
        <p:nvSpPr>
          <p:cNvPr id="55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7823444" y="2253114"/>
            <a:ext cx="1475649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s-CO" sz="1200" dirty="0"/>
              <a:t>Implementación del sistema para trabajos que no requieran HPC</a:t>
            </a:r>
            <a:endParaRPr lang="es-ES" sz="1200" dirty="0"/>
          </a:p>
        </p:txBody>
      </p:sp>
      <p:pic>
        <p:nvPicPr>
          <p:cNvPr id="56" name="Imagen 55" descr="Vector gratis: &lt;strong&gt;Servidor&lt;/strong&gt;, Equipo, Pc, Carcasa - Imagen ..."/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901" y="3228539"/>
            <a:ext cx="344114" cy="530539"/>
          </a:xfrm>
          <a:prstGeom prst="rect">
            <a:avLst/>
          </a:prstGeom>
        </p:spPr>
      </p:pic>
      <p:grpSp>
        <p:nvGrpSpPr>
          <p:cNvPr id="58" name="Grupo 57"/>
          <p:cNvGrpSpPr/>
          <p:nvPr/>
        </p:nvGrpSpPr>
        <p:grpSpPr>
          <a:xfrm>
            <a:off x="11115750" y="3894556"/>
            <a:ext cx="165207" cy="1234986"/>
            <a:chOff x="4243810" y="3925225"/>
            <a:chExt cx="165207" cy="1234986"/>
          </a:xfrm>
          <a:solidFill>
            <a:srgbClr val="A0D8E9"/>
          </a:solidFill>
        </p:grpSpPr>
        <p:cxnSp>
          <p:nvCxnSpPr>
            <p:cNvPr id="59" name="Conector recto 58"/>
            <p:cNvCxnSpPr/>
            <p:nvPr/>
          </p:nvCxnSpPr>
          <p:spPr>
            <a:xfrm flipV="1">
              <a:off x="4326414" y="3925225"/>
              <a:ext cx="0" cy="1076098"/>
            </a:xfrm>
            <a:prstGeom prst="line">
              <a:avLst/>
            </a:prstGeom>
            <a:grpFill/>
            <a:ln w="28575">
              <a:solidFill>
                <a:srgbClr val="A0D8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ipse 59"/>
            <p:cNvSpPr/>
            <p:nvPr/>
          </p:nvSpPr>
          <p:spPr>
            <a:xfrm>
              <a:off x="4243810" y="5001323"/>
              <a:ext cx="165207" cy="158888"/>
            </a:xfrm>
            <a:prstGeom prst="ellipse">
              <a:avLst/>
            </a:prstGeom>
            <a:grpFill/>
            <a:ln w="28575">
              <a:solidFill>
                <a:srgbClr val="A0D8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4" name="Título 2">
            <a:extLst>
              <a:ext uri="{FF2B5EF4-FFF2-40B4-BE49-F238E27FC236}">
                <a16:creationId xmlns:a16="http://schemas.microsoft.com/office/drawing/2014/main" id="{FC165BAF-E0DF-454A-9D3D-3C5577FA9B73}"/>
              </a:ext>
            </a:extLst>
          </p:cNvPr>
          <p:cNvSpPr txBox="1">
            <a:spLocks/>
          </p:cNvSpPr>
          <p:nvPr/>
        </p:nvSpPr>
        <p:spPr>
          <a:xfrm>
            <a:off x="9640101" y="4501084"/>
            <a:ext cx="1475649" cy="26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s-CO" sz="1200" dirty="0"/>
              <a:t>Laboratorio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110218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857696" y="208004"/>
            <a:ext cx="8010454" cy="1325563"/>
          </a:xfrm>
        </p:spPr>
        <p:txBody>
          <a:bodyPr/>
          <a:lstStyle/>
          <a:p>
            <a:r>
              <a:rPr lang="es-CO" b="1" dirty="0">
                <a:solidFill>
                  <a:srgbClr val="A0D8E9"/>
                </a:solidFill>
              </a:rPr>
              <a:t>Proyectos de Investigación para realizar en </a:t>
            </a:r>
            <a:r>
              <a:rPr lang="es-CO" b="1" dirty="0">
                <a:solidFill>
                  <a:srgbClr val="41B3CE"/>
                </a:solidFill>
              </a:rPr>
              <a:t>HPC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24286" y="1533566"/>
            <a:ext cx="8568952" cy="2512653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1824286" y="4366260"/>
            <a:ext cx="8568952" cy="1218225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1824286" y="5904526"/>
            <a:ext cx="8568952" cy="57247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D40EBD5-6600-4FAA-95C5-1C81F07349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707684"/>
              </p:ext>
            </p:extLst>
          </p:nvPr>
        </p:nvGraphicFramePr>
        <p:xfrm>
          <a:off x="1824286" y="1308100"/>
          <a:ext cx="8568952" cy="5232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639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A8441EF1-4A30-458F-A562-86949DC0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96" y="153119"/>
            <a:ext cx="8010454" cy="1325563"/>
          </a:xfrm>
        </p:spPr>
        <p:txBody>
          <a:bodyPr/>
          <a:lstStyle/>
          <a:p>
            <a:r>
              <a:rPr lang="es-CO" dirty="0">
                <a:solidFill>
                  <a:srgbClr val="A0D8E9"/>
                </a:solidFill>
              </a:rPr>
              <a:t>Generalidades del proyecto de implementación de la plataforma </a:t>
            </a:r>
            <a:r>
              <a:rPr lang="es-CO" dirty="0">
                <a:solidFill>
                  <a:srgbClr val="29899F"/>
                </a:solidFill>
              </a:rPr>
              <a:t>HPC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4DA2A9CB-80BE-455E-9177-989A27D43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83269"/>
              </p:ext>
            </p:extLst>
          </p:nvPr>
        </p:nvGraphicFramePr>
        <p:xfrm>
          <a:off x="4033520" y="2190326"/>
          <a:ext cx="7834630" cy="4243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05">
                  <a:extLst>
                    <a:ext uri="{9D8B030D-6E8A-4147-A177-3AD203B41FA5}">
                      <a16:colId xmlns:a16="http://schemas.microsoft.com/office/drawing/2014/main" val="3325629977"/>
                    </a:ext>
                  </a:extLst>
                </a:gridCol>
                <a:gridCol w="7185825">
                  <a:extLst>
                    <a:ext uri="{9D8B030D-6E8A-4147-A177-3AD203B41FA5}">
                      <a16:colId xmlns:a16="http://schemas.microsoft.com/office/drawing/2014/main" val="2057880990"/>
                    </a:ext>
                  </a:extLst>
                </a:gridCol>
              </a:tblGrid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a Instituciones académicas.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555023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Asistencia a workshops</a:t>
                      </a:r>
                      <a:r>
                        <a:rPr lang="es-CO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eventos de fabricantes.</a:t>
                      </a:r>
                      <a:endParaRPr lang="es-CO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278636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Reuniones con docentes e investigadores.</a:t>
                      </a:r>
                      <a:endParaRPr lang="es-CO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94094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Estimación de la capacidad computacional.</a:t>
                      </a:r>
                      <a:endParaRPr lang="es-CO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147625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Implementación de prueba de concepto.</a:t>
                      </a:r>
                      <a:endParaRPr lang="es-CO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910773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Definición de la inversión en</a:t>
                      </a:r>
                      <a:r>
                        <a:rPr lang="es-CO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infraestructura.</a:t>
                      </a:r>
                      <a:endParaRPr lang="es-CO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235478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Contratación de personal.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677412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pPr algn="ctr"/>
                      <a:r>
                        <a:rPr lang="es-CO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89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Definición de políticas de uso del sistema.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044127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29BEFBF3-CF58-474C-AEEF-FA278E704E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6" y="1969553"/>
            <a:ext cx="2947916" cy="44386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54E74EE-0A2D-4868-8932-227A056D34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9295" cy="16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63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57696" y="208004"/>
            <a:ext cx="80104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CO" dirty="0">
                <a:solidFill>
                  <a:srgbClr val="A0D8E9"/>
                </a:solidFill>
              </a:rPr>
              <a:t>Arquitectura para </a:t>
            </a:r>
            <a:r>
              <a:rPr lang="es-CO" dirty="0">
                <a:solidFill>
                  <a:srgbClr val="41B3CE"/>
                </a:solidFill>
              </a:rPr>
              <a:t>HPC</a:t>
            </a:r>
          </a:p>
        </p:txBody>
      </p:sp>
      <p:pic>
        <p:nvPicPr>
          <p:cNvPr id="6" name="Picture 2" descr="cluster_top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47" y="1730375"/>
            <a:ext cx="9489167" cy="444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809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06519" y="6122250"/>
            <a:ext cx="6273887" cy="1144510"/>
          </a:xfrm>
        </p:spPr>
        <p:txBody>
          <a:bodyPr/>
          <a:lstStyle/>
          <a:p>
            <a:r>
              <a:rPr lang="es-CO" dirty="0">
                <a:solidFill>
                  <a:srgbClr val="A0D8E9"/>
                </a:solidFill>
              </a:rPr>
              <a:t>Estadísticas de uso de </a:t>
            </a:r>
            <a:r>
              <a:rPr lang="es-CO" dirty="0">
                <a:solidFill>
                  <a:srgbClr val="41B3CE"/>
                </a:solidFill>
              </a:rPr>
              <a:t>HPC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3971D1-6192-4C1B-BE33-2694A923C1E0}"/>
              </a:ext>
            </a:extLst>
          </p:cNvPr>
          <p:cNvSpPr txBox="1"/>
          <p:nvPr/>
        </p:nvSpPr>
        <p:spPr>
          <a:xfrm>
            <a:off x="0" y="3714127"/>
            <a:ext cx="5969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>
                <a:solidFill>
                  <a:srgbClr val="88AE9D"/>
                </a:solidFill>
                <a:latin typeface="Felix Titling" panose="04060505060202020A04" pitchFamily="82" charset="0"/>
              </a:rPr>
              <a:t>HPC – Recursos para Investigación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5969877" cy="3594538"/>
          </a:xfrm>
          <a:prstGeom prst="rect">
            <a:avLst/>
          </a:prstGeom>
          <a:solidFill>
            <a:schemeClr val="bg1">
              <a:lumMod val="5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5969876" y="-17802"/>
            <a:ext cx="6222124" cy="3594538"/>
          </a:xfrm>
          <a:prstGeom prst="rect">
            <a:avLst/>
          </a:prstGeom>
          <a:solidFill>
            <a:schemeClr val="tx2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5969877" y="3594537"/>
            <a:ext cx="6222124" cy="3237359"/>
          </a:xfrm>
          <a:prstGeom prst="rect">
            <a:avLst/>
          </a:prstGeom>
          <a:solidFill>
            <a:schemeClr val="bg2">
              <a:lumMod val="75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3971D1-6192-4C1B-BE33-2694A923C1E0}"/>
              </a:ext>
            </a:extLst>
          </p:cNvPr>
          <p:cNvSpPr txBox="1"/>
          <p:nvPr/>
        </p:nvSpPr>
        <p:spPr>
          <a:xfrm>
            <a:off x="120082" y="82470"/>
            <a:ext cx="416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elix Titling" panose="04060505060202020A04" pitchFamily="82" charset="0"/>
                <a:ea typeface="+mn-ea"/>
                <a:cs typeface="+mn-cs"/>
              </a:rPr>
              <a:t>TENDENCIA</a:t>
            </a:r>
            <a:r>
              <a:rPr kumimoji="0" lang="es-CO" sz="1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elix Titling" panose="04060505060202020A04" pitchFamily="82" charset="0"/>
                <a:ea typeface="+mn-ea"/>
                <a:cs typeface="+mn-cs"/>
              </a:rPr>
              <a:t> DE UTILIZACIÓN / HORAS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elix Titling" panose="04060505060202020A04" pitchFamily="82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3971D1-6192-4C1B-BE33-2694A923C1E0}"/>
              </a:ext>
            </a:extLst>
          </p:cNvPr>
          <p:cNvSpPr txBox="1"/>
          <p:nvPr/>
        </p:nvSpPr>
        <p:spPr>
          <a:xfrm>
            <a:off x="6273888" y="78775"/>
            <a:ext cx="416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elix Titling" panose="04060505060202020A04" pitchFamily="82" charset="0"/>
                <a:ea typeface="+mn-ea"/>
                <a:cs typeface="+mn-cs"/>
              </a:rPr>
              <a:t>SOLICITUDES ATENDIDAS POR MES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3971D1-6192-4C1B-BE33-2694A923C1E0}"/>
              </a:ext>
            </a:extLst>
          </p:cNvPr>
          <p:cNvSpPr txBox="1"/>
          <p:nvPr/>
        </p:nvSpPr>
        <p:spPr>
          <a:xfrm>
            <a:off x="6273888" y="3672770"/>
            <a:ext cx="416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elix Titling" panose="04060505060202020A04" pitchFamily="82" charset="0"/>
                <a:ea typeface="+mn-ea"/>
                <a:cs typeface="+mn-cs"/>
              </a:rPr>
              <a:t>SOLICITUDES ATENDIDAS PROGRAMA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BB26FA3-F4A6-434F-8B53-AAD639D13A9A}"/>
              </a:ext>
            </a:extLst>
          </p:cNvPr>
          <p:cNvSpPr/>
          <p:nvPr/>
        </p:nvSpPr>
        <p:spPr>
          <a:xfrm>
            <a:off x="-1" y="4447736"/>
            <a:ext cx="59698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kumimoji="0" lang="es-CO" sz="20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342900" lvl="0" indent="-342900" algn="ctr">
              <a:buFontTx/>
              <a:buChar char="-"/>
            </a:pPr>
            <a:r>
              <a:rPr kumimoji="0" lang="es-CO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 Condensed Light" panose="02000000000000000000" pitchFamily="2" charset="0"/>
              </a:rPr>
              <a:t>Ampliación de </a:t>
            </a:r>
            <a:r>
              <a:rPr kumimoji="0" lang="es-CO" sz="2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 Condensed Light" panose="02000000000000000000" pitchFamily="2" charset="0"/>
              </a:rPr>
              <a:t>storage</a:t>
            </a:r>
            <a:r>
              <a:rPr lang="es-CO" sz="2000" dirty="0">
                <a:solidFill>
                  <a:prstClr val="white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, Biología/Tecnología</a:t>
            </a:r>
          </a:p>
          <a:p>
            <a:pPr marL="342900" lvl="0" indent="-342900" algn="ctr">
              <a:buFontTx/>
              <a:buChar char="-"/>
            </a:pPr>
            <a:r>
              <a:rPr kumimoji="0" lang="es-CO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 Condensed Light" panose="02000000000000000000" pitchFamily="2" charset="0"/>
              </a:rPr>
              <a:t>Ampliación de memoria para soportar las operación de computo</a:t>
            </a:r>
          </a:p>
          <a:p>
            <a:pPr marL="342900" lvl="0" indent="-342900" algn="ctr">
              <a:buFontTx/>
              <a:buChar char="-"/>
            </a:pPr>
            <a:r>
              <a:rPr kumimoji="0" lang="es-CO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 Condensed Light" panose="02000000000000000000" pitchFamily="2" charset="0"/>
              </a:rPr>
              <a:t>Instalación del primer nodo de </a:t>
            </a:r>
            <a:r>
              <a:rPr kumimoji="0" lang="es-CO" sz="2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 Condensed Light" panose="02000000000000000000" pitchFamily="2" charset="0"/>
              </a:rPr>
              <a:t>BlockChain</a:t>
            </a:r>
            <a:r>
              <a:rPr kumimoji="0" lang="es-CO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 Condensed Light" panose="02000000000000000000" pitchFamily="2" charset="0"/>
              </a:rPr>
              <a:t> para Economía</a:t>
            </a:r>
          </a:p>
          <a:p>
            <a:pPr marL="342900" lvl="0" indent="-342900" algn="ctr">
              <a:buFontTx/>
              <a:buChar char="-"/>
            </a:pPr>
            <a:endParaRPr kumimoji="0" lang="es-CO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342900" lvl="0" indent="-342900" algn="ctr">
              <a:buFontTx/>
              <a:buChar char="-"/>
            </a:pPr>
            <a:endParaRPr kumimoji="0" lang="es-CO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355206"/>
              </p:ext>
            </p:extLst>
          </p:nvPr>
        </p:nvGraphicFramePr>
        <p:xfrm>
          <a:off x="6273887" y="402275"/>
          <a:ext cx="5689266" cy="3096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411969"/>
              </p:ext>
            </p:extLst>
          </p:nvPr>
        </p:nvGraphicFramePr>
        <p:xfrm>
          <a:off x="8880" y="493005"/>
          <a:ext cx="5732150" cy="3142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079820"/>
              </p:ext>
            </p:extLst>
          </p:nvPr>
        </p:nvGraphicFramePr>
        <p:xfrm>
          <a:off x="6751558" y="4129668"/>
          <a:ext cx="4733925" cy="2631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54745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10222</TotalTime>
  <Words>463</Words>
  <Application>Microsoft Office PowerPoint</Application>
  <PresentationFormat>Panorámica</PresentationFormat>
  <Paragraphs>81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Century Gothic</vt:lpstr>
      <vt:lpstr>Felix Titling</vt:lpstr>
      <vt:lpstr>Tema de Office</vt:lpstr>
      <vt:lpstr>Experiencia de la Universidad del Rosario en la Implementación de Servicios y Plataformas para Computación de Alto Desempeño y de Apoyo a la Investigación. </vt:lpstr>
      <vt:lpstr>Presentación de PowerPoint</vt:lpstr>
      <vt:lpstr>Presentación de PowerPoint</vt:lpstr>
      <vt:lpstr>Lineamientos</vt:lpstr>
      <vt:lpstr>CAMINO A SEGUIR</vt:lpstr>
      <vt:lpstr>Proyectos de Investigación para realizar en HPC</vt:lpstr>
      <vt:lpstr>Generalidades del proyecto de implementación de la plataforma HPC</vt:lpstr>
      <vt:lpstr>Presentación de PowerPoint</vt:lpstr>
      <vt:lpstr>Estadísticas de uso de HPC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ECHEVERRi</dc:creator>
  <cp:lastModifiedBy>Fredy Harbey Saenz Guzman</cp:lastModifiedBy>
  <cp:revision>99</cp:revision>
  <dcterms:created xsi:type="dcterms:W3CDTF">2019-01-30T02:28:51Z</dcterms:created>
  <dcterms:modified xsi:type="dcterms:W3CDTF">2019-09-04T14:04:04Z</dcterms:modified>
</cp:coreProperties>
</file>