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536"/>
    <a:srgbClr val="279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8"/>
    <p:restoredTop sz="89552" autoAdjust="0"/>
  </p:normalViewPr>
  <p:slideViewPr>
    <p:cSldViewPr snapToGrid="0" snapToObjects="1">
      <p:cViewPr>
        <p:scale>
          <a:sx n="100" d="100"/>
          <a:sy n="100" d="100"/>
        </p:scale>
        <p:origin x="-5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66425-CB25-B74E-B0F4-1FD8710A4B33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</dgm:pt>
    <dgm:pt modelId="{7A606D6B-C577-9D46-9FCE-9067AB5C983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000" dirty="0" smtClean="0"/>
            <a:t>Estrategia de poblamiento del RI</a:t>
          </a:r>
          <a:endParaRPr lang="es-MX" sz="2000" dirty="0"/>
        </a:p>
      </dgm:t>
    </dgm:pt>
    <dgm:pt modelId="{CCE24EC6-EB52-5841-8C99-CDB532D86951}" type="parTrans" cxnId="{CE01A666-A1FF-0044-B399-95478B393796}">
      <dgm:prSet/>
      <dgm:spPr/>
      <dgm:t>
        <a:bodyPr/>
        <a:lstStyle/>
        <a:p>
          <a:endParaRPr lang="es-MX"/>
        </a:p>
      </dgm:t>
    </dgm:pt>
    <dgm:pt modelId="{333044DA-8F33-5A49-930C-92D9BB9D95FF}" type="sibTrans" cxnId="{CE01A666-A1FF-0044-B399-95478B393796}">
      <dgm:prSet/>
      <dgm:spPr/>
      <dgm:t>
        <a:bodyPr/>
        <a:lstStyle/>
        <a:p>
          <a:endParaRPr lang="es-MX"/>
        </a:p>
      </dgm:t>
    </dgm:pt>
    <dgm:pt modelId="{41D32B59-79B9-F249-B822-5D668BF6B39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000" smtClean="0"/>
            <a:t>Software</a:t>
          </a:r>
          <a:endParaRPr lang="es-MX" sz="2000" dirty="0"/>
        </a:p>
      </dgm:t>
    </dgm:pt>
    <dgm:pt modelId="{5122C1D0-7081-7A46-8BAA-98E52AACEEA0}" type="parTrans" cxnId="{A34386B7-FE4A-9745-B88F-0C8BBC56D1B1}">
      <dgm:prSet/>
      <dgm:spPr/>
      <dgm:t>
        <a:bodyPr/>
        <a:lstStyle/>
        <a:p>
          <a:endParaRPr lang="es-MX"/>
        </a:p>
      </dgm:t>
    </dgm:pt>
    <dgm:pt modelId="{B113A501-6247-294D-9DE8-0A89253948C2}" type="sibTrans" cxnId="{A34386B7-FE4A-9745-B88F-0C8BBC56D1B1}">
      <dgm:prSet/>
      <dgm:spPr/>
      <dgm:t>
        <a:bodyPr/>
        <a:lstStyle/>
        <a:p>
          <a:endParaRPr lang="es-MX"/>
        </a:p>
      </dgm:t>
    </dgm:pt>
    <dgm:pt modelId="{782CD9EA-4BA6-B040-B026-E5D536441C1F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2000" dirty="0" smtClean="0"/>
            <a:t>Conector CRIS-RI</a:t>
          </a:r>
          <a:endParaRPr lang="es-MX" sz="2000" dirty="0"/>
        </a:p>
      </dgm:t>
    </dgm:pt>
    <dgm:pt modelId="{AE3BA89B-AAF7-BA4F-94A6-85C024C73925}" type="parTrans" cxnId="{FA5EAA9E-1C0B-1E47-AE3D-AAED70CBE375}">
      <dgm:prSet/>
      <dgm:spPr/>
      <dgm:t>
        <a:bodyPr/>
        <a:lstStyle/>
        <a:p>
          <a:endParaRPr lang="es-MX"/>
        </a:p>
      </dgm:t>
    </dgm:pt>
    <dgm:pt modelId="{0952D328-F5AD-3343-8356-CA5BC2917F92}" type="sibTrans" cxnId="{FA5EAA9E-1C0B-1E47-AE3D-AAED70CBE375}">
      <dgm:prSet/>
      <dgm:spPr/>
      <dgm:t>
        <a:bodyPr/>
        <a:lstStyle/>
        <a:p>
          <a:endParaRPr lang="es-MX"/>
        </a:p>
      </dgm:t>
    </dgm:pt>
    <dgm:pt modelId="{611101D8-C2D5-6C49-8730-45CC130C965F}" type="pres">
      <dgm:prSet presAssocID="{0C066425-CB25-B74E-B0F4-1FD8710A4B33}" presName="Name0" presStyleCnt="0">
        <dgm:presLayoutVars>
          <dgm:dir/>
          <dgm:animLvl val="lvl"/>
          <dgm:resizeHandles val="exact"/>
        </dgm:presLayoutVars>
      </dgm:prSet>
      <dgm:spPr/>
    </dgm:pt>
    <dgm:pt modelId="{A733C212-1330-7845-B06F-D7D47BE3CC15}" type="pres">
      <dgm:prSet presAssocID="{7A606D6B-C577-9D46-9FCE-9067AB5C983D}" presName="parTxOnly" presStyleLbl="node1" presStyleIdx="0" presStyleCnt="3" custScaleX="195188" custScaleY="200191" custLinFactNeighborX="85986" custLinFactNeighborY="1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8BFA5A-64D2-7542-A114-E189E4BB12CD}" type="pres">
      <dgm:prSet presAssocID="{333044DA-8F33-5A49-930C-92D9BB9D95FF}" presName="parTxOnlySpace" presStyleCnt="0"/>
      <dgm:spPr/>
    </dgm:pt>
    <dgm:pt modelId="{9D7D642F-0E3C-E74D-9440-FD8484B18DEE}" type="pres">
      <dgm:prSet presAssocID="{41D32B59-79B9-F249-B822-5D668BF6B39B}" presName="parTxOnly" presStyleLbl="node1" presStyleIdx="1" presStyleCnt="3" custScaleX="166361" custScaleY="186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049FF1-E3DF-514A-A4E7-CC5D6C38BCF2}" type="pres">
      <dgm:prSet presAssocID="{B113A501-6247-294D-9DE8-0A89253948C2}" presName="parTxOnlySpace" presStyleCnt="0"/>
      <dgm:spPr/>
    </dgm:pt>
    <dgm:pt modelId="{10EDAA10-BF21-0D4D-BECB-B463034BDB61}" type="pres">
      <dgm:prSet presAssocID="{782CD9EA-4BA6-B040-B026-E5D536441C1F}" presName="parTxOnly" presStyleLbl="node1" presStyleIdx="2" presStyleCnt="3" custScaleX="159857" custScaleY="178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71EFE7-3058-F54E-8586-D2CCCDA22744}" type="presOf" srcId="{782CD9EA-4BA6-B040-B026-E5D536441C1F}" destId="{10EDAA10-BF21-0D4D-BECB-B463034BDB61}" srcOrd="0" destOrd="0" presId="urn:microsoft.com/office/officeart/2005/8/layout/chevron1"/>
    <dgm:cxn modelId="{A34386B7-FE4A-9745-B88F-0C8BBC56D1B1}" srcId="{0C066425-CB25-B74E-B0F4-1FD8710A4B33}" destId="{41D32B59-79B9-F249-B822-5D668BF6B39B}" srcOrd="1" destOrd="0" parTransId="{5122C1D0-7081-7A46-8BAA-98E52AACEEA0}" sibTransId="{B113A501-6247-294D-9DE8-0A89253948C2}"/>
    <dgm:cxn modelId="{2CFDB646-CE22-1546-8A5F-2E745939598F}" type="presOf" srcId="{7A606D6B-C577-9D46-9FCE-9067AB5C983D}" destId="{A733C212-1330-7845-B06F-D7D47BE3CC15}" srcOrd="0" destOrd="0" presId="urn:microsoft.com/office/officeart/2005/8/layout/chevron1"/>
    <dgm:cxn modelId="{3D4E7407-D86B-E24E-91D3-4CBA26D892EA}" type="presOf" srcId="{0C066425-CB25-B74E-B0F4-1FD8710A4B33}" destId="{611101D8-C2D5-6C49-8730-45CC130C965F}" srcOrd="0" destOrd="0" presId="urn:microsoft.com/office/officeart/2005/8/layout/chevron1"/>
    <dgm:cxn modelId="{FA5EAA9E-1C0B-1E47-AE3D-AAED70CBE375}" srcId="{0C066425-CB25-B74E-B0F4-1FD8710A4B33}" destId="{782CD9EA-4BA6-B040-B026-E5D536441C1F}" srcOrd="2" destOrd="0" parTransId="{AE3BA89B-AAF7-BA4F-94A6-85C024C73925}" sibTransId="{0952D328-F5AD-3343-8356-CA5BC2917F92}"/>
    <dgm:cxn modelId="{CE01A666-A1FF-0044-B399-95478B393796}" srcId="{0C066425-CB25-B74E-B0F4-1FD8710A4B33}" destId="{7A606D6B-C577-9D46-9FCE-9067AB5C983D}" srcOrd="0" destOrd="0" parTransId="{CCE24EC6-EB52-5841-8C99-CDB532D86951}" sibTransId="{333044DA-8F33-5A49-930C-92D9BB9D95FF}"/>
    <dgm:cxn modelId="{E891C537-0D67-3043-BAF7-EFD7BB5C80E0}" type="presOf" srcId="{41D32B59-79B9-F249-B822-5D668BF6B39B}" destId="{9D7D642F-0E3C-E74D-9440-FD8484B18DEE}" srcOrd="0" destOrd="0" presId="urn:microsoft.com/office/officeart/2005/8/layout/chevron1"/>
    <dgm:cxn modelId="{CD9C6ABC-3C93-9845-97A9-816AEEAA097A}" type="presParOf" srcId="{611101D8-C2D5-6C49-8730-45CC130C965F}" destId="{A733C212-1330-7845-B06F-D7D47BE3CC15}" srcOrd="0" destOrd="0" presId="urn:microsoft.com/office/officeart/2005/8/layout/chevron1"/>
    <dgm:cxn modelId="{CCDF3DDE-DABE-A84E-A6C6-1EF46CC32942}" type="presParOf" srcId="{611101D8-C2D5-6C49-8730-45CC130C965F}" destId="{258BFA5A-64D2-7542-A114-E189E4BB12CD}" srcOrd="1" destOrd="0" presId="urn:microsoft.com/office/officeart/2005/8/layout/chevron1"/>
    <dgm:cxn modelId="{A2548380-275C-3E41-950A-2F7AD24BEA8D}" type="presParOf" srcId="{611101D8-C2D5-6C49-8730-45CC130C965F}" destId="{9D7D642F-0E3C-E74D-9440-FD8484B18DEE}" srcOrd="2" destOrd="0" presId="urn:microsoft.com/office/officeart/2005/8/layout/chevron1"/>
    <dgm:cxn modelId="{12033D82-B3B4-6F46-BA86-D3927436D7AF}" type="presParOf" srcId="{611101D8-C2D5-6C49-8730-45CC130C965F}" destId="{5F049FF1-E3DF-514A-A4E7-CC5D6C38BCF2}" srcOrd="3" destOrd="0" presId="urn:microsoft.com/office/officeart/2005/8/layout/chevron1"/>
    <dgm:cxn modelId="{AE6D1FB0-2FFA-0245-8803-24415AAD6B29}" type="presParOf" srcId="{611101D8-C2D5-6C49-8730-45CC130C965F}" destId="{10EDAA10-BF21-0D4D-BECB-B463034BDB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B892B-F218-B74F-A4F0-AA913FD7AC49}" type="doc">
      <dgm:prSet loTypeId="urn:microsoft.com/office/officeart/2005/8/layout/h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4651D85-6715-6941-A9B6-5144CBD4DA44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Gestión de contenidos</a:t>
          </a:r>
        </a:p>
      </dgm:t>
    </dgm:pt>
    <dgm:pt modelId="{86720C9C-B147-E847-BD88-5CB80881167F}" type="parTrans" cxnId="{DBB968FE-DF45-484A-A427-CF350C4E9E91}">
      <dgm:prSet/>
      <dgm:spPr/>
      <dgm:t>
        <a:bodyPr/>
        <a:lstStyle/>
        <a:p>
          <a:endParaRPr lang="es-MX"/>
        </a:p>
      </dgm:t>
    </dgm:pt>
    <dgm:pt modelId="{B6738C14-6D22-144F-A5C7-24650494205F}" type="sibTrans" cxnId="{DBB968FE-DF45-484A-A427-CF350C4E9E91}">
      <dgm:prSet/>
      <dgm:spPr/>
      <dgm:t>
        <a:bodyPr/>
        <a:lstStyle/>
        <a:p>
          <a:endParaRPr lang="es-MX"/>
        </a:p>
      </dgm:t>
    </dgm:pt>
    <dgm:pt modelId="{67B46412-6094-C844-AF40-7D7D4E5E90E7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Búsqueda y recuperación de bases de </a:t>
          </a:r>
          <a:r>
            <a:rPr lang="es-MX" dirty="0" smtClean="0"/>
            <a:t>datos</a:t>
          </a:r>
          <a:endParaRPr lang="es-MX" dirty="0"/>
        </a:p>
      </dgm:t>
    </dgm:pt>
    <dgm:pt modelId="{F1C455F0-88B6-1247-8E2F-13EB4430F95D}" type="parTrans" cxnId="{5B10E7B0-2D5D-4549-8167-B12C85DA42ED}">
      <dgm:prSet/>
      <dgm:spPr/>
      <dgm:t>
        <a:bodyPr/>
        <a:lstStyle/>
        <a:p>
          <a:endParaRPr lang="es-MX"/>
        </a:p>
      </dgm:t>
    </dgm:pt>
    <dgm:pt modelId="{862D1835-96FE-3242-80F6-A0E6ED09200D}" type="sibTrans" cxnId="{5B10E7B0-2D5D-4549-8167-B12C85DA42ED}">
      <dgm:prSet/>
      <dgm:spPr/>
      <dgm:t>
        <a:bodyPr/>
        <a:lstStyle/>
        <a:p>
          <a:endParaRPr lang="es-MX"/>
        </a:p>
      </dgm:t>
    </dgm:pt>
    <dgm:pt modelId="{898D4F83-0679-AF46-BD82-464D1C5B3B8D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Recopilación de CVs</a:t>
          </a:r>
        </a:p>
      </dgm:t>
    </dgm:pt>
    <dgm:pt modelId="{DED9EC33-CB58-6F47-A061-77A12395ADD7}" type="parTrans" cxnId="{C39508A0-FFE2-B347-89CA-376E2DA31708}">
      <dgm:prSet/>
      <dgm:spPr/>
      <dgm:t>
        <a:bodyPr/>
        <a:lstStyle/>
        <a:p>
          <a:endParaRPr lang="es-MX"/>
        </a:p>
      </dgm:t>
    </dgm:pt>
    <dgm:pt modelId="{48EC8141-D944-4E45-BE7C-1D94DDC025D1}" type="sibTrans" cxnId="{C39508A0-FFE2-B347-89CA-376E2DA31708}">
      <dgm:prSet/>
      <dgm:spPr/>
      <dgm:t>
        <a:bodyPr/>
        <a:lstStyle/>
        <a:p>
          <a:endParaRPr lang="es-MX"/>
        </a:p>
      </dgm:t>
    </dgm:pt>
    <dgm:pt modelId="{2632D68F-3A03-C442-B4CF-E67002956A1F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Tecnológico</a:t>
          </a:r>
        </a:p>
      </dgm:t>
    </dgm:pt>
    <dgm:pt modelId="{DB040F23-CADC-E24E-AF24-3164517C087C}" type="parTrans" cxnId="{7ECE3C12-9BED-4547-956A-6DDA8B4403F0}">
      <dgm:prSet/>
      <dgm:spPr/>
      <dgm:t>
        <a:bodyPr/>
        <a:lstStyle/>
        <a:p>
          <a:endParaRPr lang="es-MX"/>
        </a:p>
      </dgm:t>
    </dgm:pt>
    <dgm:pt modelId="{3EB4020A-7026-2E49-A109-9723149B25DE}" type="sibTrans" cxnId="{7ECE3C12-9BED-4547-956A-6DDA8B4403F0}">
      <dgm:prSet/>
      <dgm:spPr/>
      <dgm:t>
        <a:bodyPr/>
        <a:lstStyle/>
        <a:p>
          <a:endParaRPr lang="es-MX"/>
        </a:p>
      </dgm:t>
    </dgm:pt>
    <dgm:pt modelId="{87323146-6821-734A-BD8A-3F428C8AD70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Componentes </a:t>
          </a:r>
          <a:r>
            <a:rPr lang="es-MX" i="1" dirty="0" smtClean="0"/>
            <a:t>Back-end </a:t>
          </a:r>
          <a:r>
            <a:rPr lang="es-MX" dirty="0" smtClean="0"/>
            <a:t>y </a:t>
          </a:r>
          <a:r>
            <a:rPr lang="es-MX" i="1" dirty="0" smtClean="0"/>
            <a:t>Front-end </a:t>
          </a:r>
          <a:r>
            <a:rPr lang="es-MX" dirty="0" smtClean="0"/>
            <a:t>del Sistema CRIS</a:t>
          </a:r>
          <a:endParaRPr lang="es-MX" dirty="0"/>
        </a:p>
      </dgm:t>
    </dgm:pt>
    <dgm:pt modelId="{313A8DB7-064D-6D4A-B923-806A7DA29C36}" type="parTrans" cxnId="{AF536988-8066-1C45-94A1-14A2ED81CD03}">
      <dgm:prSet/>
      <dgm:spPr/>
      <dgm:t>
        <a:bodyPr/>
        <a:lstStyle/>
        <a:p>
          <a:endParaRPr lang="es-MX"/>
        </a:p>
      </dgm:t>
    </dgm:pt>
    <dgm:pt modelId="{4FEEB012-D1EE-B74A-BB51-8C42B30EF85D}" type="sibTrans" cxnId="{AF536988-8066-1C45-94A1-14A2ED81CD03}">
      <dgm:prSet/>
      <dgm:spPr/>
      <dgm:t>
        <a:bodyPr/>
        <a:lstStyle/>
        <a:p>
          <a:endParaRPr lang="es-MX"/>
        </a:p>
      </dgm:t>
    </dgm:pt>
    <dgm:pt modelId="{27B56FAC-5000-F144-B6AB-95378EC8E7B4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Conector con el RI</a:t>
          </a:r>
        </a:p>
      </dgm:t>
    </dgm:pt>
    <dgm:pt modelId="{5BF2911E-AEFD-214D-B305-84797E50C1DE}" type="parTrans" cxnId="{18C03B1C-3EB2-ED48-BE07-ED6A4A9F9ABA}">
      <dgm:prSet/>
      <dgm:spPr/>
      <dgm:t>
        <a:bodyPr/>
        <a:lstStyle/>
        <a:p>
          <a:endParaRPr lang="es-MX"/>
        </a:p>
      </dgm:t>
    </dgm:pt>
    <dgm:pt modelId="{92771651-8668-EE4C-A52C-40706A98CC4F}" type="sibTrans" cxnId="{18C03B1C-3EB2-ED48-BE07-ED6A4A9F9ABA}">
      <dgm:prSet/>
      <dgm:spPr/>
      <dgm:t>
        <a:bodyPr/>
        <a:lstStyle/>
        <a:p>
          <a:endParaRPr lang="es-MX"/>
        </a:p>
      </dgm:t>
    </dgm:pt>
    <dgm:pt modelId="{5A9A81D1-2028-3344-AB1E-6491C8DEBFE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Normativo</a:t>
          </a:r>
        </a:p>
      </dgm:t>
    </dgm:pt>
    <dgm:pt modelId="{B3B87924-8EB5-A248-9D2F-5CA321AEC6C6}" type="parTrans" cxnId="{67F77770-CC4B-8C47-972B-361A8701136C}">
      <dgm:prSet/>
      <dgm:spPr/>
      <dgm:t>
        <a:bodyPr/>
        <a:lstStyle/>
        <a:p>
          <a:endParaRPr lang="es-MX"/>
        </a:p>
      </dgm:t>
    </dgm:pt>
    <dgm:pt modelId="{90087AF6-321F-014A-B8F0-60942A269B4C}" type="sibTrans" cxnId="{67F77770-CC4B-8C47-972B-361A8701136C}">
      <dgm:prSet/>
      <dgm:spPr/>
      <dgm:t>
        <a:bodyPr/>
        <a:lstStyle/>
        <a:p>
          <a:endParaRPr lang="es-MX"/>
        </a:p>
      </dgm:t>
    </dgm:pt>
    <dgm:pt modelId="{2C83B320-D62A-F149-8DC0-A1F6C705CF3D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Mandato Institucional de AA</a:t>
          </a:r>
        </a:p>
      </dgm:t>
    </dgm:pt>
    <dgm:pt modelId="{4AAE3CE9-2B51-BF47-898B-69B1ADFB4D7E}" type="parTrans" cxnId="{D570E8E2-40ED-BA4C-BDA5-E9E3246090F6}">
      <dgm:prSet/>
      <dgm:spPr/>
      <dgm:t>
        <a:bodyPr/>
        <a:lstStyle/>
        <a:p>
          <a:endParaRPr lang="es-MX"/>
        </a:p>
      </dgm:t>
    </dgm:pt>
    <dgm:pt modelId="{B5172B3C-D8FA-184D-83C7-A807F62EB0BC}" type="sibTrans" cxnId="{D570E8E2-40ED-BA4C-BDA5-E9E3246090F6}">
      <dgm:prSet/>
      <dgm:spPr/>
      <dgm:t>
        <a:bodyPr/>
        <a:lstStyle/>
        <a:p>
          <a:endParaRPr lang="es-MX"/>
        </a:p>
      </dgm:t>
    </dgm:pt>
    <dgm:pt modelId="{EA8E1584-3BCB-EA4A-89D7-5FDBD6EB14C6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Licencias </a:t>
          </a:r>
          <a:r>
            <a:rPr lang="es-MX" i="1" dirty="0"/>
            <a:t>Creative Commons</a:t>
          </a:r>
        </a:p>
      </dgm:t>
    </dgm:pt>
    <dgm:pt modelId="{7F15CC6C-68B8-9C4A-AE91-E1A54D34CD11}" type="parTrans" cxnId="{98ED7F5B-AE39-384B-8DE2-11BDEA6C153A}">
      <dgm:prSet/>
      <dgm:spPr/>
      <dgm:t>
        <a:bodyPr/>
        <a:lstStyle/>
        <a:p>
          <a:endParaRPr lang="es-MX"/>
        </a:p>
      </dgm:t>
    </dgm:pt>
    <dgm:pt modelId="{B9939DA8-662D-B944-AF60-526F38665BFF}" type="sibTrans" cxnId="{98ED7F5B-AE39-384B-8DE2-11BDEA6C153A}">
      <dgm:prSet/>
      <dgm:spPr/>
      <dgm:t>
        <a:bodyPr/>
        <a:lstStyle/>
        <a:p>
          <a:endParaRPr lang="es-MX"/>
        </a:p>
      </dgm:t>
    </dgm:pt>
    <dgm:pt modelId="{9A68D2CB-2F2F-034D-ACE9-49E38E006B9B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Análisis de </a:t>
          </a:r>
          <a:r>
            <a:rPr lang="es-MX" dirty="0" smtClean="0"/>
            <a:t>políticas editoriales</a:t>
          </a:r>
          <a:endParaRPr lang="es-MX" dirty="0"/>
        </a:p>
      </dgm:t>
    </dgm:pt>
    <dgm:pt modelId="{8E78196A-A076-0C4B-907D-9AD3A7FE0DAE}" type="parTrans" cxnId="{C0FB77FD-8F0D-7648-976A-B5EA2062B7EA}">
      <dgm:prSet/>
      <dgm:spPr/>
      <dgm:t>
        <a:bodyPr/>
        <a:lstStyle/>
        <a:p>
          <a:endParaRPr lang="es-MX"/>
        </a:p>
      </dgm:t>
    </dgm:pt>
    <dgm:pt modelId="{655F8FDF-BCEF-C841-BC10-82EB53DF5EC4}" type="sibTrans" cxnId="{C0FB77FD-8F0D-7648-976A-B5EA2062B7EA}">
      <dgm:prSet/>
      <dgm:spPr/>
      <dgm:t>
        <a:bodyPr/>
        <a:lstStyle/>
        <a:p>
          <a:endParaRPr lang="es-MX"/>
        </a:p>
      </dgm:t>
    </dgm:pt>
    <dgm:pt modelId="{A21838E6-75C8-A440-AB7C-24C4EF9DBB89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Creación de </a:t>
          </a:r>
          <a:r>
            <a:rPr lang="es-MX" dirty="0" smtClean="0"/>
            <a:t>catálogos de revistas y financiamiento</a:t>
          </a:r>
          <a:endParaRPr lang="es-MX" dirty="0"/>
        </a:p>
      </dgm:t>
    </dgm:pt>
    <dgm:pt modelId="{228D9D87-D10E-FF42-9733-9167B6E1DBB5}" type="parTrans" cxnId="{5D8B2FF7-161C-A947-AADD-E0D417A0A8E5}">
      <dgm:prSet/>
      <dgm:spPr/>
      <dgm:t>
        <a:bodyPr/>
        <a:lstStyle/>
        <a:p>
          <a:endParaRPr lang="es-MX"/>
        </a:p>
      </dgm:t>
    </dgm:pt>
    <dgm:pt modelId="{2BD51EA8-F66D-594D-85A1-E35DC96F4BF2}" type="sibTrans" cxnId="{5D8B2FF7-161C-A947-AADD-E0D417A0A8E5}">
      <dgm:prSet/>
      <dgm:spPr/>
      <dgm:t>
        <a:bodyPr/>
        <a:lstStyle/>
        <a:p>
          <a:endParaRPr lang="es-MX"/>
        </a:p>
      </dgm:t>
    </dgm:pt>
    <dgm:pt modelId="{77A60775-B776-AD46-B5A8-D491D08CD52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Implementación de </a:t>
          </a:r>
          <a:r>
            <a:rPr lang="es-MX" dirty="0" smtClean="0"/>
            <a:t>API's de BD y ORCID</a:t>
          </a:r>
          <a:endParaRPr lang="es-MX" dirty="0"/>
        </a:p>
      </dgm:t>
    </dgm:pt>
    <dgm:pt modelId="{94B15146-450A-F947-8FA5-763DC2214928}" type="parTrans" cxnId="{E6AFBD4F-1CAE-AC49-A3A8-F992A3622334}">
      <dgm:prSet/>
      <dgm:spPr/>
      <dgm:t>
        <a:bodyPr/>
        <a:lstStyle/>
        <a:p>
          <a:endParaRPr lang="es-MX"/>
        </a:p>
      </dgm:t>
    </dgm:pt>
    <dgm:pt modelId="{0B570C78-9ACC-A945-A384-ABDB960A49CD}" type="sibTrans" cxnId="{E6AFBD4F-1CAE-AC49-A3A8-F992A3622334}">
      <dgm:prSet/>
      <dgm:spPr/>
      <dgm:t>
        <a:bodyPr/>
        <a:lstStyle/>
        <a:p>
          <a:endParaRPr lang="es-MX"/>
        </a:p>
      </dgm:t>
    </dgm:pt>
    <dgm:pt modelId="{8F9B9CC7-7488-5545-A2F7-95B7F3DDEB89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Indicadores y reportes</a:t>
          </a:r>
        </a:p>
      </dgm:t>
    </dgm:pt>
    <dgm:pt modelId="{C142BC06-31F8-F24E-9E28-FDE58BAE2DB0}" type="parTrans" cxnId="{BD390910-3D90-DF48-9859-650B7A5895D9}">
      <dgm:prSet/>
      <dgm:spPr/>
      <dgm:t>
        <a:bodyPr/>
        <a:lstStyle/>
        <a:p>
          <a:endParaRPr lang="es-MX"/>
        </a:p>
      </dgm:t>
    </dgm:pt>
    <dgm:pt modelId="{6111100B-7597-BD4E-9942-8C4142F42D5F}" type="sibTrans" cxnId="{BD390910-3D90-DF48-9859-650B7A5895D9}">
      <dgm:prSet/>
      <dgm:spPr/>
      <dgm:t>
        <a:bodyPr/>
        <a:lstStyle/>
        <a:p>
          <a:endParaRPr lang="es-MX"/>
        </a:p>
      </dgm:t>
    </dgm:pt>
    <dgm:pt modelId="{BDF8D3DD-74F9-1846-B5F5-6FF8DF50AAAC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 smtClean="0"/>
            <a:t>Pol</a:t>
          </a:r>
          <a:r>
            <a:rPr lang="es-MX" dirty="0" smtClean="0"/>
            <a:t>íticas de auto archivo y f</a:t>
          </a:r>
          <a:r>
            <a:rPr lang="es-MX" dirty="0" smtClean="0"/>
            <a:t>lujos </a:t>
          </a:r>
          <a:r>
            <a:rPr lang="es-MX" dirty="0"/>
            <a:t>de trabajo</a:t>
          </a:r>
        </a:p>
      </dgm:t>
    </dgm:pt>
    <dgm:pt modelId="{24DA1E8D-33AD-B341-974F-D39D51702AE7}" type="parTrans" cxnId="{83E758C8-BDC8-0448-A058-9061AABC519C}">
      <dgm:prSet/>
      <dgm:spPr/>
      <dgm:t>
        <a:bodyPr/>
        <a:lstStyle/>
        <a:p>
          <a:endParaRPr lang="es-MX"/>
        </a:p>
      </dgm:t>
    </dgm:pt>
    <dgm:pt modelId="{5DD775F3-4C29-2749-A808-8C1BC741B4A7}" type="sibTrans" cxnId="{83E758C8-BDC8-0448-A058-9061AABC519C}">
      <dgm:prSet/>
      <dgm:spPr/>
      <dgm:t>
        <a:bodyPr/>
        <a:lstStyle/>
        <a:p>
          <a:endParaRPr lang="es-MX"/>
        </a:p>
      </dgm:t>
    </dgm:pt>
    <dgm:pt modelId="{21051159-4EFA-E34F-B043-4F0B489F8C40}" type="pres">
      <dgm:prSet presAssocID="{5DBB892B-F218-B74F-A4F0-AA913FD7AC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D1DD5A-0EF7-FA46-B290-86A5ACF73AFD}" type="pres">
      <dgm:prSet presAssocID="{94651D85-6715-6941-A9B6-5144CBD4DA44}" presName="composite" presStyleCnt="0"/>
      <dgm:spPr/>
    </dgm:pt>
    <dgm:pt modelId="{63BC03B5-187D-F145-B4D1-8E3258454305}" type="pres">
      <dgm:prSet presAssocID="{94651D85-6715-6941-A9B6-5144CBD4DA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0CE31-2AB7-0A4E-8157-2FAA36BE3FDE}" type="pres">
      <dgm:prSet presAssocID="{94651D85-6715-6941-A9B6-5144CBD4DA4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D9BE9-2DE4-AB45-B75A-6D97220EDEBC}" type="pres">
      <dgm:prSet presAssocID="{B6738C14-6D22-144F-A5C7-24650494205F}" presName="space" presStyleCnt="0"/>
      <dgm:spPr/>
    </dgm:pt>
    <dgm:pt modelId="{8B464D50-2D53-9C46-B559-F569B2DA5203}" type="pres">
      <dgm:prSet presAssocID="{2632D68F-3A03-C442-B4CF-E67002956A1F}" presName="composite" presStyleCnt="0"/>
      <dgm:spPr/>
    </dgm:pt>
    <dgm:pt modelId="{A5399123-4A57-7A49-853B-5F916753F02F}" type="pres">
      <dgm:prSet presAssocID="{2632D68F-3A03-C442-B4CF-E67002956A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9EA937-1963-024C-837B-605A184B8B88}" type="pres">
      <dgm:prSet presAssocID="{2632D68F-3A03-C442-B4CF-E67002956A1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407EE-AC11-0546-ADAD-690B4CECAA41}" type="pres">
      <dgm:prSet presAssocID="{3EB4020A-7026-2E49-A109-9723149B25DE}" presName="space" presStyleCnt="0"/>
      <dgm:spPr/>
    </dgm:pt>
    <dgm:pt modelId="{6BECA0DE-4BBF-334A-8E64-D3321202A887}" type="pres">
      <dgm:prSet presAssocID="{5A9A81D1-2028-3344-AB1E-6491C8DEBFE2}" presName="composite" presStyleCnt="0"/>
      <dgm:spPr/>
    </dgm:pt>
    <dgm:pt modelId="{440BEECD-0EA4-9E4E-B602-4F049042760D}" type="pres">
      <dgm:prSet presAssocID="{5A9A81D1-2028-3344-AB1E-6491C8DEBF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7845F7-F192-A441-8087-8C9E3C009CAA}" type="pres">
      <dgm:prSet presAssocID="{5A9A81D1-2028-3344-AB1E-6491C8DEBFE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FB608E-8D4A-F44B-BF23-3429431F58DE}" type="presOf" srcId="{898D4F83-0679-AF46-BD82-464D1C5B3B8D}" destId="{2C60CE31-2AB7-0A4E-8157-2FAA36BE3FDE}" srcOrd="0" destOrd="1" presId="urn:microsoft.com/office/officeart/2005/8/layout/hList1"/>
    <dgm:cxn modelId="{CD597500-D98D-8340-8557-A28986504A53}" type="presOf" srcId="{8F9B9CC7-7488-5545-A2F7-95B7F3DDEB89}" destId="{479EA937-1963-024C-837B-605A184B8B88}" srcOrd="0" destOrd="3" presId="urn:microsoft.com/office/officeart/2005/8/layout/hList1"/>
    <dgm:cxn modelId="{C0FB77FD-8F0D-7648-976A-B5EA2062B7EA}" srcId="{94651D85-6715-6941-A9B6-5144CBD4DA44}" destId="{9A68D2CB-2F2F-034D-ACE9-49E38E006B9B}" srcOrd="2" destOrd="0" parTransId="{8E78196A-A076-0C4B-907D-9AD3A7FE0DAE}" sibTransId="{655F8FDF-BCEF-C841-BC10-82EB53DF5EC4}"/>
    <dgm:cxn modelId="{FFB22089-DA84-4549-84A3-58E2A45204E4}" type="presOf" srcId="{77A60775-B776-AD46-B5A8-D491D08CD523}" destId="{479EA937-1963-024C-837B-605A184B8B88}" srcOrd="0" destOrd="2" presId="urn:microsoft.com/office/officeart/2005/8/layout/hList1"/>
    <dgm:cxn modelId="{F137C64C-4095-A84D-88C4-0CB4429892B0}" type="presOf" srcId="{27B56FAC-5000-F144-B6AB-95378EC8E7B4}" destId="{479EA937-1963-024C-837B-605A184B8B88}" srcOrd="0" destOrd="1" presId="urn:microsoft.com/office/officeart/2005/8/layout/hList1"/>
    <dgm:cxn modelId="{CD4BBB5E-0BCF-8841-A8DD-B38B7E3007F8}" type="presOf" srcId="{2632D68F-3A03-C442-B4CF-E67002956A1F}" destId="{A5399123-4A57-7A49-853B-5F916753F02F}" srcOrd="0" destOrd="0" presId="urn:microsoft.com/office/officeart/2005/8/layout/hList1"/>
    <dgm:cxn modelId="{7ECE3C12-9BED-4547-956A-6DDA8B4403F0}" srcId="{5DBB892B-F218-B74F-A4F0-AA913FD7AC49}" destId="{2632D68F-3A03-C442-B4CF-E67002956A1F}" srcOrd="1" destOrd="0" parTransId="{DB040F23-CADC-E24E-AF24-3164517C087C}" sibTransId="{3EB4020A-7026-2E49-A109-9723149B25DE}"/>
    <dgm:cxn modelId="{67F77770-CC4B-8C47-972B-361A8701136C}" srcId="{5DBB892B-F218-B74F-A4F0-AA913FD7AC49}" destId="{5A9A81D1-2028-3344-AB1E-6491C8DEBFE2}" srcOrd="2" destOrd="0" parTransId="{B3B87924-8EB5-A248-9D2F-5CA321AEC6C6}" sibTransId="{90087AF6-321F-014A-B8F0-60942A269B4C}"/>
    <dgm:cxn modelId="{DBB968FE-DF45-484A-A427-CF350C4E9E91}" srcId="{5DBB892B-F218-B74F-A4F0-AA913FD7AC49}" destId="{94651D85-6715-6941-A9B6-5144CBD4DA44}" srcOrd="0" destOrd="0" parTransId="{86720C9C-B147-E847-BD88-5CB80881167F}" sibTransId="{B6738C14-6D22-144F-A5C7-24650494205F}"/>
    <dgm:cxn modelId="{0E276669-D318-8F49-8776-0774072D34B1}" type="presOf" srcId="{A21838E6-75C8-A440-AB7C-24C4EF9DBB89}" destId="{2C60CE31-2AB7-0A4E-8157-2FAA36BE3FDE}" srcOrd="0" destOrd="3" presId="urn:microsoft.com/office/officeart/2005/8/layout/hList1"/>
    <dgm:cxn modelId="{98ED7F5B-AE39-384B-8DE2-11BDEA6C153A}" srcId="{5A9A81D1-2028-3344-AB1E-6491C8DEBFE2}" destId="{EA8E1584-3BCB-EA4A-89D7-5FDBD6EB14C6}" srcOrd="1" destOrd="0" parTransId="{7F15CC6C-68B8-9C4A-AE91-E1A54D34CD11}" sibTransId="{B9939DA8-662D-B944-AF60-526F38665BFF}"/>
    <dgm:cxn modelId="{5B10E7B0-2D5D-4549-8167-B12C85DA42ED}" srcId="{94651D85-6715-6941-A9B6-5144CBD4DA44}" destId="{67B46412-6094-C844-AF40-7D7D4E5E90E7}" srcOrd="0" destOrd="0" parTransId="{F1C455F0-88B6-1247-8E2F-13EB4430F95D}" sibTransId="{862D1835-96FE-3242-80F6-A0E6ED09200D}"/>
    <dgm:cxn modelId="{D570E8E2-40ED-BA4C-BDA5-E9E3246090F6}" srcId="{5A9A81D1-2028-3344-AB1E-6491C8DEBFE2}" destId="{2C83B320-D62A-F149-8DC0-A1F6C705CF3D}" srcOrd="0" destOrd="0" parTransId="{4AAE3CE9-2B51-BF47-898B-69B1ADFB4D7E}" sibTransId="{B5172B3C-D8FA-184D-83C7-A807F62EB0BC}"/>
    <dgm:cxn modelId="{3D5C71A4-D19A-E44D-AD0A-AE308CE98C0D}" type="presOf" srcId="{67B46412-6094-C844-AF40-7D7D4E5E90E7}" destId="{2C60CE31-2AB7-0A4E-8157-2FAA36BE3FDE}" srcOrd="0" destOrd="0" presId="urn:microsoft.com/office/officeart/2005/8/layout/hList1"/>
    <dgm:cxn modelId="{BD390910-3D90-DF48-9859-650B7A5895D9}" srcId="{2632D68F-3A03-C442-B4CF-E67002956A1F}" destId="{8F9B9CC7-7488-5545-A2F7-95B7F3DDEB89}" srcOrd="3" destOrd="0" parTransId="{C142BC06-31F8-F24E-9E28-FDE58BAE2DB0}" sibTransId="{6111100B-7597-BD4E-9942-8C4142F42D5F}"/>
    <dgm:cxn modelId="{6DE27550-B707-8C4E-A31F-D35B46DD864A}" type="presOf" srcId="{94651D85-6715-6941-A9B6-5144CBD4DA44}" destId="{63BC03B5-187D-F145-B4D1-8E3258454305}" srcOrd="0" destOrd="0" presId="urn:microsoft.com/office/officeart/2005/8/layout/hList1"/>
    <dgm:cxn modelId="{54775C9F-4C57-EF43-9A2A-2980FA0A6207}" type="presOf" srcId="{2C83B320-D62A-F149-8DC0-A1F6C705CF3D}" destId="{E07845F7-F192-A441-8087-8C9E3C009CAA}" srcOrd="0" destOrd="0" presId="urn:microsoft.com/office/officeart/2005/8/layout/hList1"/>
    <dgm:cxn modelId="{C39508A0-FFE2-B347-89CA-376E2DA31708}" srcId="{94651D85-6715-6941-A9B6-5144CBD4DA44}" destId="{898D4F83-0679-AF46-BD82-464D1C5B3B8D}" srcOrd="1" destOrd="0" parTransId="{DED9EC33-CB58-6F47-A061-77A12395ADD7}" sibTransId="{48EC8141-D944-4E45-BE7C-1D94DDC025D1}"/>
    <dgm:cxn modelId="{5D8B2FF7-161C-A947-AADD-E0D417A0A8E5}" srcId="{94651D85-6715-6941-A9B6-5144CBD4DA44}" destId="{A21838E6-75C8-A440-AB7C-24C4EF9DBB89}" srcOrd="3" destOrd="0" parTransId="{228D9D87-D10E-FF42-9733-9167B6E1DBB5}" sibTransId="{2BD51EA8-F66D-594D-85A1-E35DC96F4BF2}"/>
    <dgm:cxn modelId="{6607A6BD-3B65-5243-82A8-C9782C287418}" type="presOf" srcId="{5A9A81D1-2028-3344-AB1E-6491C8DEBFE2}" destId="{440BEECD-0EA4-9E4E-B602-4F049042760D}" srcOrd="0" destOrd="0" presId="urn:microsoft.com/office/officeart/2005/8/layout/hList1"/>
    <dgm:cxn modelId="{18C03B1C-3EB2-ED48-BE07-ED6A4A9F9ABA}" srcId="{2632D68F-3A03-C442-B4CF-E67002956A1F}" destId="{27B56FAC-5000-F144-B6AB-95378EC8E7B4}" srcOrd="1" destOrd="0" parTransId="{5BF2911E-AEFD-214D-B305-84797E50C1DE}" sibTransId="{92771651-8668-EE4C-A52C-40706A98CC4F}"/>
    <dgm:cxn modelId="{8108F3D2-B264-0D47-995A-9967EF7F1341}" type="presOf" srcId="{BDF8D3DD-74F9-1846-B5F5-6FF8DF50AAAC}" destId="{E07845F7-F192-A441-8087-8C9E3C009CAA}" srcOrd="0" destOrd="2" presId="urn:microsoft.com/office/officeart/2005/8/layout/hList1"/>
    <dgm:cxn modelId="{E6AFBD4F-1CAE-AC49-A3A8-F992A3622334}" srcId="{2632D68F-3A03-C442-B4CF-E67002956A1F}" destId="{77A60775-B776-AD46-B5A8-D491D08CD523}" srcOrd="2" destOrd="0" parTransId="{94B15146-450A-F947-8FA5-763DC2214928}" sibTransId="{0B570C78-9ACC-A945-A384-ABDB960A49CD}"/>
    <dgm:cxn modelId="{83E758C8-BDC8-0448-A058-9061AABC519C}" srcId="{5A9A81D1-2028-3344-AB1E-6491C8DEBFE2}" destId="{BDF8D3DD-74F9-1846-B5F5-6FF8DF50AAAC}" srcOrd="2" destOrd="0" parTransId="{24DA1E8D-33AD-B341-974F-D39D51702AE7}" sibTransId="{5DD775F3-4C29-2749-A808-8C1BC741B4A7}"/>
    <dgm:cxn modelId="{3C90D41D-A92A-B54A-B0A7-3C1057115E89}" type="presOf" srcId="{9A68D2CB-2F2F-034D-ACE9-49E38E006B9B}" destId="{2C60CE31-2AB7-0A4E-8157-2FAA36BE3FDE}" srcOrd="0" destOrd="2" presId="urn:microsoft.com/office/officeart/2005/8/layout/hList1"/>
    <dgm:cxn modelId="{9EE74FE7-5C12-BB49-A3CB-F9439B9BC6B6}" type="presOf" srcId="{EA8E1584-3BCB-EA4A-89D7-5FDBD6EB14C6}" destId="{E07845F7-F192-A441-8087-8C9E3C009CAA}" srcOrd="0" destOrd="1" presId="urn:microsoft.com/office/officeart/2005/8/layout/hList1"/>
    <dgm:cxn modelId="{23852AEA-9740-4C4D-A225-8796CE0D104F}" type="presOf" srcId="{5DBB892B-F218-B74F-A4F0-AA913FD7AC49}" destId="{21051159-4EFA-E34F-B043-4F0B489F8C40}" srcOrd="0" destOrd="0" presId="urn:microsoft.com/office/officeart/2005/8/layout/hList1"/>
    <dgm:cxn modelId="{54337824-D920-AF45-B5DD-FE5667B39A66}" type="presOf" srcId="{87323146-6821-734A-BD8A-3F428C8AD703}" destId="{479EA937-1963-024C-837B-605A184B8B88}" srcOrd="0" destOrd="0" presId="urn:microsoft.com/office/officeart/2005/8/layout/hList1"/>
    <dgm:cxn modelId="{AF536988-8066-1C45-94A1-14A2ED81CD03}" srcId="{2632D68F-3A03-C442-B4CF-E67002956A1F}" destId="{87323146-6821-734A-BD8A-3F428C8AD703}" srcOrd="0" destOrd="0" parTransId="{313A8DB7-064D-6D4A-B923-806A7DA29C36}" sibTransId="{4FEEB012-D1EE-B74A-BB51-8C42B30EF85D}"/>
    <dgm:cxn modelId="{C519D9B5-DD41-024D-9820-834ED3F4B010}" type="presParOf" srcId="{21051159-4EFA-E34F-B043-4F0B489F8C40}" destId="{78D1DD5A-0EF7-FA46-B290-86A5ACF73AFD}" srcOrd="0" destOrd="0" presId="urn:microsoft.com/office/officeart/2005/8/layout/hList1"/>
    <dgm:cxn modelId="{CC7F4739-B66B-A54D-AD31-43650415051C}" type="presParOf" srcId="{78D1DD5A-0EF7-FA46-B290-86A5ACF73AFD}" destId="{63BC03B5-187D-F145-B4D1-8E3258454305}" srcOrd="0" destOrd="0" presId="urn:microsoft.com/office/officeart/2005/8/layout/hList1"/>
    <dgm:cxn modelId="{F92360CA-ABD2-074A-8740-88B5DEE7F79A}" type="presParOf" srcId="{78D1DD5A-0EF7-FA46-B290-86A5ACF73AFD}" destId="{2C60CE31-2AB7-0A4E-8157-2FAA36BE3FDE}" srcOrd="1" destOrd="0" presId="urn:microsoft.com/office/officeart/2005/8/layout/hList1"/>
    <dgm:cxn modelId="{BDED444F-C125-F043-A9F3-3A4FF604A79F}" type="presParOf" srcId="{21051159-4EFA-E34F-B043-4F0B489F8C40}" destId="{017D9BE9-2DE4-AB45-B75A-6D97220EDEBC}" srcOrd="1" destOrd="0" presId="urn:microsoft.com/office/officeart/2005/8/layout/hList1"/>
    <dgm:cxn modelId="{82D4B10A-8DC5-8B4C-AC7F-2CD1BE618EAC}" type="presParOf" srcId="{21051159-4EFA-E34F-B043-4F0B489F8C40}" destId="{8B464D50-2D53-9C46-B559-F569B2DA5203}" srcOrd="2" destOrd="0" presId="urn:microsoft.com/office/officeart/2005/8/layout/hList1"/>
    <dgm:cxn modelId="{32CB05AD-CA33-4242-BFEA-26F7D070144B}" type="presParOf" srcId="{8B464D50-2D53-9C46-B559-F569B2DA5203}" destId="{A5399123-4A57-7A49-853B-5F916753F02F}" srcOrd="0" destOrd="0" presId="urn:microsoft.com/office/officeart/2005/8/layout/hList1"/>
    <dgm:cxn modelId="{DD639A00-FAAE-1248-9CA5-9E83157934AE}" type="presParOf" srcId="{8B464D50-2D53-9C46-B559-F569B2DA5203}" destId="{479EA937-1963-024C-837B-605A184B8B88}" srcOrd="1" destOrd="0" presId="urn:microsoft.com/office/officeart/2005/8/layout/hList1"/>
    <dgm:cxn modelId="{899D26E7-F870-4245-A867-7949F4F9A7A8}" type="presParOf" srcId="{21051159-4EFA-E34F-B043-4F0B489F8C40}" destId="{D2F407EE-AC11-0546-ADAD-690B4CECAA41}" srcOrd="3" destOrd="0" presId="urn:microsoft.com/office/officeart/2005/8/layout/hList1"/>
    <dgm:cxn modelId="{E292FE6F-156B-2C45-9614-05BBC3E3EAA1}" type="presParOf" srcId="{21051159-4EFA-E34F-B043-4F0B489F8C40}" destId="{6BECA0DE-4BBF-334A-8E64-D3321202A887}" srcOrd="4" destOrd="0" presId="urn:microsoft.com/office/officeart/2005/8/layout/hList1"/>
    <dgm:cxn modelId="{420258EF-529C-CB41-A5D9-8D9EC008C6D9}" type="presParOf" srcId="{6BECA0DE-4BBF-334A-8E64-D3321202A887}" destId="{440BEECD-0EA4-9E4E-B602-4F049042760D}" srcOrd="0" destOrd="0" presId="urn:microsoft.com/office/officeart/2005/8/layout/hList1"/>
    <dgm:cxn modelId="{187CA93A-816E-AE49-B669-C347018E6071}" type="presParOf" srcId="{6BECA0DE-4BBF-334A-8E64-D3321202A887}" destId="{E07845F7-F192-A441-8087-8C9E3C009C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C8DD1C-2005-7040-B108-13857E63DBF5}" type="doc">
      <dgm:prSet loTypeId="urn:microsoft.com/office/officeart/2005/8/layout/hLis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5B86ADA-8885-7448-B95A-978AD3F2390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Autenticación</a:t>
          </a:r>
        </a:p>
      </dgm:t>
    </dgm:pt>
    <dgm:pt modelId="{BB2422C2-26DC-A14A-B5BC-B9C5C61EF57D}" type="parTrans" cxnId="{20698D56-93BA-8648-BC2D-661D44B86C13}">
      <dgm:prSet/>
      <dgm:spPr/>
      <dgm:t>
        <a:bodyPr/>
        <a:lstStyle/>
        <a:p>
          <a:endParaRPr lang="es-MX"/>
        </a:p>
      </dgm:t>
    </dgm:pt>
    <dgm:pt modelId="{43A148DD-1BDE-2B4D-B329-724848AEAF7D}" type="sibTrans" cxnId="{20698D56-93BA-8648-BC2D-661D44B86C13}">
      <dgm:prSet/>
      <dgm:spPr/>
      <dgm:t>
        <a:bodyPr/>
        <a:lstStyle/>
        <a:p>
          <a:endParaRPr lang="es-MX"/>
        </a:p>
      </dgm:t>
    </dgm:pt>
    <dgm:pt modelId="{AB86ECD3-1F94-7046-9B04-4FF548EFA45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Interfaz para realizar el inicio de sesión del sistema</a:t>
          </a:r>
        </a:p>
      </dgm:t>
    </dgm:pt>
    <dgm:pt modelId="{DF5FBDCC-D230-314E-9791-7051BC886DA2}" type="parTrans" cxnId="{4B394FB6-107F-184E-BE59-01C5D52685F4}">
      <dgm:prSet/>
      <dgm:spPr/>
      <dgm:t>
        <a:bodyPr/>
        <a:lstStyle/>
        <a:p>
          <a:endParaRPr lang="es-MX"/>
        </a:p>
      </dgm:t>
    </dgm:pt>
    <dgm:pt modelId="{22EE9A9A-AF0F-7E4D-ADC5-8F37954C67EC}" type="sibTrans" cxnId="{4B394FB6-107F-184E-BE59-01C5D52685F4}">
      <dgm:prSet/>
      <dgm:spPr/>
      <dgm:t>
        <a:bodyPr/>
        <a:lstStyle/>
        <a:p>
          <a:endParaRPr lang="es-MX"/>
        </a:p>
      </dgm:t>
    </dgm:pt>
    <dgm:pt modelId="{F8F844A5-066C-3D4E-B2B9-D67865A9ADA8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Investigador</a:t>
          </a:r>
        </a:p>
      </dgm:t>
    </dgm:pt>
    <dgm:pt modelId="{57B6C03C-8C53-C449-BC76-451B9787863C}" type="parTrans" cxnId="{79469715-40BE-C04E-9052-23778E0D3FDF}">
      <dgm:prSet/>
      <dgm:spPr/>
      <dgm:t>
        <a:bodyPr/>
        <a:lstStyle/>
        <a:p>
          <a:endParaRPr lang="es-MX"/>
        </a:p>
      </dgm:t>
    </dgm:pt>
    <dgm:pt modelId="{8A4FD25A-9010-3541-9C7F-D79DD1D06EF0}" type="sibTrans" cxnId="{79469715-40BE-C04E-9052-23778E0D3FDF}">
      <dgm:prSet/>
      <dgm:spPr/>
      <dgm:t>
        <a:bodyPr/>
        <a:lstStyle/>
        <a:p>
          <a:endParaRPr lang="es-MX"/>
        </a:p>
      </dgm:t>
    </dgm:pt>
    <dgm:pt modelId="{544671BC-F345-704A-A3D4-0DE1C820354B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Interfaces donde el investigador puede </a:t>
          </a:r>
          <a:r>
            <a:rPr lang="es-MX" dirty="0" smtClean="0"/>
            <a:t>editar </a:t>
          </a:r>
          <a:r>
            <a:rPr lang="es-MX" dirty="0"/>
            <a:t>su </a:t>
          </a:r>
          <a:r>
            <a:rPr lang="es-MX" dirty="0" smtClean="0"/>
            <a:t>perfil, descargar/validar publicaciones, enviar al RI NINIVE </a:t>
          </a:r>
          <a:r>
            <a:rPr lang="es-MX" dirty="0"/>
            <a:t>y generar </a:t>
          </a:r>
          <a:r>
            <a:rPr lang="es-MX" dirty="0" smtClean="0"/>
            <a:t> reportes para diferentes convocatorias.</a:t>
          </a:r>
          <a:endParaRPr lang="es-MX" dirty="0"/>
        </a:p>
      </dgm:t>
    </dgm:pt>
    <dgm:pt modelId="{9D7CC9F9-1200-8442-9817-2259D97E59DA}" type="parTrans" cxnId="{B6AE5402-556D-3D4C-BEB6-82B7900A1B31}">
      <dgm:prSet/>
      <dgm:spPr/>
      <dgm:t>
        <a:bodyPr/>
        <a:lstStyle/>
        <a:p>
          <a:endParaRPr lang="es-MX"/>
        </a:p>
      </dgm:t>
    </dgm:pt>
    <dgm:pt modelId="{2EB93968-2788-114B-A689-B4AC0CEDD4C9}" type="sibTrans" cxnId="{B6AE5402-556D-3D4C-BEB6-82B7900A1B31}">
      <dgm:prSet/>
      <dgm:spPr/>
      <dgm:t>
        <a:bodyPr/>
        <a:lstStyle/>
        <a:p>
          <a:endParaRPr lang="es-MX"/>
        </a:p>
      </dgm:t>
    </dgm:pt>
    <dgm:pt modelId="{0DED4AD7-45D2-E34F-B9F2-86F0A057DD08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Administrador</a:t>
          </a:r>
        </a:p>
      </dgm:t>
    </dgm:pt>
    <dgm:pt modelId="{24CBC31A-4BD4-D14B-AAC7-6C7B7C1AC6F4}" type="parTrans" cxnId="{6BC3292E-B3B5-7041-B3DA-F940D3E0C8A4}">
      <dgm:prSet/>
      <dgm:spPr/>
      <dgm:t>
        <a:bodyPr/>
        <a:lstStyle/>
        <a:p>
          <a:endParaRPr lang="es-MX"/>
        </a:p>
      </dgm:t>
    </dgm:pt>
    <dgm:pt modelId="{DBE00F77-CE5C-3B42-8D43-A7ACC31AD1E8}" type="sibTrans" cxnId="{6BC3292E-B3B5-7041-B3DA-F940D3E0C8A4}">
      <dgm:prSet/>
      <dgm:spPr/>
      <dgm:t>
        <a:bodyPr/>
        <a:lstStyle/>
        <a:p>
          <a:endParaRPr lang="es-MX"/>
        </a:p>
      </dgm:t>
    </dgm:pt>
    <dgm:pt modelId="{EE2B7AF6-E8EF-6D42-B5F3-47577E5D99F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Interfaces para realizar tareas de importación y exportación de información.</a:t>
          </a:r>
        </a:p>
      </dgm:t>
    </dgm:pt>
    <dgm:pt modelId="{3B1737BB-F37E-454D-9A65-9EE390C4707A}" type="parTrans" cxnId="{BAC99BC0-9B71-6642-A836-1E3E679AB225}">
      <dgm:prSet/>
      <dgm:spPr/>
      <dgm:t>
        <a:bodyPr/>
        <a:lstStyle/>
        <a:p>
          <a:endParaRPr lang="es-MX"/>
        </a:p>
      </dgm:t>
    </dgm:pt>
    <dgm:pt modelId="{88BAA40C-EC15-3A45-8B0F-3BF2843B8163}" type="sibTrans" cxnId="{BAC99BC0-9B71-6642-A836-1E3E679AB225}">
      <dgm:prSet/>
      <dgm:spPr/>
      <dgm:t>
        <a:bodyPr/>
        <a:lstStyle/>
        <a:p>
          <a:endParaRPr lang="es-MX"/>
        </a:p>
      </dgm:t>
    </dgm:pt>
    <dgm:pt modelId="{012ABD82-3F72-8F48-A928-D4AA41911BBB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Perfiles de usuario</a:t>
          </a:r>
        </a:p>
      </dgm:t>
    </dgm:pt>
    <dgm:pt modelId="{7AB73721-337A-824B-88AE-6EE7453AA2A6}" type="parTrans" cxnId="{A31B55D1-E43A-AD45-B6A7-60A4D52ED08D}">
      <dgm:prSet/>
      <dgm:spPr/>
      <dgm:t>
        <a:bodyPr/>
        <a:lstStyle/>
        <a:p>
          <a:endParaRPr lang="es-MX"/>
        </a:p>
      </dgm:t>
    </dgm:pt>
    <dgm:pt modelId="{41841A1A-52A3-B94E-8581-350AB016D820}" type="sibTrans" cxnId="{A31B55D1-E43A-AD45-B6A7-60A4D52ED08D}">
      <dgm:prSet/>
      <dgm:spPr/>
      <dgm:t>
        <a:bodyPr/>
        <a:lstStyle/>
        <a:p>
          <a:endParaRPr lang="es-MX"/>
        </a:p>
      </dgm:t>
    </dgm:pt>
    <dgm:pt modelId="{E046D80E-138C-284A-B4F7-E6E0C8E6FF94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dirty="0"/>
            <a:t>Interfaces para diferentes funcionarios y autoridades que requieran consultar información y/o generar reportes e indicadores de producción científica</a:t>
          </a:r>
        </a:p>
      </dgm:t>
    </dgm:pt>
    <dgm:pt modelId="{11E7C8DD-6662-CB4D-B87A-F7E01B44F82F}" type="parTrans" cxnId="{C9C459FB-EF27-D04D-8A08-68C70DC6BA0B}">
      <dgm:prSet/>
      <dgm:spPr/>
      <dgm:t>
        <a:bodyPr/>
        <a:lstStyle/>
        <a:p>
          <a:endParaRPr lang="es-MX"/>
        </a:p>
      </dgm:t>
    </dgm:pt>
    <dgm:pt modelId="{2E6B0343-0F76-BF49-A7CF-D5400B1CE81F}" type="sibTrans" cxnId="{C9C459FB-EF27-D04D-8A08-68C70DC6BA0B}">
      <dgm:prSet/>
      <dgm:spPr/>
      <dgm:t>
        <a:bodyPr/>
        <a:lstStyle/>
        <a:p>
          <a:endParaRPr lang="es-MX"/>
        </a:p>
      </dgm:t>
    </dgm:pt>
    <dgm:pt modelId="{10D84C43-1969-7543-9C8D-7CB8925B2AE0}" type="pres">
      <dgm:prSet presAssocID="{8AC8DD1C-2005-7040-B108-13857E63DB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8D355D-7A0B-124B-95FA-6C8A270DB0BC}" type="pres">
      <dgm:prSet presAssocID="{85B86ADA-8885-7448-B95A-978AD3F2390E}" presName="composite" presStyleCnt="0"/>
      <dgm:spPr/>
    </dgm:pt>
    <dgm:pt modelId="{A9BF600C-FEA0-4441-A63F-3BF88B734F88}" type="pres">
      <dgm:prSet presAssocID="{85B86ADA-8885-7448-B95A-978AD3F2390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3084F-8F1A-D04E-9741-6981A693672E}" type="pres">
      <dgm:prSet presAssocID="{85B86ADA-8885-7448-B95A-978AD3F2390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2A7C08-692E-DA46-B817-74482D7A04E9}" type="pres">
      <dgm:prSet presAssocID="{43A148DD-1BDE-2B4D-B329-724848AEAF7D}" presName="space" presStyleCnt="0"/>
      <dgm:spPr/>
    </dgm:pt>
    <dgm:pt modelId="{2435A890-125F-994A-86E4-1982737AFC46}" type="pres">
      <dgm:prSet presAssocID="{F8F844A5-066C-3D4E-B2B9-D67865A9ADA8}" presName="composite" presStyleCnt="0"/>
      <dgm:spPr/>
    </dgm:pt>
    <dgm:pt modelId="{7ED17220-4A42-AA45-BFA6-E52CA4AD73C6}" type="pres">
      <dgm:prSet presAssocID="{F8F844A5-066C-3D4E-B2B9-D67865A9ADA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879FE-176F-7847-BE6C-499833C8044A}" type="pres">
      <dgm:prSet presAssocID="{F8F844A5-066C-3D4E-B2B9-D67865A9ADA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7386DE-5344-C44F-A9E1-2DC47C8BD157}" type="pres">
      <dgm:prSet presAssocID="{8A4FD25A-9010-3541-9C7F-D79DD1D06EF0}" presName="space" presStyleCnt="0"/>
      <dgm:spPr/>
    </dgm:pt>
    <dgm:pt modelId="{5B9391F0-AFFC-0241-95B8-4F60C10320B7}" type="pres">
      <dgm:prSet presAssocID="{0DED4AD7-45D2-E34F-B9F2-86F0A057DD08}" presName="composite" presStyleCnt="0"/>
      <dgm:spPr/>
    </dgm:pt>
    <dgm:pt modelId="{D8AB170A-7A7C-1247-93FB-6F1068396AD0}" type="pres">
      <dgm:prSet presAssocID="{0DED4AD7-45D2-E34F-B9F2-86F0A057DD0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B3CD18-355E-C942-8F5A-B7106C30E60A}" type="pres">
      <dgm:prSet presAssocID="{0DED4AD7-45D2-E34F-B9F2-86F0A057DD0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1DE43-FDCB-4945-8A83-35D9B147E541}" type="pres">
      <dgm:prSet presAssocID="{DBE00F77-CE5C-3B42-8D43-A7ACC31AD1E8}" presName="space" presStyleCnt="0"/>
      <dgm:spPr/>
    </dgm:pt>
    <dgm:pt modelId="{619A59D8-E73A-EA47-A5B3-5A095F1F4812}" type="pres">
      <dgm:prSet presAssocID="{012ABD82-3F72-8F48-A928-D4AA41911BBB}" presName="composite" presStyleCnt="0"/>
      <dgm:spPr/>
    </dgm:pt>
    <dgm:pt modelId="{C2352C1A-2398-034F-AD62-1215B6945F1B}" type="pres">
      <dgm:prSet presAssocID="{012ABD82-3F72-8F48-A928-D4AA41911BB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2EC6C2-047C-DD40-9B38-66417ADAF3FE}" type="pres">
      <dgm:prSet presAssocID="{012ABD82-3F72-8F48-A928-D4AA41911BB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1B55D1-E43A-AD45-B6A7-60A4D52ED08D}" srcId="{8AC8DD1C-2005-7040-B108-13857E63DBF5}" destId="{012ABD82-3F72-8F48-A928-D4AA41911BBB}" srcOrd="3" destOrd="0" parTransId="{7AB73721-337A-824B-88AE-6EE7453AA2A6}" sibTransId="{41841A1A-52A3-B94E-8581-350AB016D820}"/>
    <dgm:cxn modelId="{ECE511C5-5ABD-A141-B93F-E55386CBD1BE}" type="presOf" srcId="{544671BC-F345-704A-A3D4-0DE1C820354B}" destId="{5EF879FE-176F-7847-BE6C-499833C8044A}" srcOrd="0" destOrd="0" presId="urn:microsoft.com/office/officeart/2005/8/layout/hList1"/>
    <dgm:cxn modelId="{20698D56-93BA-8648-BC2D-661D44B86C13}" srcId="{8AC8DD1C-2005-7040-B108-13857E63DBF5}" destId="{85B86ADA-8885-7448-B95A-978AD3F2390E}" srcOrd="0" destOrd="0" parTransId="{BB2422C2-26DC-A14A-B5BC-B9C5C61EF57D}" sibTransId="{43A148DD-1BDE-2B4D-B329-724848AEAF7D}"/>
    <dgm:cxn modelId="{BAC99BC0-9B71-6642-A836-1E3E679AB225}" srcId="{0DED4AD7-45D2-E34F-B9F2-86F0A057DD08}" destId="{EE2B7AF6-E8EF-6D42-B5F3-47577E5D99F5}" srcOrd="0" destOrd="0" parTransId="{3B1737BB-F37E-454D-9A65-9EE390C4707A}" sibTransId="{88BAA40C-EC15-3A45-8B0F-3BF2843B8163}"/>
    <dgm:cxn modelId="{6BC3292E-B3B5-7041-B3DA-F940D3E0C8A4}" srcId="{8AC8DD1C-2005-7040-B108-13857E63DBF5}" destId="{0DED4AD7-45D2-E34F-B9F2-86F0A057DD08}" srcOrd="2" destOrd="0" parTransId="{24CBC31A-4BD4-D14B-AAC7-6C7B7C1AC6F4}" sibTransId="{DBE00F77-CE5C-3B42-8D43-A7ACC31AD1E8}"/>
    <dgm:cxn modelId="{CFDB1E28-666C-AD4E-B27D-9D6D0C5D153F}" type="presOf" srcId="{0DED4AD7-45D2-E34F-B9F2-86F0A057DD08}" destId="{D8AB170A-7A7C-1247-93FB-6F1068396AD0}" srcOrd="0" destOrd="0" presId="urn:microsoft.com/office/officeart/2005/8/layout/hList1"/>
    <dgm:cxn modelId="{B6AE5402-556D-3D4C-BEB6-82B7900A1B31}" srcId="{F8F844A5-066C-3D4E-B2B9-D67865A9ADA8}" destId="{544671BC-F345-704A-A3D4-0DE1C820354B}" srcOrd="0" destOrd="0" parTransId="{9D7CC9F9-1200-8442-9817-2259D97E59DA}" sibTransId="{2EB93968-2788-114B-A689-B4AC0CEDD4C9}"/>
    <dgm:cxn modelId="{79469715-40BE-C04E-9052-23778E0D3FDF}" srcId="{8AC8DD1C-2005-7040-B108-13857E63DBF5}" destId="{F8F844A5-066C-3D4E-B2B9-D67865A9ADA8}" srcOrd="1" destOrd="0" parTransId="{57B6C03C-8C53-C449-BC76-451B9787863C}" sibTransId="{8A4FD25A-9010-3541-9C7F-D79DD1D06EF0}"/>
    <dgm:cxn modelId="{20B4CDE1-21A4-4F4F-AAE7-5EEF5D412F20}" type="presOf" srcId="{8AC8DD1C-2005-7040-B108-13857E63DBF5}" destId="{10D84C43-1969-7543-9C8D-7CB8925B2AE0}" srcOrd="0" destOrd="0" presId="urn:microsoft.com/office/officeart/2005/8/layout/hList1"/>
    <dgm:cxn modelId="{DFE0ECB2-54C1-ED44-8FF3-0808806568CB}" type="presOf" srcId="{EE2B7AF6-E8EF-6D42-B5F3-47577E5D99F5}" destId="{67B3CD18-355E-C942-8F5A-B7106C30E60A}" srcOrd="0" destOrd="0" presId="urn:microsoft.com/office/officeart/2005/8/layout/hList1"/>
    <dgm:cxn modelId="{6508DFFF-5BF9-3A4E-97FB-10010EA14CF6}" type="presOf" srcId="{85B86ADA-8885-7448-B95A-978AD3F2390E}" destId="{A9BF600C-FEA0-4441-A63F-3BF88B734F88}" srcOrd="0" destOrd="0" presId="urn:microsoft.com/office/officeart/2005/8/layout/hList1"/>
    <dgm:cxn modelId="{E7C4A72D-0245-1A44-9281-E0F9474A6AEE}" type="presOf" srcId="{AB86ECD3-1F94-7046-9B04-4FF548EFA453}" destId="{A503084F-8F1A-D04E-9741-6981A693672E}" srcOrd="0" destOrd="0" presId="urn:microsoft.com/office/officeart/2005/8/layout/hList1"/>
    <dgm:cxn modelId="{C9C459FB-EF27-D04D-8A08-68C70DC6BA0B}" srcId="{012ABD82-3F72-8F48-A928-D4AA41911BBB}" destId="{E046D80E-138C-284A-B4F7-E6E0C8E6FF94}" srcOrd="0" destOrd="0" parTransId="{11E7C8DD-6662-CB4D-B87A-F7E01B44F82F}" sibTransId="{2E6B0343-0F76-BF49-A7CF-D5400B1CE81F}"/>
    <dgm:cxn modelId="{C966A22A-2B42-3D42-9CA8-CA2531125484}" type="presOf" srcId="{E046D80E-138C-284A-B4F7-E6E0C8E6FF94}" destId="{362EC6C2-047C-DD40-9B38-66417ADAF3FE}" srcOrd="0" destOrd="0" presId="urn:microsoft.com/office/officeart/2005/8/layout/hList1"/>
    <dgm:cxn modelId="{5033EF23-8275-BB4D-835F-FD3FC06A096A}" type="presOf" srcId="{012ABD82-3F72-8F48-A928-D4AA41911BBB}" destId="{C2352C1A-2398-034F-AD62-1215B6945F1B}" srcOrd="0" destOrd="0" presId="urn:microsoft.com/office/officeart/2005/8/layout/hList1"/>
    <dgm:cxn modelId="{726C0350-E41E-5E43-A5FF-1BA94546BA2C}" type="presOf" srcId="{F8F844A5-066C-3D4E-B2B9-D67865A9ADA8}" destId="{7ED17220-4A42-AA45-BFA6-E52CA4AD73C6}" srcOrd="0" destOrd="0" presId="urn:microsoft.com/office/officeart/2005/8/layout/hList1"/>
    <dgm:cxn modelId="{4B394FB6-107F-184E-BE59-01C5D52685F4}" srcId="{85B86ADA-8885-7448-B95A-978AD3F2390E}" destId="{AB86ECD3-1F94-7046-9B04-4FF548EFA453}" srcOrd="0" destOrd="0" parTransId="{DF5FBDCC-D230-314E-9791-7051BC886DA2}" sibTransId="{22EE9A9A-AF0F-7E4D-ADC5-8F37954C67EC}"/>
    <dgm:cxn modelId="{A370D06B-76ED-A149-B1C2-0347E118D0CF}" type="presParOf" srcId="{10D84C43-1969-7543-9C8D-7CB8925B2AE0}" destId="{C78D355D-7A0B-124B-95FA-6C8A270DB0BC}" srcOrd="0" destOrd="0" presId="urn:microsoft.com/office/officeart/2005/8/layout/hList1"/>
    <dgm:cxn modelId="{F22F08F0-8628-4143-8966-09C42E989F94}" type="presParOf" srcId="{C78D355D-7A0B-124B-95FA-6C8A270DB0BC}" destId="{A9BF600C-FEA0-4441-A63F-3BF88B734F88}" srcOrd="0" destOrd="0" presId="urn:microsoft.com/office/officeart/2005/8/layout/hList1"/>
    <dgm:cxn modelId="{87EFD36C-7CE2-9946-80A7-63B6996B3C88}" type="presParOf" srcId="{C78D355D-7A0B-124B-95FA-6C8A270DB0BC}" destId="{A503084F-8F1A-D04E-9741-6981A693672E}" srcOrd="1" destOrd="0" presId="urn:microsoft.com/office/officeart/2005/8/layout/hList1"/>
    <dgm:cxn modelId="{5B6F13C0-06D4-3740-B0BA-C939A43F0D6B}" type="presParOf" srcId="{10D84C43-1969-7543-9C8D-7CB8925B2AE0}" destId="{772A7C08-692E-DA46-B817-74482D7A04E9}" srcOrd="1" destOrd="0" presId="urn:microsoft.com/office/officeart/2005/8/layout/hList1"/>
    <dgm:cxn modelId="{5456C1AA-AF0C-CF40-BA6F-73DAEC3CE2AE}" type="presParOf" srcId="{10D84C43-1969-7543-9C8D-7CB8925B2AE0}" destId="{2435A890-125F-994A-86E4-1982737AFC46}" srcOrd="2" destOrd="0" presId="urn:microsoft.com/office/officeart/2005/8/layout/hList1"/>
    <dgm:cxn modelId="{286122AE-08D7-A24E-9757-D677A2EFBBD6}" type="presParOf" srcId="{2435A890-125F-994A-86E4-1982737AFC46}" destId="{7ED17220-4A42-AA45-BFA6-E52CA4AD73C6}" srcOrd="0" destOrd="0" presId="urn:microsoft.com/office/officeart/2005/8/layout/hList1"/>
    <dgm:cxn modelId="{6D8E85E3-A530-024B-9760-2CFA859EE661}" type="presParOf" srcId="{2435A890-125F-994A-86E4-1982737AFC46}" destId="{5EF879FE-176F-7847-BE6C-499833C8044A}" srcOrd="1" destOrd="0" presId="urn:microsoft.com/office/officeart/2005/8/layout/hList1"/>
    <dgm:cxn modelId="{FE807222-5FE6-B74D-B27C-4D192CFAB764}" type="presParOf" srcId="{10D84C43-1969-7543-9C8D-7CB8925B2AE0}" destId="{947386DE-5344-C44F-A9E1-2DC47C8BD157}" srcOrd="3" destOrd="0" presId="urn:microsoft.com/office/officeart/2005/8/layout/hList1"/>
    <dgm:cxn modelId="{1EC77836-7C67-9E40-A6FB-88A93B1AB50E}" type="presParOf" srcId="{10D84C43-1969-7543-9C8D-7CB8925B2AE0}" destId="{5B9391F0-AFFC-0241-95B8-4F60C10320B7}" srcOrd="4" destOrd="0" presId="urn:microsoft.com/office/officeart/2005/8/layout/hList1"/>
    <dgm:cxn modelId="{E37224F8-825B-C640-861C-E6358189DEA3}" type="presParOf" srcId="{5B9391F0-AFFC-0241-95B8-4F60C10320B7}" destId="{D8AB170A-7A7C-1247-93FB-6F1068396AD0}" srcOrd="0" destOrd="0" presId="urn:microsoft.com/office/officeart/2005/8/layout/hList1"/>
    <dgm:cxn modelId="{CEF281CA-BE3E-E34B-824A-A24747AE62E9}" type="presParOf" srcId="{5B9391F0-AFFC-0241-95B8-4F60C10320B7}" destId="{67B3CD18-355E-C942-8F5A-B7106C30E60A}" srcOrd="1" destOrd="0" presId="urn:microsoft.com/office/officeart/2005/8/layout/hList1"/>
    <dgm:cxn modelId="{F1907811-AAAF-374F-9564-4F97DB9E5F53}" type="presParOf" srcId="{10D84C43-1969-7543-9C8D-7CB8925B2AE0}" destId="{2021DE43-FDCB-4945-8A83-35D9B147E541}" srcOrd="5" destOrd="0" presId="urn:microsoft.com/office/officeart/2005/8/layout/hList1"/>
    <dgm:cxn modelId="{89EC83BE-5868-004A-8A6E-F87B2B116D6E}" type="presParOf" srcId="{10D84C43-1969-7543-9C8D-7CB8925B2AE0}" destId="{619A59D8-E73A-EA47-A5B3-5A095F1F4812}" srcOrd="6" destOrd="0" presId="urn:microsoft.com/office/officeart/2005/8/layout/hList1"/>
    <dgm:cxn modelId="{98AC0C2E-D0B8-864B-A7BF-9CDC00852C52}" type="presParOf" srcId="{619A59D8-E73A-EA47-A5B3-5A095F1F4812}" destId="{C2352C1A-2398-034F-AD62-1215B6945F1B}" srcOrd="0" destOrd="0" presId="urn:microsoft.com/office/officeart/2005/8/layout/hList1"/>
    <dgm:cxn modelId="{7373AAB3-D6C9-0049-9BCC-F0F50EC535D6}" type="presParOf" srcId="{619A59D8-E73A-EA47-A5B3-5A095F1F4812}" destId="{362EC6C2-047C-DD40-9B38-66417ADAF3FE}" srcOrd="1" destOrd="0" presId="urn:microsoft.com/office/officeart/2005/8/layout/h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3C212-1330-7845-B06F-D7D47BE3CC15}">
      <dsp:nvSpPr>
        <dsp:cNvPr id="0" name=""/>
        <dsp:cNvSpPr/>
      </dsp:nvSpPr>
      <dsp:spPr>
        <a:xfrm>
          <a:off x="177681" y="1918602"/>
          <a:ext cx="3907313" cy="16029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Estrategia de poblamiento del RI</a:t>
          </a:r>
          <a:endParaRPr lang="es-MX" sz="2000" kern="1200" dirty="0"/>
        </a:p>
      </dsp:txBody>
      <dsp:txXfrm>
        <a:off x="979174" y="1918602"/>
        <a:ext cx="2304328" cy="1602985"/>
      </dsp:txXfrm>
    </dsp:sp>
    <dsp:sp modelId="{9D7D642F-0E3C-E74D-9440-FD8484B18DEE}">
      <dsp:nvSpPr>
        <dsp:cNvPr id="0" name=""/>
        <dsp:cNvSpPr/>
      </dsp:nvSpPr>
      <dsp:spPr>
        <a:xfrm>
          <a:off x="3712683" y="1960976"/>
          <a:ext cx="3330248" cy="1496713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Software</a:t>
          </a:r>
          <a:endParaRPr lang="es-MX" sz="2000" kern="1200" dirty="0"/>
        </a:p>
      </dsp:txBody>
      <dsp:txXfrm>
        <a:off x="4461040" y="1960976"/>
        <a:ext cx="1833535" cy="1496713"/>
      </dsp:txXfrm>
    </dsp:sp>
    <dsp:sp modelId="{10EDAA10-BF21-0D4D-BECB-B463034BDB61}">
      <dsp:nvSpPr>
        <dsp:cNvPr id="0" name=""/>
        <dsp:cNvSpPr/>
      </dsp:nvSpPr>
      <dsp:spPr>
        <a:xfrm>
          <a:off x="6842750" y="1994283"/>
          <a:ext cx="3200049" cy="143010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Conector CRIS-RI</a:t>
          </a:r>
          <a:endParaRPr lang="es-MX" sz="2000" kern="1200" dirty="0"/>
        </a:p>
      </dsp:txBody>
      <dsp:txXfrm>
        <a:off x="7557800" y="1994283"/>
        <a:ext cx="1769949" cy="1430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C03B5-187D-F145-B4D1-8E3258454305}">
      <dsp:nvSpPr>
        <dsp:cNvPr id="0" name=""/>
        <dsp:cNvSpPr/>
      </dsp:nvSpPr>
      <dsp:spPr>
        <a:xfrm>
          <a:off x="3030" y="49699"/>
          <a:ext cx="2954451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Gestión de contenidos</a:t>
          </a:r>
        </a:p>
      </dsp:txBody>
      <dsp:txXfrm>
        <a:off x="3030" y="49699"/>
        <a:ext cx="2954451" cy="604800"/>
      </dsp:txXfrm>
    </dsp:sp>
    <dsp:sp modelId="{2C60CE31-2AB7-0A4E-8157-2FAA36BE3FDE}">
      <dsp:nvSpPr>
        <dsp:cNvPr id="0" name=""/>
        <dsp:cNvSpPr/>
      </dsp:nvSpPr>
      <dsp:spPr>
        <a:xfrm>
          <a:off x="3030" y="654500"/>
          <a:ext cx="2954451" cy="305518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Búsqueda y recuperación de bases de </a:t>
          </a:r>
          <a:r>
            <a:rPr lang="es-MX" sz="2100" kern="1200" dirty="0" smtClean="0"/>
            <a:t>datos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Recopilación de CVs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Análisis de </a:t>
          </a:r>
          <a:r>
            <a:rPr lang="es-MX" sz="2100" kern="1200" dirty="0" smtClean="0"/>
            <a:t>políticas editoriales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Creación de </a:t>
          </a:r>
          <a:r>
            <a:rPr lang="es-MX" sz="2100" kern="1200" dirty="0" smtClean="0"/>
            <a:t>catálogos de revistas y financiamiento</a:t>
          </a:r>
          <a:endParaRPr lang="es-MX" sz="2100" kern="1200" dirty="0"/>
        </a:p>
      </dsp:txBody>
      <dsp:txXfrm>
        <a:off x="3030" y="654500"/>
        <a:ext cx="2954451" cy="3055185"/>
      </dsp:txXfrm>
    </dsp:sp>
    <dsp:sp modelId="{A5399123-4A57-7A49-853B-5F916753F02F}">
      <dsp:nvSpPr>
        <dsp:cNvPr id="0" name=""/>
        <dsp:cNvSpPr/>
      </dsp:nvSpPr>
      <dsp:spPr>
        <a:xfrm>
          <a:off x="3371104" y="49699"/>
          <a:ext cx="2954451" cy="604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Tecnológico</a:t>
          </a:r>
        </a:p>
      </dsp:txBody>
      <dsp:txXfrm>
        <a:off x="3371104" y="49699"/>
        <a:ext cx="2954451" cy="604800"/>
      </dsp:txXfrm>
    </dsp:sp>
    <dsp:sp modelId="{479EA937-1963-024C-837B-605A184B8B88}">
      <dsp:nvSpPr>
        <dsp:cNvPr id="0" name=""/>
        <dsp:cNvSpPr/>
      </dsp:nvSpPr>
      <dsp:spPr>
        <a:xfrm>
          <a:off x="3371104" y="654500"/>
          <a:ext cx="2954451" cy="3055185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Componentes </a:t>
          </a:r>
          <a:r>
            <a:rPr lang="es-MX" sz="2100" i="1" kern="1200" dirty="0" smtClean="0"/>
            <a:t>Back-end </a:t>
          </a:r>
          <a:r>
            <a:rPr lang="es-MX" sz="2100" kern="1200" dirty="0" smtClean="0"/>
            <a:t>y </a:t>
          </a:r>
          <a:r>
            <a:rPr lang="es-MX" sz="2100" i="1" kern="1200" dirty="0" smtClean="0"/>
            <a:t>Front-end </a:t>
          </a:r>
          <a:r>
            <a:rPr lang="es-MX" sz="2100" kern="1200" dirty="0" smtClean="0"/>
            <a:t>del Sistema CRIS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Conector con el RI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Implementación de </a:t>
          </a:r>
          <a:r>
            <a:rPr lang="es-MX" sz="2100" kern="1200" dirty="0" smtClean="0"/>
            <a:t>API's de BD y ORCID</a:t>
          </a:r>
          <a:endParaRPr lang="es-MX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Indicadores y reportes</a:t>
          </a:r>
        </a:p>
      </dsp:txBody>
      <dsp:txXfrm>
        <a:off x="3371104" y="654500"/>
        <a:ext cx="2954451" cy="3055185"/>
      </dsp:txXfrm>
    </dsp:sp>
    <dsp:sp modelId="{440BEECD-0EA4-9E4E-B602-4F049042760D}">
      <dsp:nvSpPr>
        <dsp:cNvPr id="0" name=""/>
        <dsp:cNvSpPr/>
      </dsp:nvSpPr>
      <dsp:spPr>
        <a:xfrm>
          <a:off x="6739178" y="49699"/>
          <a:ext cx="2954451" cy="604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Normativo</a:t>
          </a:r>
        </a:p>
      </dsp:txBody>
      <dsp:txXfrm>
        <a:off x="6739178" y="49699"/>
        <a:ext cx="2954451" cy="604800"/>
      </dsp:txXfrm>
    </dsp:sp>
    <dsp:sp modelId="{E07845F7-F192-A441-8087-8C9E3C009CAA}">
      <dsp:nvSpPr>
        <dsp:cNvPr id="0" name=""/>
        <dsp:cNvSpPr/>
      </dsp:nvSpPr>
      <dsp:spPr>
        <a:xfrm>
          <a:off x="6739178" y="654500"/>
          <a:ext cx="2954451" cy="3055185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Mandato Institucional de AA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/>
            <a:t>Licencias </a:t>
          </a:r>
          <a:r>
            <a:rPr lang="es-MX" sz="2100" i="1" kern="1200" dirty="0"/>
            <a:t>Creative Commons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100" kern="1200" dirty="0" smtClean="0"/>
            <a:t>Pol</a:t>
          </a:r>
          <a:r>
            <a:rPr lang="es-MX" sz="2100" kern="1200" dirty="0" smtClean="0"/>
            <a:t>íticas de auto archivo y f</a:t>
          </a:r>
          <a:r>
            <a:rPr lang="es-MX" sz="2100" kern="1200" dirty="0" smtClean="0"/>
            <a:t>lujos </a:t>
          </a:r>
          <a:r>
            <a:rPr lang="es-MX" sz="2100" kern="1200" dirty="0"/>
            <a:t>de trabajo</a:t>
          </a:r>
        </a:p>
      </dsp:txBody>
      <dsp:txXfrm>
        <a:off x="6739178" y="654500"/>
        <a:ext cx="2954451" cy="3055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F600C-FEA0-4441-A63F-3BF88B734F88}">
      <dsp:nvSpPr>
        <dsp:cNvPr id="0" name=""/>
        <dsp:cNvSpPr/>
      </dsp:nvSpPr>
      <dsp:spPr>
        <a:xfrm>
          <a:off x="3507" y="5911"/>
          <a:ext cx="2109070" cy="4608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Autenticación</a:t>
          </a:r>
        </a:p>
      </dsp:txBody>
      <dsp:txXfrm>
        <a:off x="3507" y="5911"/>
        <a:ext cx="2109070" cy="460800"/>
      </dsp:txXfrm>
    </dsp:sp>
    <dsp:sp modelId="{A503084F-8F1A-D04E-9741-6981A693672E}">
      <dsp:nvSpPr>
        <dsp:cNvPr id="0" name=""/>
        <dsp:cNvSpPr/>
      </dsp:nvSpPr>
      <dsp:spPr>
        <a:xfrm>
          <a:off x="3507" y="466711"/>
          <a:ext cx="2109070" cy="2196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Interfaz para realizar el inicio de sesión del sistema</a:t>
          </a:r>
        </a:p>
      </dsp:txBody>
      <dsp:txXfrm>
        <a:off x="3507" y="466711"/>
        <a:ext cx="2109070" cy="2196000"/>
      </dsp:txXfrm>
    </dsp:sp>
    <dsp:sp modelId="{7ED17220-4A42-AA45-BFA6-E52CA4AD73C6}">
      <dsp:nvSpPr>
        <dsp:cNvPr id="0" name=""/>
        <dsp:cNvSpPr/>
      </dsp:nvSpPr>
      <dsp:spPr>
        <a:xfrm>
          <a:off x="2407847" y="5911"/>
          <a:ext cx="2109070" cy="460800"/>
        </a:xfrm>
        <a:prstGeom prst="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Investigador</a:t>
          </a:r>
        </a:p>
      </dsp:txBody>
      <dsp:txXfrm>
        <a:off x="2407847" y="5911"/>
        <a:ext cx="2109070" cy="460800"/>
      </dsp:txXfrm>
    </dsp:sp>
    <dsp:sp modelId="{5EF879FE-176F-7847-BE6C-499833C8044A}">
      <dsp:nvSpPr>
        <dsp:cNvPr id="0" name=""/>
        <dsp:cNvSpPr/>
      </dsp:nvSpPr>
      <dsp:spPr>
        <a:xfrm>
          <a:off x="2407847" y="466711"/>
          <a:ext cx="2109070" cy="2196000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Interfaces donde el investigador puede </a:t>
          </a:r>
          <a:r>
            <a:rPr lang="es-MX" sz="1600" kern="1200" dirty="0" smtClean="0"/>
            <a:t>editar </a:t>
          </a:r>
          <a:r>
            <a:rPr lang="es-MX" sz="1600" kern="1200" dirty="0"/>
            <a:t>su </a:t>
          </a:r>
          <a:r>
            <a:rPr lang="es-MX" sz="1600" kern="1200" dirty="0" smtClean="0"/>
            <a:t>perfil, descargar/validar publicaciones, enviar al RI NINIVE </a:t>
          </a:r>
          <a:r>
            <a:rPr lang="es-MX" sz="1600" kern="1200" dirty="0"/>
            <a:t>y generar </a:t>
          </a:r>
          <a:r>
            <a:rPr lang="es-MX" sz="1600" kern="1200" dirty="0" smtClean="0"/>
            <a:t> reportes para diferentes convocatorias.</a:t>
          </a:r>
          <a:endParaRPr lang="es-MX" sz="1600" kern="1200" dirty="0"/>
        </a:p>
      </dsp:txBody>
      <dsp:txXfrm>
        <a:off x="2407847" y="466711"/>
        <a:ext cx="2109070" cy="2196000"/>
      </dsp:txXfrm>
    </dsp:sp>
    <dsp:sp modelId="{D8AB170A-7A7C-1247-93FB-6F1068396AD0}">
      <dsp:nvSpPr>
        <dsp:cNvPr id="0" name=""/>
        <dsp:cNvSpPr/>
      </dsp:nvSpPr>
      <dsp:spPr>
        <a:xfrm>
          <a:off x="4812188" y="5911"/>
          <a:ext cx="2109070" cy="460800"/>
        </a:xfrm>
        <a:prstGeom prst="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Administrador</a:t>
          </a:r>
        </a:p>
      </dsp:txBody>
      <dsp:txXfrm>
        <a:off x="4812188" y="5911"/>
        <a:ext cx="2109070" cy="460800"/>
      </dsp:txXfrm>
    </dsp:sp>
    <dsp:sp modelId="{67B3CD18-355E-C942-8F5A-B7106C30E60A}">
      <dsp:nvSpPr>
        <dsp:cNvPr id="0" name=""/>
        <dsp:cNvSpPr/>
      </dsp:nvSpPr>
      <dsp:spPr>
        <a:xfrm>
          <a:off x="4812188" y="466711"/>
          <a:ext cx="2109070" cy="2196000"/>
        </a:xfrm>
        <a:prstGeom prst="rect">
          <a:avLst/>
        </a:prstGeom>
        <a:solidFill>
          <a:schemeClr val="accent5">
            <a:tint val="40000"/>
            <a:alpha val="90000"/>
            <a:hueOff val="-4493174"/>
            <a:satOff val="-15221"/>
            <a:lumOff val="-1952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Interfaces para realizar tareas de importación y exportación de información.</a:t>
          </a:r>
        </a:p>
      </dsp:txBody>
      <dsp:txXfrm>
        <a:off x="4812188" y="466711"/>
        <a:ext cx="2109070" cy="2196000"/>
      </dsp:txXfrm>
    </dsp:sp>
    <dsp:sp modelId="{C2352C1A-2398-034F-AD62-1215B6945F1B}">
      <dsp:nvSpPr>
        <dsp:cNvPr id="0" name=""/>
        <dsp:cNvSpPr/>
      </dsp:nvSpPr>
      <dsp:spPr>
        <a:xfrm>
          <a:off x="7216528" y="5911"/>
          <a:ext cx="2109070" cy="4608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Perfiles de usuario</a:t>
          </a:r>
        </a:p>
      </dsp:txBody>
      <dsp:txXfrm>
        <a:off x="7216528" y="5911"/>
        <a:ext cx="2109070" cy="460800"/>
      </dsp:txXfrm>
    </dsp:sp>
    <dsp:sp modelId="{362EC6C2-047C-DD40-9B38-66417ADAF3FE}">
      <dsp:nvSpPr>
        <dsp:cNvPr id="0" name=""/>
        <dsp:cNvSpPr/>
      </dsp:nvSpPr>
      <dsp:spPr>
        <a:xfrm>
          <a:off x="7216528" y="466711"/>
          <a:ext cx="2109070" cy="2196000"/>
        </a:xfrm>
        <a:prstGeom prst="rect">
          <a:avLst/>
        </a:prstGeom>
        <a:solidFill>
          <a:schemeClr val="accent5">
            <a:tint val="40000"/>
            <a:alpha val="90000"/>
            <a:hueOff val="-6739760"/>
            <a:satOff val="-22832"/>
            <a:lumOff val="-2928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Interfaces para diferentes funcionarios y autoridades que requieran consultar información y/o generar reportes e indicadores de producción científica</a:t>
          </a:r>
        </a:p>
      </dsp:txBody>
      <dsp:txXfrm>
        <a:off x="7216528" y="466711"/>
        <a:ext cx="2109070" cy="21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5890C-0F5A-F747-A3F6-C80A615CC8C3}" type="datetimeFigureOut">
              <a:rPr lang="es-MX" smtClean="0"/>
              <a:t>03/09/19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C53D-8771-E741-96DC-9ED4B2E0A25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623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5C53D-8771-E741-96DC-9ED4B2E0A25B}" type="slidenum">
              <a:rPr lang="es-MX" smtClean="0"/>
              <a:t>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94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5C53D-8771-E741-96DC-9ED4B2E0A25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02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5C53D-8771-E741-96DC-9ED4B2E0A25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69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5C53D-8771-E741-96DC-9ED4B2E0A25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35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5C53D-8771-E741-96DC-9ED4B2E0A25B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53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48EC5A-70F8-9744-946B-334E6BBE0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B73BD68-F5F3-7249-B2C2-73EEACF7B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8426E79-C9BF-D54E-8EBE-E553EA0B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98F5-EF6A-5B4C-AB00-D1DC2FC66216}" type="datetime1">
              <a:rPr lang="es-MX" smtClean="0"/>
              <a:t>03/09/19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29134B9-074B-DC4A-9695-39DC9AEBF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C2A59B0-4DFC-3744-BCAB-61ABE1BF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78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91DC1B-F01F-B64F-850E-7E477AA26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761F3E1-EF8A-9946-89D6-C5F545585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3A7FE9A-370F-924D-9217-17E5CAE7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BFB4-8596-A249-B9E4-69DACB1B0185}" type="datetime1">
              <a:rPr lang="es-MX" smtClean="0"/>
              <a:t>03/09/19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99260AE-E995-A34C-82EE-0D44C0A1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3ED854C-0D5C-D44B-B3BF-5CA0312C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34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4D55B29-BDE9-854B-AF14-43E23B8CC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EA1A988-5B77-5A49-B207-E272A40CE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1A8A6EF-D730-BB4D-B647-B1B28473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65EB-F26D-FB47-B183-5FE2B78547B0}" type="datetime1">
              <a:rPr lang="es-MX" smtClean="0"/>
              <a:t>03/09/19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82CE91D-A505-B347-8B7E-CCCE00FD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5CB81C0-A6F3-E446-BDED-CAAF83C6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985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D1F96C-2ED2-B840-8CB1-E6BA7F237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C92834-F5E7-7546-B908-B7A23F7EB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D60D52-DD2B-A84D-96DE-8D1B1B81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E3-E896-C94D-8F45-1475ABCF685B}" type="datetime1">
              <a:rPr lang="es-MX" smtClean="0"/>
              <a:t>03/09/19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AB58663-1670-AE41-A887-F879FE66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E7F83E-E41D-EE49-A816-4B880CDD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06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25B002-AE87-074B-A735-3430AA8A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F682C0D-60E6-A54C-89A1-72D61951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622D873-AED2-2C45-90A4-26EA67FD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AEB7-B0AE-8543-A536-CF215AC88249}" type="datetime1">
              <a:rPr lang="es-MX" smtClean="0"/>
              <a:t>03/09/19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0C00EDE-B669-B545-88F5-448B89A1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F7163F-E544-7C4B-B514-72961403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6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5241394-27D1-0640-8183-B370607A0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DBFE68D-3896-6541-B721-036FDDB05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FE07928-6B54-4A42-B756-9960F40E6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0DFBE42-5894-AA48-96A0-1A7AB9DE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4C67-862D-5049-BFEE-337F117D8AE4}" type="datetime1">
              <a:rPr lang="es-MX" smtClean="0"/>
              <a:t>03/09/19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E8AABE5-ED7A-0449-A96F-DD44397C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E9E845C-776C-C74E-96D4-635D6AFC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34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C0FCB1-A183-3E42-90E2-018EDEE3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6E00993-114A-D949-B368-23847E6A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A2CE9FD-F046-4243-80C1-D13145D1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48DF94D-27A1-5D4F-BFF7-9C1D15F9D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5CB808D-3FD3-604E-9E92-150510A33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828EA35-D071-194B-B764-D883C14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B9F87-E486-0342-8453-D363479E5A8D}" type="datetime1">
              <a:rPr lang="es-MX" smtClean="0"/>
              <a:t>03/09/19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EB78F8A-1F4B-C14B-860A-602B035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C0EF0C4-F7B5-8C4F-B77F-C6CC0BC8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17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1CB8AB-0B60-B14D-93EE-5B59E8B7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F5C51C9-016D-5F47-8C8E-8E5CE564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76DD-C175-074F-BA70-EAD7BB7A56B1}" type="datetime1">
              <a:rPr lang="es-MX" smtClean="0"/>
              <a:t>03/09/19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B0D1CC7-0120-924C-B68B-031E6763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4BE04D6-200C-3040-8605-48B97EA9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3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A1E006AF-4AD4-AD49-9A20-923CDC56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5107-0666-3945-A85A-C32FF7A0BE47}" type="datetime1">
              <a:rPr lang="es-MX" smtClean="0"/>
              <a:t>03/09/19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BBEC9F7-E127-254E-A66B-1FD2952F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35C1383-4362-EA49-BF3E-192F9A09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049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8EAC65-98B7-B94D-BCBE-AA4BD944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6A5BE0-8B00-2A43-A17C-5057C022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3ADD001-13E5-7B42-B503-958E8114B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3ACC094-8D9C-AC4E-9D85-D522F84E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6649-DBD2-8543-ADD8-65F61DAD3622}" type="datetime1">
              <a:rPr lang="es-MX" smtClean="0"/>
              <a:t>03/09/19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AA84EF4-9377-E040-B57E-6D1B05B1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79C53E3-39BE-A44C-B233-1AE12004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2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3E9B62-91C2-DF4A-A488-3E4F6CB3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5B026E2-E45E-1247-8B6E-D46A2E228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B36954B-EA8E-ED43-9F87-A7CD35F27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34404CB-EF56-9748-889F-B1BF39B95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9AED-DAE3-2F4A-A576-A219FEE48923}" type="datetime1">
              <a:rPr lang="es-MX" smtClean="0"/>
              <a:t>03/09/19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975240F-BE1E-5F4C-A46C-48E700E4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2809541-A98D-1A41-A67F-46DB843F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78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793781C-DB30-1D4E-97D0-30E0812DB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EA09347-3353-6646-B2ED-75E92D403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2368BCE-C2F7-2141-A92A-C71201E78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0BAE-72B4-5849-87CA-5BA73246617F}" type="datetime1">
              <a:rPr lang="es-MX" smtClean="0"/>
              <a:t>03/09/19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5198965-2ACB-6D42-9943-E163ACC4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MTE Rosalina Vázaquez Tapia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BDD1F75-1FC6-BF48-8B2E-AD14BC9EA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49CF-0501-664A-96E3-9DAF1275BDD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22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hyperlink" Target="mailto:alinavn@uaslp.mx" TargetMode="External"/><Relationship Id="rId5" Type="http://schemas.openxmlformats.org/officeDocument/2006/relationships/hyperlink" Target="mailto:alinamte@gmail.com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6.tiff"/><Relationship Id="rId5" Type="http://schemas.openxmlformats.org/officeDocument/2006/relationships/hyperlink" Target="http://orbis.uaslp.mx/vivo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hyperlink" Target="https://bvu.uaslp.mx/orcid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hyperlink" Target="http://orbis.uaslp.mx/vivo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tiff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hyperlink" Target="https://dev.elsevier.com/index.jsp" TargetMode="External"/><Relationship Id="rId6" Type="http://schemas.openxmlformats.org/officeDocument/2006/relationships/image" Target="../media/image27.png"/><Relationship Id="rId7" Type="http://schemas.openxmlformats.org/officeDocument/2006/relationships/hyperlink" Target="https://github.com/CrossRef/rest-api-doc" TargetMode="External"/><Relationship Id="rId8" Type="http://schemas.openxmlformats.org/officeDocument/2006/relationships/hyperlink" Target="https://ncbi.nlm.nih.gob/home/develop/api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hyperlink" Target="https://github.com/zostay/Sword-per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hyperlink" Target="http://d2rq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raspace.org/display/VIVO" TargetMode="External"/><Relationship Id="rId4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iki.duraspace.org/display/DSPACECRIS/DSpace-CRIS+Hom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linamte@gmail.com" TargetMode="External"/><Relationship Id="rId4" Type="http://schemas.openxmlformats.org/officeDocument/2006/relationships/hyperlink" Target="https://bvu.uaslp.m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inavn@uaslp.m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tiff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5" Type="http://schemas.openxmlformats.org/officeDocument/2006/relationships/image" Target="../media/image14.tiff"/><Relationship Id="rId6" Type="http://schemas.openxmlformats.org/officeDocument/2006/relationships/hyperlink" Target="https://ninive.uaslp.mx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E3D0F4A-EDB0-9347-BF71-EA5CEA2FABE8}"/>
              </a:ext>
            </a:extLst>
          </p:cNvPr>
          <p:cNvSpPr txBox="1"/>
          <p:nvPr/>
        </p:nvSpPr>
        <p:spPr>
          <a:xfrm>
            <a:off x="3156858" y="2219492"/>
            <a:ext cx="8697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Implementación de un Sistema de Gestión para la Investigación (CRIS) utilizando tecnologías abiertas: El caso de la Universidad Autónoma de San Luis Potosí.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8152711-D291-394A-914C-DA4DD9B869BE}"/>
              </a:ext>
            </a:extLst>
          </p:cNvPr>
          <p:cNvSpPr txBox="1"/>
          <p:nvPr/>
        </p:nvSpPr>
        <p:spPr>
          <a:xfrm>
            <a:off x="6946400" y="4894945"/>
            <a:ext cx="5107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/>
              <a:t>MTE Rosalina Vázquez Tapia</a:t>
            </a:r>
          </a:p>
          <a:p>
            <a:pPr algn="r"/>
            <a:r>
              <a:rPr lang="es-MX" sz="1600" dirty="0"/>
              <a:t>Directora de la Biblioteca </a:t>
            </a:r>
            <a:r>
              <a:rPr lang="es-MX" sz="1600" dirty="0" smtClean="0"/>
              <a:t>Virtual Universitaria de la UASLP</a:t>
            </a:r>
          </a:p>
          <a:p>
            <a:pPr algn="r"/>
            <a:r>
              <a:rPr lang="es-MX" sz="1600" dirty="0" smtClean="0"/>
              <a:t>Coordinadora General de REMERI</a:t>
            </a:r>
          </a:p>
          <a:p>
            <a:pPr algn="r"/>
            <a:r>
              <a:rPr lang="es-MX" sz="1600" dirty="0" smtClean="0"/>
              <a:t>Responsable T</a:t>
            </a:r>
            <a:r>
              <a:rPr lang="es-MX" sz="1600" dirty="0" smtClean="0"/>
              <a:t>écnica del nodo mexicano en LA Referencia</a:t>
            </a:r>
            <a:endParaRPr lang="es-MX" sz="1600" dirty="0"/>
          </a:p>
          <a:p>
            <a:pPr algn="r"/>
            <a:r>
              <a:rPr lang="es-MX" dirty="0" smtClean="0">
                <a:hlinkClick r:id="rId4"/>
              </a:rPr>
              <a:t>alinavn@uaslp.mx</a:t>
            </a:r>
            <a:r>
              <a:rPr lang="es-MX" dirty="0" smtClean="0"/>
              <a:t>, </a:t>
            </a:r>
            <a:r>
              <a:rPr lang="es-MX" dirty="0" smtClean="0">
                <a:hlinkClick r:id="rId5"/>
              </a:rPr>
              <a:t>alinamte@gmail.com</a:t>
            </a:r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25197BF-A7B3-C541-B728-78C2EABE3768}"/>
              </a:ext>
            </a:extLst>
          </p:cNvPr>
          <p:cNvSpPr txBox="1"/>
          <p:nvPr/>
        </p:nvSpPr>
        <p:spPr>
          <a:xfrm>
            <a:off x="230777" y="132080"/>
            <a:ext cx="455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Novena Conferencia de Directores de Tecnología de Comunicación en Instituciones de Educación Superior, TICAL 2019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81E70B5-642E-5A40-8633-FCC50F6A7350}"/>
              </a:ext>
            </a:extLst>
          </p:cNvPr>
          <p:cNvSpPr txBox="1"/>
          <p:nvPr/>
        </p:nvSpPr>
        <p:spPr>
          <a:xfrm>
            <a:off x="7304315" y="132080"/>
            <a:ext cx="4550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III Encuentro Latinoamericano de e-Ciencia</a:t>
            </a:r>
          </a:p>
          <a:p>
            <a:pPr algn="r"/>
            <a:r>
              <a:rPr lang="es-MX" dirty="0"/>
              <a:t>“El genoma estudiantil y la metamorfosis digital universitaria”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02590555-7146-ED45-8E7A-EBD9609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>
                <a:solidFill>
                  <a:schemeClr val="bg1"/>
                </a:solidFill>
              </a:rPr>
              <a:t>0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="" xmlns:a16="http://schemas.microsoft.com/office/drawing/2014/main" id="{15ABD8C3-4666-474D-BCC7-F42E485F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</a:rPr>
              <a:t>MTE Rosalina Vázaquez Tapia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105DB22-6894-154D-A3C3-4FDAFDCFC1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33" y="5597939"/>
            <a:ext cx="2167154" cy="10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283C42-F75C-2140-92E0-7E8C9A37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Objetivos del proyecto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7B886CC-62B3-7F4F-A60A-99C0CB29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E86058D-F3FF-C44D-B72B-3295810B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9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1EC9262-9637-2744-8E5A-4293E56A4D00}"/>
              </a:ext>
            </a:extLst>
          </p:cNvPr>
          <p:cNvSpPr txBox="1"/>
          <p:nvPr/>
        </p:nvSpPr>
        <p:spPr>
          <a:xfrm>
            <a:off x="951469" y="2187146"/>
            <a:ext cx="10620938" cy="3785652"/>
          </a:xfrm>
          <a:prstGeom prst="rect">
            <a:avLst/>
          </a:prstGeom>
          <a:noFill/>
          <a:effectLst>
            <a:glow>
              <a:schemeClr val="bg1">
                <a:alpha val="49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Elaborar una propuesta de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Mandato Institucional de Acceso Abierto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, para el depósito en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NÍNIVE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de una copia digital de las publicaciones y producciones universitarias.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Desarrollar un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Sistema de Gestión de la Investigación (CRIS)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como parte del modelo de servicios del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Repositorio Institucional NÍNIVE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Implementar 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ORCID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como el Identificador digital persistente para los investigadores 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Diseñar un plan de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sensibilización y capacitación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dirigido principalmente a los investigadores, así como también, implementar estrategias de difusión y cooperación a nivel nacional e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116996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EBB498-5F46-8B48-AF61-9F1311AC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/>
          <a:lstStyle/>
          <a:p>
            <a:r>
              <a:rPr lang="es-MX" b="1" dirty="0"/>
              <a:t>Diseño e implementación del CRIS en la UASLP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F55E598-7CA8-B646-8294-3D9336B6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E4D66110-DF73-0849-BBA3-BFAB2B68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10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3E8E77F-90A8-6F4C-8B69-6285D0E216D8}"/>
              </a:ext>
            </a:extLst>
          </p:cNvPr>
          <p:cNvSpPr txBox="1"/>
          <p:nvPr/>
        </p:nvSpPr>
        <p:spPr>
          <a:xfrm>
            <a:off x="951469" y="2187146"/>
            <a:ext cx="10620938" cy="3416320"/>
          </a:xfrm>
          <a:prstGeom prst="rect">
            <a:avLst/>
          </a:prstGeom>
          <a:noFill/>
          <a:effectLst>
            <a:glow>
              <a:schemeClr val="bg1">
                <a:alpha val="49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Elaboraci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ón de un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estudio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</a:t>
            </a:r>
            <a:r>
              <a:rPr lang="es-MX" sz="2400" b="1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benchmarking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Diseño de un modelo propio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basado en los siguientes principios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:</a:t>
            </a: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800100" lvl="1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Diseño del CV integral del investigador</a:t>
            </a:r>
          </a:p>
          <a:p>
            <a:pPr marL="800100" lvl="1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Adopción de ORCID como identificador digital del investigador y perfil web público.</a:t>
            </a:r>
          </a:p>
          <a:p>
            <a:pPr marL="800100" lvl="1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Interoperabilidad con el Repositorio Institucional NÍNIVE, con otras plataformas institucionales y otros sistemas CRIS.	</a:t>
            </a: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99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F87F8F0-E678-8A48-8C1A-AD492AAD9B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6B8925F-98FD-184E-9204-13671AE9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C10B13B-7F35-4743-81C7-DD017480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90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565668E7-2404-FF43-9404-AC353422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Componentes estratégicos del modelo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1246221E-AB14-174E-B442-03D1AF6F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680E4C91-490E-E644-B4F9-17F9B24B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12</a:t>
            </a:fld>
            <a:endParaRPr lang="es-MX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6039679E-0796-5943-94D7-D4ED1A748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1240605"/>
              </p:ext>
            </p:extLst>
          </p:nvPr>
        </p:nvGraphicFramePr>
        <p:xfrm>
          <a:off x="1034980" y="2130250"/>
          <a:ext cx="9696660" cy="375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62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D4ACB6-FAAC-BE46-B61C-040246C6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1ª Etapa de desarrollo 2016-2017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DD813A9-7D3B-9342-865E-0DBE7EB0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9CFE00C-C7C9-2944-8D60-13FD7745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13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CB010F6-691B-0948-B978-152BA94DDA18}"/>
              </a:ext>
            </a:extLst>
          </p:cNvPr>
          <p:cNvSpPr txBox="1"/>
          <p:nvPr/>
        </p:nvSpPr>
        <p:spPr>
          <a:xfrm>
            <a:off x="838200" y="2185481"/>
            <a:ext cx="10505661" cy="120032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Financiamiento: Presentación del proyecto en Convocatoria CONACYT 2015.</a:t>
            </a:r>
          </a:p>
          <a:p>
            <a:pPr marL="342900" indent="-342900">
              <a:buBlip>
                <a:blip r:embed="rId3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Implementación a nivel de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prototipo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del Sistema de Gestión de la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Investigación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llamado ORBIS.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D7D0270-DE7D-CB48-BC16-F0933718A2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23" y="3250641"/>
            <a:ext cx="5834654" cy="3190353"/>
          </a:xfrm>
          <a:prstGeom prst="rect">
            <a:avLst/>
          </a:prstGeom>
        </p:spPr>
      </p:pic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B9D86FAD-FED4-DD4A-9DA7-779247CA044D}"/>
              </a:ext>
            </a:extLst>
          </p:cNvPr>
          <p:cNvSpPr/>
          <p:nvPr/>
        </p:nvSpPr>
        <p:spPr>
          <a:xfrm>
            <a:off x="7565680" y="6440994"/>
            <a:ext cx="3778181" cy="291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5"/>
              </a:rPr>
              <a:t>http://orbis.uaslp.mx/vivo/</a:t>
            </a:r>
            <a:endParaRPr lang="es-MX" dirty="0"/>
          </a:p>
        </p:txBody>
      </p:sp>
      <p:grpSp>
        <p:nvGrpSpPr>
          <p:cNvPr id="12" name="Agrupar 11"/>
          <p:cNvGrpSpPr/>
          <p:nvPr/>
        </p:nvGrpSpPr>
        <p:grpSpPr>
          <a:xfrm>
            <a:off x="1431074" y="3385809"/>
            <a:ext cx="3648926" cy="2607402"/>
            <a:chOff x="3030" y="654500"/>
            <a:chExt cx="2954451" cy="3243272"/>
          </a:xfrm>
        </p:grpSpPr>
        <p:sp>
          <p:nvSpPr>
            <p:cNvPr id="13" name="Rectángulo 12"/>
            <p:cNvSpPr/>
            <p:nvPr/>
          </p:nvSpPr>
          <p:spPr>
            <a:xfrm>
              <a:off x="3030" y="654500"/>
              <a:ext cx="2954451" cy="3055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030" y="842587"/>
              <a:ext cx="2954451" cy="3055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49352" bIns="168021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dirty="0" smtClean="0"/>
                <a:t>Software VIVO V. 1.9.1. (Componente </a:t>
              </a:r>
              <a:r>
                <a:rPr lang="es-MX" sz="2000" i="1" dirty="0" smtClean="0"/>
                <a:t>Front-end</a:t>
              </a:r>
              <a:r>
                <a:rPr lang="es-MX" sz="2000" dirty="0" smtClean="0"/>
                <a:t>)</a:t>
              </a:r>
              <a:endParaRPr lang="es-MX" sz="20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kern="1200" dirty="0" smtClean="0"/>
                <a:t>Registro de 44 CVs de investigadores </a:t>
              </a:r>
              <a:endParaRPr lang="es-MX" sz="2000" kern="1200" dirty="0"/>
            </a:p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2000" dirty="0" smtClean="0"/>
                <a:t>B</a:t>
              </a:r>
              <a:r>
                <a:rPr lang="es-MX" sz="2000" dirty="0" smtClean="0"/>
                <a:t>úsqueda y recopilación de publicaciones en BD (2012-2017)</a:t>
              </a:r>
              <a:endParaRPr lang="es-MX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29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359D68-8871-FC42-A504-222BFE17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2ª Etapa 2017-2018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B98E57FD-B63C-D841-B8B7-D63E4309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F038112-D0C5-5849-A333-55D2BBDA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14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3B06241-48C3-9345-8A47-024AE2D0978E}"/>
              </a:ext>
            </a:extLst>
          </p:cNvPr>
          <p:cNvSpPr txBox="1"/>
          <p:nvPr/>
        </p:nvSpPr>
        <p:spPr>
          <a:xfrm>
            <a:off x="383444" y="2634285"/>
            <a:ext cx="5717555" cy="3046988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Creaci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ón de los perfiles web básicos del total de investigadores con sus publicaciones de los últimos cinco años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Uso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la herramienta KARMA para modelar los datos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y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cargarlas a la plataforma VIVO.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Implementación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y certificaci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ón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la API institucional de ORCID.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07F1D2D-A301-C146-B132-254D70DD0ADE}"/>
              </a:ext>
            </a:extLst>
          </p:cNvPr>
          <p:cNvSpPr txBox="1"/>
          <p:nvPr/>
        </p:nvSpPr>
        <p:spPr>
          <a:xfrm>
            <a:off x="7586175" y="7222952"/>
            <a:ext cx="289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captura de micrositio de ORCID, url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6A9F23D-3FC9-8A4B-AA38-F96D74B020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565" y="2032630"/>
            <a:ext cx="5927120" cy="364864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E187264-3EA1-4841-A123-2EB42495D45A}"/>
              </a:ext>
            </a:extLst>
          </p:cNvPr>
          <p:cNvSpPr/>
          <p:nvPr/>
        </p:nvSpPr>
        <p:spPr>
          <a:xfrm>
            <a:off x="6115987" y="5711253"/>
            <a:ext cx="5921114" cy="509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hlinkClick r:id="rId4"/>
              </a:rPr>
              <a:t>https://bvu.uaslp.mx/orcid.html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28692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BBC352-B79E-3B45-9086-CDAEAF96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3ª Etapa 2019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7BEB670A-6FF4-0940-9493-2B35F3DBF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8EA4678-50E5-504E-9B8D-230EE8DB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15</a:t>
            </a:fld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5B7B3723-2C1A-0A4C-9084-18C66574E306}"/>
              </a:ext>
            </a:extLst>
          </p:cNvPr>
          <p:cNvSpPr txBox="1"/>
          <p:nvPr/>
        </p:nvSpPr>
        <p:spPr>
          <a:xfrm>
            <a:off x="848139" y="2085688"/>
            <a:ext cx="10748116" cy="378565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Presentación del proyecto en la convocatoria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CONACTY 2017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aprobado con el 100% del financiamiento solicitado.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Acciones estratégicas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:</a:t>
            </a: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Desarrollo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la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interfaz del investigador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del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Sistema CRIS-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ORBIS (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Back-end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Implementaci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ón del protocolo SWORD para conectar el CRIS con el RI NINIVE 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Configuración de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API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´s de Scopus, CrossRef, PubMed y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ORCID 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Creación de tres catálogos de autores,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revistas,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proyectos y financiamiento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Capacitación a profesores sobre el registro ORCID, el autoarchivo en NÍNIVE y la gestión de su hoja de vida en ORBIS.</a:t>
            </a:r>
          </a:p>
        </p:txBody>
      </p:sp>
    </p:spTree>
    <p:extLst>
      <p:ext uri="{BB962C8B-B14F-4D97-AF65-F5344CB8AC3E}">
        <p14:creationId xmlns:p14="http://schemas.microsoft.com/office/powerpoint/2010/main" val="306303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A16B8E68-B93B-D949-85D4-47BBC9E2C6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857" y="4602480"/>
            <a:ext cx="2015180" cy="209295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D16AD7AB-7589-314D-A84F-4126B93C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Arquitectura del Sistema de Gestión de la Investigación (CRIS) de la UASLP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3BF7784F-80F6-0747-95A9-FC1E35F7C2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170" y="2069961"/>
            <a:ext cx="3087912" cy="182625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870822D6-5AFD-8F4A-9688-CAA34445F7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864" y="3301745"/>
            <a:ext cx="3305782" cy="166501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8B437947-8A76-D841-A19B-123E9575F1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115" y="3126432"/>
            <a:ext cx="3424477" cy="35887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6CDB3AF8-AAF0-4941-9F8E-8F7124D622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0" y="3725584"/>
            <a:ext cx="1717040" cy="9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7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4FDF1A-BFEB-6646-940F-3879C18B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Plataforma de software VIVO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87B0332-A85B-2043-BBBE-EB838FA0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BD0DA17-1D2D-2348-B68E-65556E3B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17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FFCE9A0-3ABD-4F47-979A-4279B253D155}"/>
              </a:ext>
            </a:extLst>
          </p:cNvPr>
          <p:cNvSpPr txBox="1"/>
          <p:nvPr/>
        </p:nvSpPr>
        <p:spPr>
          <a:xfrm>
            <a:off x="816609" y="2068710"/>
            <a:ext cx="11091612" cy="830997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VIVO es un software 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open source </a:t>
            </a:r>
            <a:r>
              <a:rPr lang="es-MX" sz="2400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del grupo DuraSpace, basado en ontologías en RDF para la presentación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las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publicaciones académicas.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BC3C52A-EA87-3B44-9146-0363DF90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773" y="3005959"/>
            <a:ext cx="5647227" cy="295340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05A9E90-1608-D249-93FB-DB4E529EF810}"/>
              </a:ext>
            </a:extLst>
          </p:cNvPr>
          <p:cNvSpPr/>
          <p:nvPr/>
        </p:nvSpPr>
        <p:spPr>
          <a:xfrm>
            <a:off x="788274" y="2938856"/>
            <a:ext cx="58017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Permite enlazar mediante el modelo de datos ligados (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Linked data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) los perfiles de los investigadores con su producción científica y las organizaciones de afiliación, financiamiento u otras.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Es usado para la implementación del portal público o componente </a:t>
            </a:r>
            <a:r>
              <a:rPr lang="es-MX" sz="2400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front-end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del Sistema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ORBIS.</a:t>
            </a:r>
            <a:endParaRPr lang="es-MX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B2037E16-DB47-C147-99B5-B4EF3453BC77}"/>
              </a:ext>
            </a:extLst>
          </p:cNvPr>
          <p:cNvSpPr/>
          <p:nvPr/>
        </p:nvSpPr>
        <p:spPr>
          <a:xfrm>
            <a:off x="6547945" y="5990897"/>
            <a:ext cx="5644055" cy="378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  <a:hlinkClick r:id="rId4"/>
              </a:rPr>
              <a:t>http://orbis.uaslp.mx/vivo/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1558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A26F4377-CB1D-4942-999C-A3A061574F56}"/>
              </a:ext>
            </a:extLst>
          </p:cNvPr>
          <p:cNvCxnSpPr/>
          <p:nvPr/>
        </p:nvCxnSpPr>
        <p:spPr>
          <a:xfrm flipV="1">
            <a:off x="3657599" y="3947090"/>
            <a:ext cx="65669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021FBB-A43A-4140-8EF3-DE70D928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6" y="365125"/>
            <a:ext cx="10552134" cy="1325563"/>
          </a:xfrm>
        </p:spPr>
        <p:txBody>
          <a:bodyPr/>
          <a:lstStyle/>
          <a:p>
            <a:r>
              <a:rPr lang="es-MX" b="1" dirty="0"/>
              <a:t>ORCID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E576974-43A3-214D-BBBC-3BB43484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D03BC3D-6B95-2940-97E2-C53392CD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18</a:t>
            </a:fld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0769C22-CCC8-814A-8C1D-857FEA2D3B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7406" y="120582"/>
            <a:ext cx="1929196" cy="137662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18A92DA-65A6-F441-84B2-EAE2990BC281}"/>
              </a:ext>
            </a:extLst>
          </p:cNvPr>
          <p:cNvSpPr txBox="1"/>
          <p:nvPr/>
        </p:nvSpPr>
        <p:spPr>
          <a:xfrm>
            <a:off x="825103" y="2087715"/>
            <a:ext cx="10748116" cy="1323439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ORCID es una organización sin fines de lucro que ofrece un sistema para crear y mantener un registro único de investigadores y vincular sus actividades y proyectos de investigación.</a:t>
            </a:r>
          </a:p>
          <a:p>
            <a:pPr marL="342900" indent="-342900">
              <a:buBlip>
                <a:blip r:embed="rId3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La implementación de la API institucional de ORCID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comprendi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ó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la realización de las siguientes tareas: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9E5F8A25-17F9-9B47-B6D6-F6943AB93639}"/>
              </a:ext>
            </a:extLst>
          </p:cNvPr>
          <p:cNvSpPr/>
          <p:nvPr/>
        </p:nvSpPr>
        <p:spPr>
          <a:xfrm>
            <a:off x="1909186" y="3494915"/>
            <a:ext cx="1748413" cy="90435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Configurar </a:t>
            </a:r>
            <a:r>
              <a:rPr lang="es-MX" sz="1600" dirty="0"/>
              <a:t>aplicación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53871B3A-0104-954A-9812-884A17377A69}"/>
              </a:ext>
            </a:extLst>
          </p:cNvPr>
          <p:cNvSpPr/>
          <p:nvPr/>
        </p:nvSpPr>
        <p:spPr>
          <a:xfrm>
            <a:off x="4314289" y="3491061"/>
            <a:ext cx="1748413" cy="9120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Investigador ingresa credenciales UASLP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381B2DF9-7C7A-7748-ADB4-8E53514C9CB8}"/>
              </a:ext>
            </a:extLst>
          </p:cNvPr>
          <p:cNvSpPr/>
          <p:nvPr/>
        </p:nvSpPr>
        <p:spPr>
          <a:xfrm>
            <a:off x="8966677" y="3489890"/>
            <a:ext cx="174841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Seleccionar nombramiento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DF23A512-317A-DC4D-8182-4145B0BC9920}"/>
              </a:ext>
            </a:extLst>
          </p:cNvPr>
          <p:cNvSpPr/>
          <p:nvPr/>
        </p:nvSpPr>
        <p:spPr>
          <a:xfrm>
            <a:off x="7429279" y="4927548"/>
            <a:ext cx="174841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Bot</a:t>
            </a:r>
            <a:r>
              <a:rPr lang="es-MX" sz="1600" dirty="0" smtClean="0"/>
              <a:t>ó</a:t>
            </a:r>
            <a:r>
              <a:rPr lang="es-MX" sz="1600" dirty="0" smtClean="0"/>
              <a:t>n </a:t>
            </a:r>
            <a:r>
              <a:rPr lang="es-MX" sz="1600" dirty="0"/>
              <a:t>CREATE o CONNECT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808F4367-CF4D-0943-B35E-B5C427CD7F46}"/>
              </a:ext>
            </a:extLst>
          </p:cNvPr>
          <p:cNvSpPr/>
          <p:nvPr/>
        </p:nvSpPr>
        <p:spPr>
          <a:xfrm>
            <a:off x="5037771" y="4927548"/>
            <a:ext cx="174841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AUTORIZACION </a:t>
            </a:r>
            <a:r>
              <a:rPr lang="es-MX" sz="1600" dirty="0" smtClean="0"/>
              <a:t>leer/escribir </a:t>
            </a:r>
            <a:r>
              <a:rPr lang="es-MX" sz="1600" dirty="0"/>
              <a:t>en ORCID ID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F67C271F-4E59-7A46-868A-9A1FF1009EA0}"/>
              </a:ext>
            </a:extLst>
          </p:cNvPr>
          <p:cNvSpPr/>
          <p:nvPr/>
        </p:nvSpPr>
        <p:spPr>
          <a:xfrm>
            <a:off x="2676409" y="4927548"/>
            <a:ext cx="174841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ORCID ID vinculado a UASLP</a:t>
            </a: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="" xmlns:a16="http://schemas.microsoft.com/office/drawing/2014/main" id="{2AAF6B60-C295-924B-ACD9-5708B964488E}"/>
              </a:ext>
            </a:extLst>
          </p:cNvPr>
          <p:cNvCxnSpPr>
            <a:cxnSpLocks/>
          </p:cNvCxnSpPr>
          <p:nvPr/>
        </p:nvCxnSpPr>
        <p:spPr>
          <a:xfrm>
            <a:off x="6062702" y="3947090"/>
            <a:ext cx="5699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="" xmlns:a16="http://schemas.microsoft.com/office/drawing/2014/main" id="{410324E2-B8BF-FC4C-AD38-A6A55202D801}"/>
              </a:ext>
            </a:extLst>
          </p:cNvPr>
          <p:cNvCxnSpPr>
            <a:cxnSpLocks/>
          </p:cNvCxnSpPr>
          <p:nvPr/>
        </p:nvCxnSpPr>
        <p:spPr>
          <a:xfrm>
            <a:off x="8381019" y="3947090"/>
            <a:ext cx="5856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>
            <a:extLst>
              <a:ext uri="{FF2B5EF4-FFF2-40B4-BE49-F238E27FC236}">
                <a16:creationId xmlns="" xmlns:a16="http://schemas.microsoft.com/office/drawing/2014/main" id="{34E2424B-1DC8-A447-8978-57297792D115}"/>
              </a:ext>
            </a:extLst>
          </p:cNvPr>
          <p:cNvCxnSpPr>
            <a:stCxn id="17" idx="2"/>
            <a:endCxn id="18" idx="3"/>
          </p:cNvCxnSpPr>
          <p:nvPr/>
        </p:nvCxnSpPr>
        <p:spPr>
          <a:xfrm rot="5400000">
            <a:off x="9019059" y="4562923"/>
            <a:ext cx="980458" cy="6631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="" xmlns:a16="http://schemas.microsoft.com/office/drawing/2014/main" id="{DE0F8D38-1455-674D-B972-AB0FC5AC3710}"/>
              </a:ext>
            </a:extLst>
          </p:cNvPr>
          <p:cNvCxnSpPr>
            <a:stCxn id="18" idx="1"/>
            <a:endCxn id="19" idx="3"/>
          </p:cNvCxnSpPr>
          <p:nvPr/>
        </p:nvCxnSpPr>
        <p:spPr>
          <a:xfrm flipH="1">
            <a:off x="6786184" y="5384748"/>
            <a:ext cx="643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="" xmlns:a16="http://schemas.microsoft.com/office/drawing/2014/main" id="{E3292CA3-6F62-D849-B93B-21ECC0A35D6F}"/>
              </a:ext>
            </a:extLst>
          </p:cNvPr>
          <p:cNvCxnSpPr>
            <a:stCxn id="19" idx="1"/>
            <a:endCxn id="20" idx="3"/>
          </p:cNvCxnSpPr>
          <p:nvPr/>
        </p:nvCxnSpPr>
        <p:spPr>
          <a:xfrm flipH="1">
            <a:off x="4424822" y="5384748"/>
            <a:ext cx="6129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C6E531C5-B85D-9C4E-AB4C-58B18D80CE8D}"/>
              </a:ext>
            </a:extLst>
          </p:cNvPr>
          <p:cNvSpPr/>
          <p:nvPr/>
        </p:nvSpPr>
        <p:spPr>
          <a:xfrm>
            <a:off x="6632606" y="3489890"/>
            <a:ext cx="1748413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Consulta a bases de datos LDAP</a:t>
            </a:r>
          </a:p>
        </p:txBody>
      </p:sp>
    </p:spTree>
    <p:extLst>
      <p:ext uri="{BB962C8B-B14F-4D97-AF65-F5344CB8AC3E}">
        <p14:creationId xmlns:p14="http://schemas.microsoft.com/office/powerpoint/2010/main" val="195388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F5C6F9-13FF-124A-911A-F071AE85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Introducción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A2F6C84-3488-8441-8759-432B978FB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057" y="2337499"/>
            <a:ext cx="1037641" cy="93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AA17630-19CC-7749-BD4B-2728E5F47F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412" y="2347320"/>
            <a:ext cx="583520" cy="91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8C4B83A5-69BD-444F-AE09-1A99918EA5B9}"/>
              </a:ext>
            </a:extLst>
          </p:cNvPr>
          <p:cNvSpPr txBox="1"/>
          <p:nvPr/>
        </p:nvSpPr>
        <p:spPr>
          <a:xfrm>
            <a:off x="800324" y="2380433"/>
            <a:ext cx="7491233" cy="1938992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Acceso Abierto</a:t>
            </a:r>
          </a:p>
          <a:p>
            <a:pPr marL="342900" indent="-342900">
              <a:buBlip>
                <a:blip r:embed="rId4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Ciencia Abierta</a:t>
            </a:r>
          </a:p>
          <a:p>
            <a:pPr marL="342900" indent="-342900">
              <a:buBlip>
                <a:blip r:embed="rId4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CRIS (Current Research Information System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)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 RIMS (Research Information Management System)</a:t>
            </a:r>
          </a:p>
          <a:p>
            <a:pPr marL="342900" indent="-342900">
              <a:buBlip>
                <a:blip r:embed="rId4"/>
              </a:buBlip>
            </a:pPr>
            <a:endParaRPr lang="es-MX" sz="24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6A0283E8-FA76-FE40-AD77-EA42D4A8B804}"/>
              </a:ext>
            </a:extLst>
          </p:cNvPr>
          <p:cNvSpPr txBox="1"/>
          <p:nvPr/>
        </p:nvSpPr>
        <p:spPr>
          <a:xfrm>
            <a:off x="1472115" y="4043819"/>
            <a:ext cx="94958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CRIS es un sistema de información que almacena y 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gestiona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datos de las actividades de investigación en una institución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endParaRPr lang="es-MX" sz="1050" dirty="0" smtClean="0"/>
          </a:p>
          <a:p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Es un nuevo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modelo para organizar y analizar, desde una perspectiva integradora, toda la información relativa a la actividad científica </a:t>
            </a:r>
          </a:p>
        </p:txBody>
      </p:sp>
      <p:sp>
        <p:nvSpPr>
          <p:cNvPr id="24" name="Marcador de pie de página 23">
            <a:extLst>
              <a:ext uri="{FF2B5EF4-FFF2-40B4-BE49-F238E27FC236}">
                <a16:creationId xmlns="" xmlns:a16="http://schemas.microsoft.com/office/drawing/2014/main" id="{F63D4DD9-F315-BA4E-909C-E7E18D88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25" name="Marcador de número de diapositiva 24">
            <a:extLst>
              <a:ext uri="{FF2B5EF4-FFF2-40B4-BE49-F238E27FC236}">
                <a16:creationId xmlns="" xmlns:a16="http://schemas.microsoft.com/office/drawing/2014/main" id="{D912A167-61F9-7546-A0B5-10A32097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136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3F6B1D-D4D6-AD4A-82EB-AFD9DB60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Sistema de gestión del </a:t>
            </a:r>
            <a:r>
              <a:rPr lang="es-MX" b="1" dirty="0" smtClean="0"/>
              <a:t>currículum (</a:t>
            </a:r>
            <a:r>
              <a:rPr lang="es-MX" b="1" i="1" dirty="0" smtClean="0"/>
              <a:t>Back-end</a:t>
            </a:r>
            <a:r>
              <a:rPr lang="es-MX" b="1" dirty="0" smtClean="0"/>
              <a:t>)</a:t>
            </a:r>
            <a:endParaRPr lang="es-MX" b="1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DA1BA5C-E18F-3248-B31F-7CC7676D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2D8A27F-A750-DF44-B1F3-558C8ABEE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19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FA5BEA2-5062-DD4C-BDFD-F6DF8F134D2F}"/>
              </a:ext>
            </a:extLst>
          </p:cNvPr>
          <p:cNvSpPr txBox="1"/>
          <p:nvPr/>
        </p:nvSpPr>
        <p:spPr>
          <a:xfrm>
            <a:off x="848139" y="2226365"/>
            <a:ext cx="10400233" cy="1015663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El sistema está desarrollado con los lenguajes HTLM, CSS, JavaScript y PERL. El sistema de bases de datos relacional está diseñado en PostgreSQL.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Los módulos del sistema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son:  </a:t>
            </a:r>
            <a:endParaRPr lang="es-MX" sz="20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93BF766B-F5DF-A949-978E-FC94601FA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635245"/>
              </p:ext>
            </p:extLst>
          </p:nvPr>
        </p:nvGraphicFramePr>
        <p:xfrm>
          <a:off x="1969369" y="3331923"/>
          <a:ext cx="9329107" cy="266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44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64FA5F-6F63-E045-85C8-127A147C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b="1" dirty="0"/>
              <a:t>API’s de Bases de Datos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3243604-79E3-DF4A-8342-0D064762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BDC02E64-4A9B-4C47-9C57-D5BCB83B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D649CF-0501-664A-96E3-9DAF1275BDD1}" type="slidenum">
              <a:rPr lang="es-MX" smtClean="0"/>
              <a:t>20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45BC820-977D-B044-A290-650DC7D5B6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63" y="2281915"/>
            <a:ext cx="1945178" cy="623065"/>
          </a:xfrm>
          <a:prstGeom prst="rect">
            <a:avLst/>
          </a:prstGeom>
          <a:effectLst>
            <a:glow rad="63500">
              <a:schemeClr val="bg1">
                <a:alpha val="44000"/>
              </a:schemeClr>
            </a:glow>
          </a:effec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93B58E1-F1FE-6B42-B8E9-1D4CE185FE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229" y="4504883"/>
            <a:ext cx="2103294" cy="747838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6B66C2DA-B181-864D-A533-173010D71932}"/>
              </a:ext>
            </a:extLst>
          </p:cNvPr>
          <p:cNvSpPr txBox="1"/>
          <p:nvPr/>
        </p:nvSpPr>
        <p:spPr>
          <a:xfrm>
            <a:off x="3291840" y="2267527"/>
            <a:ext cx="79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Las APIs de Scopus se basan en servicios REST y son de uso gratuito. El primer paso es registrarse para obtener una API Key (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https://dev.elsevier.com/index.jsp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ADF1B145-94E6-894A-B85F-5C8148CF61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24" y="3120390"/>
            <a:ext cx="3626546" cy="125857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BD9FAD8-B283-A540-812D-65A27DCA36E7}"/>
              </a:ext>
            </a:extLst>
          </p:cNvPr>
          <p:cNvSpPr txBox="1"/>
          <p:nvPr/>
        </p:nvSpPr>
        <p:spPr>
          <a:xfrm>
            <a:off x="2123439" y="3374967"/>
            <a:ext cx="542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La  </a:t>
            </a:r>
            <a:r>
              <a:rPr lang="es-MX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API está 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disponible de manera pública desde el sitio 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7"/>
              </a:rPr>
              <a:t>https://github.com/CrossRef/rest-api-doc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AC3945F7-111A-134B-9E03-6819D7C3CDEB}"/>
              </a:ext>
            </a:extLst>
          </p:cNvPr>
          <p:cNvSpPr txBox="1"/>
          <p:nvPr/>
        </p:nvSpPr>
        <p:spPr>
          <a:xfrm>
            <a:off x="3291840" y="4644967"/>
            <a:ext cx="79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En el sitio web 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8"/>
              </a:rPr>
              <a:t>https://ncbi.nlm.nih.gob/home/develop/api/</a:t>
            </a:r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se registra la aplicación para obtener una API Key.</a:t>
            </a:r>
          </a:p>
        </p:txBody>
      </p:sp>
    </p:spTree>
    <p:extLst>
      <p:ext uri="{BB962C8B-B14F-4D97-AF65-F5344CB8AC3E}">
        <p14:creationId xmlns:p14="http://schemas.microsoft.com/office/powerpoint/2010/main" val="2380425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CB3B07-4A1F-3D4F-A2C1-099FBBBD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Protocolo SWORD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021D7F1-1629-1A4E-891C-17A37520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1492AFE-CEDD-6348-B321-5BA48009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21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C108B1D-B591-EF4B-88C5-D665B31D8168}"/>
              </a:ext>
            </a:extLst>
          </p:cNvPr>
          <p:cNvSpPr txBox="1"/>
          <p:nvPr/>
        </p:nvSpPr>
        <p:spPr>
          <a:xfrm>
            <a:off x="863488" y="2067006"/>
            <a:ext cx="622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El protocolo SWORD (</a:t>
            </a:r>
            <a:r>
              <a:rPr lang="es-MX" sz="2400" i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Simple Web-service Offering Repository Deposit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) 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permite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depositar documentos y sus metadatos en un Repositorio Institucional 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(Dspace) desde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una fuente externa.</a:t>
            </a:r>
          </a:p>
          <a:p>
            <a:pPr marL="285750" indent="-28575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Se utiliza la librería SWORD en PERL disponible en el sitio para depositar una publicación registrada en el sistema ORBIS, en el Repositorio Institucional NÍNIVE.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365B46B-61C5-054D-B11E-43608E4EC7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86" y="2140299"/>
            <a:ext cx="4971964" cy="3362657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="" xmlns:a16="http://schemas.microsoft.com/office/drawing/2014/main" id="{4A80C86D-25DC-7C4C-BEF6-1E27CB892A2E}"/>
              </a:ext>
            </a:extLst>
          </p:cNvPr>
          <p:cNvSpPr/>
          <p:nvPr/>
        </p:nvSpPr>
        <p:spPr>
          <a:xfrm>
            <a:off x="7084088" y="5516545"/>
            <a:ext cx="5014127" cy="3717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4"/>
              </a:rPr>
              <a:t>https://github.com/zostay/Sword-per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7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88CE12D-BAE2-234D-92E7-6464AB36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Herramientas </a:t>
            </a:r>
            <a:r>
              <a:rPr lang="es-MX" b="1" dirty="0" smtClean="0"/>
              <a:t>D2RQ </a:t>
            </a:r>
            <a:r>
              <a:rPr lang="es-MX" b="1" dirty="0"/>
              <a:t>y SPARQL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1E91D97-4C50-DE49-BD7C-99E74ADC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33B3A11-D82D-A74C-B969-F88B714D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22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2141B0E5-271D-6F40-9399-55C60CF8DC3B}"/>
              </a:ext>
            </a:extLst>
          </p:cNvPr>
          <p:cNvSpPr txBox="1"/>
          <p:nvPr/>
        </p:nvSpPr>
        <p:spPr>
          <a:xfrm>
            <a:off x="812800" y="2146615"/>
            <a:ext cx="1068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La plataforma D2RQ es un sistema para acceder a bases de datos 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relacionales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como si fueran grafos RDF.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3BDAD75-CD15-D84A-A35B-F987736847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914" y="2837987"/>
            <a:ext cx="6052457" cy="30491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428CBA7-635E-F142-8D46-F59C2BE6CBA2}"/>
              </a:ext>
            </a:extLst>
          </p:cNvPr>
          <p:cNvSpPr/>
          <p:nvPr/>
        </p:nvSpPr>
        <p:spPr>
          <a:xfrm>
            <a:off x="807218" y="2951596"/>
            <a:ext cx="5081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R2R incluye la herramienta </a:t>
            </a:r>
            <a:r>
              <a:rPr lang="es-MX" sz="2400" i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d2r-query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que permite realizar consultas SPARQL sobre la base de datos relacional del sistema CRIS y devuelven los datos en el formato correcto para ser insertados en la plataforma ORBIS (VIVO) mediante la API “</a:t>
            </a:r>
            <a:r>
              <a:rPr lang="es-MX" sz="2400" i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SPARQL Update API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”.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="" xmlns:a16="http://schemas.microsoft.com/office/drawing/2014/main" id="{B5225367-1264-264D-BC41-4CDD3145DE4B}"/>
              </a:ext>
            </a:extLst>
          </p:cNvPr>
          <p:cNvSpPr/>
          <p:nvPr/>
        </p:nvSpPr>
        <p:spPr>
          <a:xfrm>
            <a:off x="6008914" y="5888334"/>
            <a:ext cx="6059156" cy="442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hlinkClick r:id="rId4"/>
              </a:rPr>
              <a:t>http://d2rq.org/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007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32E49B-D316-9144-9188-72468AAB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Resultados obtenidos e impacto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31BA2835-7930-7141-8EE7-1B9FE84E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F0F4A01-F1E7-7149-A40B-9B9BBD26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23</a:t>
            </a:fld>
            <a:endParaRPr lang="es-MX"/>
          </a:p>
        </p:txBody>
      </p:sp>
      <p:sp>
        <p:nvSpPr>
          <p:cNvPr id="7" name="Onda 6">
            <a:extLst>
              <a:ext uri="{FF2B5EF4-FFF2-40B4-BE49-F238E27FC236}">
                <a16:creationId xmlns="" xmlns:a16="http://schemas.microsoft.com/office/drawing/2014/main" id="{AD5EDDBC-E73B-5D49-90DF-26DFD70DDD04}"/>
              </a:ext>
            </a:extLst>
          </p:cNvPr>
          <p:cNvSpPr/>
          <p:nvPr/>
        </p:nvSpPr>
        <p:spPr>
          <a:xfrm>
            <a:off x="1939332" y="2052209"/>
            <a:ext cx="2502039" cy="1834158"/>
          </a:xfrm>
          <a:prstGeom prst="wave">
            <a:avLst>
              <a:gd name="adj1" fmla="val 12500"/>
              <a:gd name="adj2" fmla="val -4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MX" dirty="0"/>
              <a:t>TOTALIDAD de perfiles básicos capturados en ORBIS</a:t>
            </a:r>
          </a:p>
        </p:txBody>
      </p:sp>
      <p:sp>
        <p:nvSpPr>
          <p:cNvPr id="8" name="Onda 7">
            <a:extLst>
              <a:ext uri="{FF2B5EF4-FFF2-40B4-BE49-F238E27FC236}">
                <a16:creationId xmlns="" xmlns:a16="http://schemas.microsoft.com/office/drawing/2014/main" id="{6E42FA5D-8142-4F46-8A35-F1A9F7E4CD8F}"/>
              </a:ext>
            </a:extLst>
          </p:cNvPr>
          <p:cNvSpPr/>
          <p:nvPr/>
        </p:nvSpPr>
        <p:spPr>
          <a:xfrm>
            <a:off x="5126442" y="2124634"/>
            <a:ext cx="2502039" cy="1573159"/>
          </a:xfrm>
          <a:prstGeom prst="wave">
            <a:avLst>
              <a:gd name="adj1" fmla="val 10513"/>
              <a:gd name="adj2" fmla="val -160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s-MX" dirty="0"/>
              <a:t>ACCESO a producción científica</a:t>
            </a:r>
          </a:p>
        </p:txBody>
      </p:sp>
      <p:sp>
        <p:nvSpPr>
          <p:cNvPr id="9" name="Onda 8">
            <a:extLst>
              <a:ext uri="{FF2B5EF4-FFF2-40B4-BE49-F238E27FC236}">
                <a16:creationId xmlns="" xmlns:a16="http://schemas.microsoft.com/office/drawing/2014/main" id="{828050AF-B75B-9D47-9424-517888A766D0}"/>
              </a:ext>
            </a:extLst>
          </p:cNvPr>
          <p:cNvSpPr/>
          <p:nvPr/>
        </p:nvSpPr>
        <p:spPr>
          <a:xfrm>
            <a:off x="8301723" y="2260879"/>
            <a:ext cx="2502039" cy="1517301"/>
          </a:xfrm>
          <a:prstGeom prst="wave">
            <a:avLst>
              <a:gd name="adj1" fmla="val 12500"/>
              <a:gd name="adj2" fmla="val -4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s-MX" dirty="0"/>
              <a:t>AUTENTIFICADO en ORCID el 25% de investigadores </a:t>
            </a:r>
          </a:p>
        </p:txBody>
      </p:sp>
      <p:sp>
        <p:nvSpPr>
          <p:cNvPr id="10" name="Onda 9">
            <a:extLst>
              <a:ext uri="{FF2B5EF4-FFF2-40B4-BE49-F238E27FC236}">
                <a16:creationId xmlns="" xmlns:a16="http://schemas.microsoft.com/office/drawing/2014/main" id="{7EBA1E0F-76B8-FD48-8EDE-F19BE9F792A2}"/>
              </a:ext>
            </a:extLst>
          </p:cNvPr>
          <p:cNvSpPr/>
          <p:nvPr/>
        </p:nvSpPr>
        <p:spPr>
          <a:xfrm>
            <a:off x="3468466" y="4240404"/>
            <a:ext cx="2502039" cy="1517301"/>
          </a:xfrm>
          <a:prstGeom prst="wave">
            <a:avLst>
              <a:gd name="adj1" fmla="val 12500"/>
              <a:gd name="adj2" fmla="val -4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s-MX" dirty="0"/>
              <a:t>CURSOS, talleres y </a:t>
            </a:r>
            <a:r>
              <a:rPr lang="es-MX" dirty="0" smtClean="0"/>
              <a:t>Webinars</a:t>
            </a:r>
            <a:endParaRPr lang="es-MX" dirty="0"/>
          </a:p>
        </p:txBody>
      </p:sp>
      <p:sp>
        <p:nvSpPr>
          <p:cNvPr id="11" name="Onda 10">
            <a:extLst>
              <a:ext uri="{FF2B5EF4-FFF2-40B4-BE49-F238E27FC236}">
                <a16:creationId xmlns="" xmlns:a16="http://schemas.microsoft.com/office/drawing/2014/main" id="{64B59208-7F42-8946-88E9-8C664CAEC50B}"/>
              </a:ext>
            </a:extLst>
          </p:cNvPr>
          <p:cNvSpPr/>
          <p:nvPr/>
        </p:nvSpPr>
        <p:spPr>
          <a:xfrm>
            <a:off x="6834665" y="4280596"/>
            <a:ext cx="2502039" cy="1517301"/>
          </a:xfrm>
          <a:prstGeom prst="wave">
            <a:avLst>
              <a:gd name="adj1" fmla="val 12500"/>
              <a:gd name="adj2" fmla="val -40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s-MX" dirty="0"/>
              <a:t>Respaldo de Rectoría y dependencias académicas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690D3CA4-73C9-FE44-BA82-1E477490D587}"/>
              </a:ext>
            </a:extLst>
          </p:cNvPr>
          <p:cNvSpPr txBox="1"/>
          <p:nvPr/>
        </p:nvSpPr>
        <p:spPr>
          <a:xfrm>
            <a:off x="3637504" y="3406391"/>
            <a:ext cx="673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946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6F399A0-40CA-2049-8FB2-FB27097FDB5D}"/>
              </a:ext>
            </a:extLst>
          </p:cNvPr>
          <p:cNvSpPr txBox="1"/>
          <p:nvPr/>
        </p:nvSpPr>
        <p:spPr>
          <a:xfrm>
            <a:off x="6482863" y="3277436"/>
            <a:ext cx="21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2,051 artículos</a:t>
            </a:r>
          </a:p>
        </p:txBody>
      </p:sp>
    </p:spTree>
    <p:extLst>
      <p:ext uri="{BB962C8B-B14F-4D97-AF65-F5344CB8AC3E}">
        <p14:creationId xmlns:p14="http://schemas.microsoft.com/office/powerpoint/2010/main" val="1655148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CAA8FB1-C1E4-014B-B4EF-7EDF5E3A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Conclusiones generales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8D38C0A-8C11-1145-AD12-CE408EBD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05FC324-E02C-A44A-997A-3A60FB86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24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EFBBAF6-8CD5-444E-9D54-8DD2228A4F9D}"/>
              </a:ext>
            </a:extLst>
          </p:cNvPr>
          <p:cNvSpPr txBox="1"/>
          <p:nvPr/>
        </p:nvSpPr>
        <p:spPr>
          <a:xfrm>
            <a:off x="904016" y="1963336"/>
            <a:ext cx="108224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Hay una tendencia creciente a desarrollar sistemas </a:t>
            </a:r>
            <a:r>
              <a:rPr lang="es-MX" sz="2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CRIS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e integrarlos a los repositorios para construir ecosistemas de investigación en el marco de la ciencia abierta. </a:t>
            </a:r>
          </a:p>
          <a:p>
            <a:pPr marL="285750" lvl="0" indent="-28575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Actualmente en EuroCRIS están registrados 210 sistemas CRIS, soportados mayormente </a:t>
            </a:r>
            <a:r>
              <a:rPr lang="es-MX" sz="2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con  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software abierto o desarrollo propio. </a:t>
            </a:r>
          </a:p>
          <a:p>
            <a:pPr marL="285750" lvl="0" indent="-28575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Cada vez más se integra </a:t>
            </a:r>
            <a:r>
              <a:rPr lang="es-MX" sz="2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ORCID</a:t>
            </a: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a los repositorios y a los CRIS, para proveer identificadores digitales persistentes a los investigadores y crear sus perfiles web. </a:t>
            </a:r>
          </a:p>
          <a:p>
            <a:pPr marL="285750" lvl="0" indent="-285750">
              <a:buBlip>
                <a:blip r:embed="rId2"/>
              </a:buBlip>
            </a:pPr>
            <a:r>
              <a:rPr lang="es-MX" sz="24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No hay una metodología única para implementar un CRIS. La solución tecnológica dependerá de las necesidades, características y recursos disponibles de la Institución, pero sobre todo,  de lo que se quiera lograr en el mediano y largo plazo. 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40459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DDB0F1-0827-564A-9C24-3CE71271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Referencias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33E7B2B-8DC0-F24C-8D46-C0C6B1DD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6FB9397-B530-0F4B-A0E8-2713719A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25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927F1B4-54FA-3C42-BC7D-A5C1C28C8664}"/>
              </a:ext>
            </a:extLst>
          </p:cNvPr>
          <p:cNvSpPr txBox="1"/>
          <p:nvPr/>
        </p:nvSpPr>
        <p:spPr>
          <a:xfrm>
            <a:off x="894080" y="2092960"/>
            <a:ext cx="105765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buFont typeface="+mj-lt"/>
              <a:buAutoNum type="arabicPeriod"/>
            </a:pP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European Commission: Digital Science in Horizon 2020. </a:t>
            </a: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Europpean Commission (2013) 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Bernal Martínez, I, Vallés, PT, García-Puente, M, Fundadoras De Socialbiblio, S: Tendencias y cuestiones en sistemas de información científica. 70,7 (2014) 	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Bryant, R, Clements, A, Groenewegen, D,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Huggard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, Mercer, H,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Missingham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, R, 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Oxnam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, M,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Rauh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, A, Wright, J: Research Information Management: Defining RIM and the Library’s Role (2017)</a:t>
            </a:r>
            <a:endParaRPr lang="es-MX" sz="16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Red de Bibliotecas Universitarias Españolas REBIUN: Sistemas CRIS y Repositorios Institucionales en las Universidades Españolas (2013). 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DSpace-CRIS Home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-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Dspace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-CRIS –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DuraSpace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Wiki,  		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https://wiki.duraspace.org/display/DSPACECRIS/DSpace-CRIS+Home</a:t>
            </a:r>
            <a:endParaRPr lang="es-MX" sz="16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OpenAIRE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: The </a:t>
            </a:r>
            <a:r>
              <a:rPr lang="en-US" sz="1600" dirty="0" err="1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OpenAIRE</a:t>
            </a: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Guidelines for CRIS Managers version 1.1. </a:t>
            </a: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(2018) 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n-US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Lynch, C: Institutional Repositories: Essential Infrastructure for Scholarship in the Digital Age ARL. </a:t>
            </a: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 Bimonthly Report, no. 226 (2003)</a:t>
            </a: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Confederation of Open Access Repositories COAR: Incentivos, integración y mediación: Prácticas sostenibles para poblar repositorios (2013)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VIVO – DuraSpace Wiki, </a:t>
            </a:r>
            <a:r>
              <a:rPr lang="es-MX" sz="1600" u="sng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https://wiki.duraspace.org/display/VIVO</a:t>
            </a:r>
            <a:endParaRPr lang="es-MX" sz="16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s-MX" sz="16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ORCID, </a:t>
            </a:r>
            <a:r>
              <a:rPr lang="es-MX" sz="1600" u="sng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https://orcid.org/</a:t>
            </a:r>
            <a:endParaRPr lang="es-MX" sz="16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+mj-lt"/>
              <a:buAutoNum type="arabicPeriod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70608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827786" y="2713612"/>
            <a:ext cx="8759532" cy="30140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_tradnl" sz="2000" b="1" dirty="0" smtClean="0"/>
              <a:t>MTE </a:t>
            </a:r>
            <a:r>
              <a:rPr lang="es-ES_tradnl" sz="2000" b="1" dirty="0" err="1" smtClean="0"/>
              <a:t>Rosalina</a:t>
            </a:r>
            <a:r>
              <a:rPr lang="es-ES_tradnl" sz="2000" b="1" dirty="0" smtClean="0"/>
              <a:t> Vázquez Tapia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/>
              <a:t>Directora de la Biblioteca Virtual Universitaria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/>
              <a:t>Sistema de Bibliotecas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/>
              <a:t>Universidad Autónoma de San Luis Potosí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/>
              <a:t>Coordinadora General de la Red Mexicana de Repositorios Institucionales - REMERI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/>
              <a:t>Responsable Técnica del nodo nacional de LA Referencia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>
                <a:hlinkClick r:id="rId2"/>
              </a:rPr>
              <a:t>alinavn@</a:t>
            </a:r>
            <a:r>
              <a:rPr lang="es-ES_tradnl" sz="1800" dirty="0" smtClean="0">
                <a:hlinkClick r:id="rId2"/>
              </a:rPr>
              <a:t>uaslp.mx</a:t>
            </a:r>
            <a:endParaRPr lang="es-ES_tradnl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>
                <a:hlinkClick r:id="rId3"/>
              </a:rPr>
              <a:t>alinamte@gmail.com</a:t>
            </a:r>
            <a:endParaRPr lang="es-ES_tradnl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_tradnl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1800" dirty="0" smtClean="0">
                <a:hlinkClick r:id="rId4"/>
              </a:rPr>
              <a:t>https://bvu.uaslp.mx</a:t>
            </a:r>
            <a:endParaRPr lang="es-ES_tradnl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_tradnl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_tradnl" sz="1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s-ES_tradnl" sz="2000" dirty="0" smtClean="0"/>
          </a:p>
        </p:txBody>
      </p:sp>
      <p:sp>
        <p:nvSpPr>
          <p:cNvPr id="2" name="Rectángulo 1"/>
          <p:cNvSpPr/>
          <p:nvPr/>
        </p:nvSpPr>
        <p:spPr>
          <a:xfrm>
            <a:off x="3616496" y="691634"/>
            <a:ext cx="49590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003366"/>
                </a:solidFill>
              </a:rPr>
              <a:t>GRACIAS POR SU ATENCIÓN </a:t>
            </a:r>
            <a:endParaRPr lang="es-ES" sz="32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0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A10BF83-E90B-0B49-A0FB-A03607D5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Tipos de datos en un CRIS</a:t>
            </a:r>
          </a:p>
        </p:txBody>
      </p:sp>
      <p:sp>
        <p:nvSpPr>
          <p:cNvPr id="4" name="Placa 3">
            <a:extLst>
              <a:ext uri="{FF2B5EF4-FFF2-40B4-BE49-F238E27FC236}">
                <a16:creationId xmlns="" xmlns:a16="http://schemas.microsoft.com/office/drawing/2014/main" id="{8FA2253D-DAC8-CA4F-B7D0-B56BBC448625}"/>
              </a:ext>
            </a:extLst>
          </p:cNvPr>
          <p:cNvSpPr/>
          <p:nvPr/>
        </p:nvSpPr>
        <p:spPr>
          <a:xfrm>
            <a:off x="5202620" y="3888828"/>
            <a:ext cx="1765738" cy="683173"/>
          </a:xfrm>
          <a:prstGeom prst="plaque">
            <a:avLst/>
          </a:prstGeom>
          <a:solidFill>
            <a:srgbClr val="2792B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CRIS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144C6A2-EF87-FC42-B6C7-4D02F966B027}"/>
              </a:ext>
            </a:extLst>
          </p:cNvPr>
          <p:cNvSpPr/>
          <p:nvPr/>
        </p:nvSpPr>
        <p:spPr>
          <a:xfrm>
            <a:off x="5291959" y="2091558"/>
            <a:ext cx="1587061" cy="7252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Perfiles/CVU’s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Investigadores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B6FB841-1C49-EB4F-9053-6AE4BDE8EFA5}"/>
              </a:ext>
            </a:extLst>
          </p:cNvPr>
          <p:cNvSpPr/>
          <p:nvPr/>
        </p:nvSpPr>
        <p:spPr>
          <a:xfrm>
            <a:off x="7478111" y="2351314"/>
            <a:ext cx="1502979" cy="512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/>
              <a:t>Proyectos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AE73D0B1-D9C4-A743-AFDB-FFC2A9830E6F}"/>
              </a:ext>
            </a:extLst>
          </p:cNvPr>
          <p:cNvSpPr/>
          <p:nvPr/>
        </p:nvSpPr>
        <p:spPr>
          <a:xfrm>
            <a:off x="8151483" y="3308912"/>
            <a:ext cx="1623848" cy="583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Agencias de financiamiento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E9B8F83-7693-B247-9294-C82510E3022B}"/>
              </a:ext>
            </a:extLst>
          </p:cNvPr>
          <p:cNvSpPr/>
          <p:nvPr/>
        </p:nvSpPr>
        <p:spPr>
          <a:xfrm>
            <a:off x="8161994" y="4344181"/>
            <a:ext cx="1502979" cy="572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dirty="0">
                <a:solidFill>
                  <a:schemeClr val="dk1"/>
                </a:solidFill>
              </a:rPr>
              <a:t>Editores/</a:t>
            </a:r>
          </a:p>
          <a:p>
            <a:pPr algn="ctr"/>
            <a:r>
              <a:rPr lang="es-MX" sz="1600" dirty="0">
                <a:solidFill>
                  <a:schemeClr val="dk1"/>
                </a:solidFill>
              </a:rPr>
              <a:t>Revistas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AEA53E01-5B3E-BE49-90B7-6865F8DA9B8C}"/>
              </a:ext>
            </a:extLst>
          </p:cNvPr>
          <p:cNvSpPr/>
          <p:nvPr/>
        </p:nvSpPr>
        <p:spPr>
          <a:xfrm>
            <a:off x="7504386" y="5228896"/>
            <a:ext cx="1818290" cy="530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Impacto/</a:t>
            </a:r>
            <a:r>
              <a:rPr lang="es-MX" sz="1600" dirty="0" smtClean="0">
                <a:solidFill>
                  <a:schemeClr val="tx1"/>
                </a:solidFill>
              </a:rPr>
              <a:t>Evaluación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118403CF-D19D-EC44-AD2A-4E2789B66F83}"/>
              </a:ext>
            </a:extLst>
          </p:cNvPr>
          <p:cNvSpPr/>
          <p:nvPr/>
        </p:nvSpPr>
        <p:spPr>
          <a:xfrm>
            <a:off x="5284075" y="5766677"/>
            <a:ext cx="1602828" cy="62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dirty="0"/>
              <a:t>Identificadores </a:t>
            </a:r>
            <a:r>
              <a:rPr lang="es-MX" sz="1600" dirty="0" smtClean="0"/>
              <a:t>(PDI)</a:t>
            </a:r>
            <a:endParaRPr lang="es-MX" sz="160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D4C07209-6A28-694B-9AE8-9CD3784803D7}"/>
              </a:ext>
            </a:extLst>
          </p:cNvPr>
          <p:cNvSpPr/>
          <p:nvPr/>
        </p:nvSpPr>
        <p:spPr>
          <a:xfrm>
            <a:off x="3263461" y="2373087"/>
            <a:ext cx="1571297" cy="4857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dirty="0">
                <a:solidFill>
                  <a:schemeClr val="dk1"/>
                </a:solidFill>
              </a:rPr>
              <a:t>Entidades/</a:t>
            </a:r>
          </a:p>
          <a:p>
            <a:pPr algn="ctr"/>
            <a:r>
              <a:rPr lang="es-MX" sz="1600" dirty="0">
                <a:solidFill>
                  <a:schemeClr val="dk1"/>
                </a:solidFill>
              </a:rPr>
              <a:t>Facultades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9A1F089-0EA1-2F4A-BA29-47774F947246}"/>
              </a:ext>
            </a:extLst>
          </p:cNvPr>
          <p:cNvSpPr/>
          <p:nvPr/>
        </p:nvSpPr>
        <p:spPr>
          <a:xfrm>
            <a:off x="2245095" y="3319423"/>
            <a:ext cx="1597573" cy="630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Resultados de investigación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B45652E-71B6-F444-94F5-B8DEE0168E6C}"/>
              </a:ext>
            </a:extLst>
          </p:cNvPr>
          <p:cNvSpPr/>
          <p:nvPr/>
        </p:nvSpPr>
        <p:spPr>
          <a:xfrm>
            <a:off x="2260860" y="4354692"/>
            <a:ext cx="1566042" cy="430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600" dirty="0">
                <a:solidFill>
                  <a:schemeClr val="dk1"/>
                </a:solidFill>
              </a:rPr>
              <a:t>Datos de investigación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1329196-9C34-684B-8D54-C4A06F041B1F}"/>
              </a:ext>
            </a:extLst>
          </p:cNvPr>
          <p:cNvSpPr/>
          <p:nvPr/>
        </p:nvSpPr>
        <p:spPr>
          <a:xfrm>
            <a:off x="3116317" y="5228896"/>
            <a:ext cx="1592317" cy="4309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400" dirty="0">
                <a:solidFill>
                  <a:schemeClr val="tx1"/>
                </a:solidFill>
              </a:rPr>
              <a:t>Actividades de investigación</a:t>
            </a:r>
          </a:p>
        </p:txBody>
      </p:sp>
      <p:sp>
        <p:nvSpPr>
          <p:cNvPr id="19" name="Flecha arriba 18">
            <a:extLst>
              <a:ext uri="{FF2B5EF4-FFF2-40B4-BE49-F238E27FC236}">
                <a16:creationId xmlns="" xmlns:a16="http://schemas.microsoft.com/office/drawing/2014/main" id="{78ED98E7-C3E2-DC45-A680-57BC88D82802}"/>
              </a:ext>
            </a:extLst>
          </p:cNvPr>
          <p:cNvSpPr/>
          <p:nvPr/>
        </p:nvSpPr>
        <p:spPr>
          <a:xfrm>
            <a:off x="5914696" y="2995454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arriba 19">
            <a:extLst>
              <a:ext uri="{FF2B5EF4-FFF2-40B4-BE49-F238E27FC236}">
                <a16:creationId xmlns="" xmlns:a16="http://schemas.microsoft.com/office/drawing/2014/main" id="{DC17D7ED-6D04-4348-A315-848E74152F17}"/>
              </a:ext>
            </a:extLst>
          </p:cNvPr>
          <p:cNvSpPr/>
          <p:nvPr/>
        </p:nvSpPr>
        <p:spPr>
          <a:xfrm rot="10800000">
            <a:off x="5914697" y="5071244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 arriba 20">
            <a:extLst>
              <a:ext uri="{FF2B5EF4-FFF2-40B4-BE49-F238E27FC236}">
                <a16:creationId xmlns="" xmlns:a16="http://schemas.microsoft.com/office/drawing/2014/main" id="{7870971E-9045-104E-BD75-6FE4204A19AD}"/>
              </a:ext>
            </a:extLst>
          </p:cNvPr>
          <p:cNvSpPr/>
          <p:nvPr/>
        </p:nvSpPr>
        <p:spPr>
          <a:xfrm rot="2159354">
            <a:off x="7053803" y="3256058"/>
            <a:ext cx="409904" cy="40836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Flecha arriba 21">
            <a:extLst>
              <a:ext uri="{FF2B5EF4-FFF2-40B4-BE49-F238E27FC236}">
                <a16:creationId xmlns="" xmlns:a16="http://schemas.microsoft.com/office/drawing/2014/main" id="{19C6CD5F-7FB1-064C-8DFF-1A33A6A7241C}"/>
              </a:ext>
            </a:extLst>
          </p:cNvPr>
          <p:cNvSpPr/>
          <p:nvPr/>
        </p:nvSpPr>
        <p:spPr>
          <a:xfrm rot="4448158">
            <a:off x="7320454" y="3761117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 arriba 22">
            <a:extLst>
              <a:ext uri="{FF2B5EF4-FFF2-40B4-BE49-F238E27FC236}">
                <a16:creationId xmlns="" xmlns:a16="http://schemas.microsoft.com/office/drawing/2014/main" id="{4F312E8D-0453-834B-9851-9CCB825B1707}"/>
              </a:ext>
            </a:extLst>
          </p:cNvPr>
          <p:cNvSpPr/>
          <p:nvPr/>
        </p:nvSpPr>
        <p:spPr>
          <a:xfrm rot="5934002">
            <a:off x="7320453" y="4339742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 arriba 23">
            <a:extLst>
              <a:ext uri="{FF2B5EF4-FFF2-40B4-BE49-F238E27FC236}">
                <a16:creationId xmlns="" xmlns:a16="http://schemas.microsoft.com/office/drawing/2014/main" id="{8B4517A7-2682-3E4E-A953-9FE898EC4812}"/>
              </a:ext>
            </a:extLst>
          </p:cNvPr>
          <p:cNvSpPr/>
          <p:nvPr/>
        </p:nvSpPr>
        <p:spPr>
          <a:xfrm rot="8100916">
            <a:off x="7057697" y="4788911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arriba 24">
            <a:extLst>
              <a:ext uri="{FF2B5EF4-FFF2-40B4-BE49-F238E27FC236}">
                <a16:creationId xmlns="" xmlns:a16="http://schemas.microsoft.com/office/drawing/2014/main" id="{F6201915-F104-084C-BC2F-2FD42A94D50F}"/>
              </a:ext>
            </a:extLst>
          </p:cNvPr>
          <p:cNvSpPr/>
          <p:nvPr/>
        </p:nvSpPr>
        <p:spPr>
          <a:xfrm rot="18703052">
            <a:off x="4799334" y="3243701"/>
            <a:ext cx="409904" cy="40836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Flecha arriba 25">
            <a:extLst>
              <a:ext uri="{FF2B5EF4-FFF2-40B4-BE49-F238E27FC236}">
                <a16:creationId xmlns="" xmlns:a16="http://schemas.microsoft.com/office/drawing/2014/main" id="{17ACC52F-C800-5C42-A3FF-0C2BF00B5E95}"/>
              </a:ext>
            </a:extLst>
          </p:cNvPr>
          <p:cNvSpPr/>
          <p:nvPr/>
        </p:nvSpPr>
        <p:spPr>
          <a:xfrm rot="17098032">
            <a:off x="4477406" y="3761117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Flecha arriba 26">
            <a:extLst>
              <a:ext uri="{FF2B5EF4-FFF2-40B4-BE49-F238E27FC236}">
                <a16:creationId xmlns="" xmlns:a16="http://schemas.microsoft.com/office/drawing/2014/main" id="{2BF89225-8FB1-1B40-A589-2A47BED27492}"/>
              </a:ext>
            </a:extLst>
          </p:cNvPr>
          <p:cNvSpPr/>
          <p:nvPr/>
        </p:nvSpPr>
        <p:spPr>
          <a:xfrm rot="15596465">
            <a:off x="4508935" y="4339742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Flecha arriba 27">
            <a:extLst>
              <a:ext uri="{FF2B5EF4-FFF2-40B4-BE49-F238E27FC236}">
                <a16:creationId xmlns="" xmlns:a16="http://schemas.microsoft.com/office/drawing/2014/main" id="{AE224E81-E592-E046-B3DF-15F3FB3F24F5}"/>
              </a:ext>
            </a:extLst>
          </p:cNvPr>
          <p:cNvSpPr/>
          <p:nvPr/>
        </p:nvSpPr>
        <p:spPr>
          <a:xfrm rot="13136604">
            <a:off x="4813739" y="4788911"/>
            <a:ext cx="409904" cy="38888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Marcador de pie de página 28">
            <a:extLst>
              <a:ext uri="{FF2B5EF4-FFF2-40B4-BE49-F238E27FC236}">
                <a16:creationId xmlns="" xmlns:a16="http://schemas.microsoft.com/office/drawing/2014/main" id="{35F98FA1-591F-2F4B-BA85-B7052D7C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30" name="Marcador de número de diapositiva 29">
            <a:extLst>
              <a:ext uri="{FF2B5EF4-FFF2-40B4-BE49-F238E27FC236}">
                <a16:creationId xmlns="" xmlns:a16="http://schemas.microsoft.com/office/drawing/2014/main" id="{94BEEE54-0A07-804F-8561-3B876E9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78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A5754A-EE87-7B41-BADD-7F9D87D6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Consideraciones para implementar un CRIS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6DD190C-2FD0-F14A-8B50-9C0F53A7AAAB}"/>
              </a:ext>
            </a:extLst>
          </p:cNvPr>
          <p:cNvSpPr txBox="1"/>
          <p:nvPr/>
        </p:nvSpPr>
        <p:spPr>
          <a:xfrm>
            <a:off x="489858" y="2073986"/>
            <a:ext cx="10707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EuroCRIS, creó el formato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CERIF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(</a:t>
            </a:r>
            <a:r>
              <a:rPr lang="es-MX" sz="2000" i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the Common European Research Information Format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) para facilitar la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interoperabilidad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de los sistemas CRIS.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En las Guías de interoperabilidad para sistemas CRIS v. 1.0 de OpenAIRE se define el esquema específico de metadatos en CERIF XML que comprende ocho entidades: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62DDBA9-C51D-8644-BBD2-086B6D826153}"/>
              </a:ext>
            </a:extLst>
          </p:cNvPr>
          <p:cNvSpPr/>
          <p:nvPr/>
        </p:nvSpPr>
        <p:spPr>
          <a:xfrm>
            <a:off x="2843213" y="3629021"/>
            <a:ext cx="2071688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Publication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346E82C-0E4E-754F-A8D1-6BC029D9BBE6}"/>
              </a:ext>
            </a:extLst>
          </p:cNvPr>
          <p:cNvSpPr/>
          <p:nvPr/>
        </p:nvSpPr>
        <p:spPr>
          <a:xfrm>
            <a:off x="2852738" y="4195759"/>
            <a:ext cx="2105025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Product/Databaset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E988E62-E4A4-FC4A-8A91-5264017380CF}"/>
              </a:ext>
            </a:extLst>
          </p:cNvPr>
          <p:cNvSpPr/>
          <p:nvPr/>
        </p:nvSpPr>
        <p:spPr>
          <a:xfrm>
            <a:off x="9810750" y="4181471"/>
            <a:ext cx="2071688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Person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986829B7-07BA-DD49-86AB-6780AA49600B}"/>
              </a:ext>
            </a:extLst>
          </p:cNvPr>
          <p:cNvSpPr/>
          <p:nvPr/>
        </p:nvSpPr>
        <p:spPr>
          <a:xfrm>
            <a:off x="5181600" y="3624258"/>
            <a:ext cx="2071688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Organisation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6F476995-C0BF-2048-A666-70A4C4FF6E36}"/>
              </a:ext>
            </a:extLst>
          </p:cNvPr>
          <p:cNvSpPr/>
          <p:nvPr/>
        </p:nvSpPr>
        <p:spPr>
          <a:xfrm>
            <a:off x="5205412" y="4205284"/>
            <a:ext cx="2105025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Project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0316CDA-4FE0-3E43-AE4D-2B05C5EE8BAD}"/>
              </a:ext>
            </a:extLst>
          </p:cNvPr>
          <p:cNvSpPr/>
          <p:nvPr/>
        </p:nvSpPr>
        <p:spPr>
          <a:xfrm>
            <a:off x="7548562" y="4190995"/>
            <a:ext cx="2071688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Funding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D73E781-6865-3440-809B-7240CC521524}"/>
              </a:ext>
            </a:extLst>
          </p:cNvPr>
          <p:cNvSpPr/>
          <p:nvPr/>
        </p:nvSpPr>
        <p:spPr>
          <a:xfrm>
            <a:off x="7496175" y="3638546"/>
            <a:ext cx="2071688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Equipment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ECA59B12-233E-AA41-9AA5-8864A13C1E47}"/>
              </a:ext>
            </a:extLst>
          </p:cNvPr>
          <p:cNvSpPr/>
          <p:nvPr/>
        </p:nvSpPr>
        <p:spPr>
          <a:xfrm>
            <a:off x="9791700" y="3662359"/>
            <a:ext cx="2105025" cy="428625"/>
          </a:xfrm>
          <a:prstGeom prst="rect">
            <a:avLst/>
          </a:prstGeom>
          <a:effectLst>
            <a:outerShdw blurRad="50800" dist="50800" dir="2400000" algn="ctr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Service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2FE4FD2E-58BE-394A-B423-AAD43A4CCF32}"/>
              </a:ext>
            </a:extLst>
          </p:cNvPr>
          <p:cNvSpPr txBox="1"/>
          <p:nvPr/>
        </p:nvSpPr>
        <p:spPr>
          <a:xfrm>
            <a:off x="463810" y="4847568"/>
            <a:ext cx="11471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Uso de vocabularios controlados (diccionarios de términos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)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e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identificadores digitales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persistentes (PDI). 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Ejm: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DOI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para artículos,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ISBN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para libros,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ISSN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para revistas,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Ringgold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para organizaciones, </a:t>
            </a:r>
            <a:r>
              <a:rPr lang="es-MX" sz="2000" b="1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ORCID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(Open Research and Contributor Identifier) para autores.</a:t>
            </a:r>
          </a:p>
        </p:txBody>
      </p:sp>
      <p:sp>
        <p:nvSpPr>
          <p:cNvPr id="21" name="Marcador de pie de página 20">
            <a:extLst>
              <a:ext uri="{FF2B5EF4-FFF2-40B4-BE49-F238E27FC236}">
                <a16:creationId xmlns="" xmlns:a16="http://schemas.microsoft.com/office/drawing/2014/main" id="{EFE3075E-7928-C24A-85D4-809B8029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="" xmlns:a16="http://schemas.microsoft.com/office/drawing/2014/main" id="{44928959-C9FA-CF42-8E26-7DB9E465A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28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A5754A-EE87-7B41-BADD-7F9D87D6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Interoperabilidad de un CRIS con un RI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753C42F-91B0-3C47-BA96-F5428591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MTE Rosalina Vázaquez Tapia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F6107C0-7EF9-1B45-A5A3-58366CCD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4</a:t>
            </a:fld>
            <a:endParaRPr lang="es-MX"/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2648FEFD-F738-4843-A714-636959ED7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30778"/>
              </p:ext>
            </p:extLst>
          </p:nvPr>
        </p:nvGraphicFramePr>
        <p:xfrm>
          <a:off x="984737" y="625416"/>
          <a:ext cx="100483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C065617-3DAE-834D-88B1-5D0C5BC56AE9}"/>
              </a:ext>
            </a:extLst>
          </p:cNvPr>
          <p:cNvSpPr txBox="1"/>
          <p:nvPr/>
        </p:nvSpPr>
        <p:spPr>
          <a:xfrm>
            <a:off x="5176835" y="4019959"/>
            <a:ext cx="217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MX" dirty="0"/>
              <a:t>Comercial</a:t>
            </a:r>
          </a:p>
          <a:p>
            <a:pPr marL="342900" indent="-342900">
              <a:buFont typeface="+mj-lt"/>
              <a:buAutoNum type="alphaLcParenR"/>
            </a:pPr>
            <a:r>
              <a:rPr lang="es-MX" dirty="0"/>
              <a:t>Open Source</a:t>
            </a:r>
          </a:p>
          <a:p>
            <a:pPr marL="342900" indent="-342900">
              <a:buFont typeface="+mj-lt"/>
              <a:buAutoNum type="alphaLcParenR"/>
            </a:pPr>
            <a:r>
              <a:rPr lang="es-MX" dirty="0"/>
              <a:t>Desarrollo propio</a:t>
            </a:r>
          </a:p>
          <a:p>
            <a:pPr marL="342900" indent="-342900">
              <a:buFont typeface="+mj-lt"/>
              <a:buAutoNum type="alphaLcParenR"/>
            </a:pPr>
            <a:r>
              <a:rPr lang="es-MX" dirty="0"/>
              <a:t>Híbrido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63C88F3-2099-1D47-A028-01D9D7B419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473" y="5349283"/>
            <a:ext cx="693336" cy="693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4D922B4-330B-6E42-B59E-271852296E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093" y="5349283"/>
            <a:ext cx="1662326" cy="694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7570592-8DBC-B248-96E7-8F7F3619D64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86" y="5349283"/>
            <a:ext cx="1229262" cy="6948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5402EE37-41B7-A349-8DE1-791FA28A1B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462" y="5329593"/>
            <a:ext cx="1684624" cy="7144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6C065617-3DAE-834D-88B1-5D0C5BC56AE9}"/>
              </a:ext>
            </a:extLst>
          </p:cNvPr>
          <p:cNvSpPr txBox="1"/>
          <p:nvPr/>
        </p:nvSpPr>
        <p:spPr>
          <a:xfrm>
            <a:off x="8341975" y="4055336"/>
            <a:ext cx="2170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s-MX" dirty="0" smtClean="0"/>
              <a:t>DSpace-CRIS</a:t>
            </a:r>
          </a:p>
          <a:p>
            <a:pPr marL="342900" indent="-342900">
              <a:buFont typeface="+mj-lt"/>
              <a:buAutoNum type="alphaLcParenR"/>
            </a:pPr>
            <a:r>
              <a:rPr lang="es-MX" dirty="0" smtClean="0"/>
              <a:t>Protocolo SWORD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366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2A29B1-B22B-1E47-83D7-7AAA12E5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Beneficios de vincular un CRIS con un RI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FAB1071-2248-E641-B3C0-503868AF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3698AC5-68F0-BC4C-B4C4-02DE85D4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5</a:t>
            </a:fld>
            <a:endParaRPr lang="es-MX"/>
          </a:p>
        </p:txBody>
      </p:sp>
      <p:sp>
        <p:nvSpPr>
          <p:cNvPr id="6" name="Recortar rectángulo de una esquina 5">
            <a:extLst>
              <a:ext uri="{FF2B5EF4-FFF2-40B4-BE49-F238E27FC236}">
                <a16:creationId xmlns="" xmlns:a16="http://schemas.microsoft.com/office/drawing/2014/main" id="{7104B46B-0B3F-0B41-984C-7465F9289A18}"/>
              </a:ext>
            </a:extLst>
          </p:cNvPr>
          <p:cNvSpPr/>
          <p:nvPr/>
        </p:nvSpPr>
        <p:spPr>
          <a:xfrm>
            <a:off x="1467059" y="3034602"/>
            <a:ext cx="2291025" cy="1055076"/>
          </a:xfrm>
          <a:prstGeom prst="snip1Rect">
            <a:avLst>
              <a:gd name="adj" fmla="val 218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Incrementar número de citas y </a:t>
            </a:r>
          </a:p>
          <a:p>
            <a:pPr algn="ctr"/>
            <a:r>
              <a:rPr lang="es-MX" sz="2000" dirty="0"/>
              <a:t>factor de impacto</a:t>
            </a:r>
          </a:p>
        </p:txBody>
      </p:sp>
      <p:sp>
        <p:nvSpPr>
          <p:cNvPr id="7" name="Recortar rectángulo de una esquina 6">
            <a:extLst>
              <a:ext uri="{FF2B5EF4-FFF2-40B4-BE49-F238E27FC236}">
                <a16:creationId xmlns="" xmlns:a16="http://schemas.microsoft.com/office/drawing/2014/main" id="{5E422E68-86B1-8E49-9592-C2F8435D8ADE}"/>
              </a:ext>
            </a:extLst>
          </p:cNvPr>
          <p:cNvSpPr/>
          <p:nvPr/>
        </p:nvSpPr>
        <p:spPr>
          <a:xfrm>
            <a:off x="4029502" y="2110154"/>
            <a:ext cx="1949266" cy="974690"/>
          </a:xfrm>
          <a:prstGeom prst="snip1Rect">
            <a:avLst>
              <a:gd name="adj" fmla="val 218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Integrar </a:t>
            </a:r>
            <a:r>
              <a:rPr lang="es-MX" sz="2000" dirty="0" smtClean="0"/>
              <a:t>métricas </a:t>
            </a:r>
            <a:r>
              <a:rPr lang="es-MX" sz="2000" dirty="0"/>
              <a:t>alternativas</a:t>
            </a:r>
          </a:p>
        </p:txBody>
      </p:sp>
      <p:sp>
        <p:nvSpPr>
          <p:cNvPr id="8" name="Recortar rectángulo de una esquina 7">
            <a:extLst>
              <a:ext uri="{FF2B5EF4-FFF2-40B4-BE49-F238E27FC236}">
                <a16:creationId xmlns="" xmlns:a16="http://schemas.microsoft.com/office/drawing/2014/main" id="{062BA9F8-D087-1A45-A222-ED76C18C9748}"/>
              </a:ext>
            </a:extLst>
          </p:cNvPr>
          <p:cNvSpPr/>
          <p:nvPr/>
        </p:nvSpPr>
        <p:spPr>
          <a:xfrm>
            <a:off x="6576587" y="2110154"/>
            <a:ext cx="2210638" cy="974690"/>
          </a:xfrm>
          <a:prstGeom prst="snip1Rect">
            <a:avLst>
              <a:gd name="adj" fmla="val 218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Generar de reportes e indicadores</a:t>
            </a:r>
          </a:p>
        </p:txBody>
      </p:sp>
      <p:sp>
        <p:nvSpPr>
          <p:cNvPr id="9" name="Recortar rectángulo de una esquina 8">
            <a:extLst>
              <a:ext uri="{FF2B5EF4-FFF2-40B4-BE49-F238E27FC236}">
                <a16:creationId xmlns="" xmlns:a16="http://schemas.microsoft.com/office/drawing/2014/main" id="{6F4AFA97-2EE4-EB40-876B-FE7060C9B28A}"/>
              </a:ext>
            </a:extLst>
          </p:cNvPr>
          <p:cNvSpPr/>
          <p:nvPr/>
        </p:nvSpPr>
        <p:spPr>
          <a:xfrm>
            <a:off x="2526948" y="4504049"/>
            <a:ext cx="2210638" cy="974690"/>
          </a:xfrm>
          <a:prstGeom prst="snip1Rect">
            <a:avLst>
              <a:gd name="adj" fmla="val 218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Contar con una Plataforma institucional</a:t>
            </a:r>
          </a:p>
        </p:txBody>
      </p:sp>
      <p:sp>
        <p:nvSpPr>
          <p:cNvPr id="10" name="Recortar rectángulo de una esquina 9">
            <a:extLst>
              <a:ext uri="{FF2B5EF4-FFF2-40B4-BE49-F238E27FC236}">
                <a16:creationId xmlns="" xmlns:a16="http://schemas.microsoft.com/office/drawing/2014/main" id="{C2FDD70A-50CF-DA44-B2F5-6D4245B67745}"/>
              </a:ext>
            </a:extLst>
          </p:cNvPr>
          <p:cNvSpPr/>
          <p:nvPr/>
        </p:nvSpPr>
        <p:spPr>
          <a:xfrm>
            <a:off x="7785417" y="4624630"/>
            <a:ext cx="2210638" cy="974690"/>
          </a:xfrm>
          <a:prstGeom prst="snip1Rect">
            <a:avLst>
              <a:gd name="adj" fmla="val 218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Tener una fuente de información confiable</a:t>
            </a:r>
          </a:p>
        </p:txBody>
      </p:sp>
      <p:sp>
        <p:nvSpPr>
          <p:cNvPr id="11" name="Recortar rectángulo de una esquina 10">
            <a:extLst>
              <a:ext uri="{FF2B5EF4-FFF2-40B4-BE49-F238E27FC236}">
                <a16:creationId xmlns="" xmlns:a16="http://schemas.microsoft.com/office/drawing/2014/main" id="{11EB6403-E664-2146-B13E-C31136F1DF3F}"/>
              </a:ext>
            </a:extLst>
          </p:cNvPr>
          <p:cNvSpPr/>
          <p:nvPr/>
        </p:nvSpPr>
        <p:spPr>
          <a:xfrm>
            <a:off x="5182896" y="5217484"/>
            <a:ext cx="2210638" cy="974690"/>
          </a:xfrm>
          <a:prstGeom prst="snip1Rect">
            <a:avLst>
              <a:gd name="adj" fmla="val 218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Promover el autoarchivo y poblamiento</a:t>
            </a:r>
          </a:p>
        </p:txBody>
      </p:sp>
      <p:sp>
        <p:nvSpPr>
          <p:cNvPr id="12" name="Recortar rectángulo de una esquina 11">
            <a:extLst>
              <a:ext uri="{FF2B5EF4-FFF2-40B4-BE49-F238E27FC236}">
                <a16:creationId xmlns="" xmlns:a16="http://schemas.microsoft.com/office/drawing/2014/main" id="{C9A11435-15B9-1D4F-8A7F-D7D762C24CCA}"/>
              </a:ext>
            </a:extLst>
          </p:cNvPr>
          <p:cNvSpPr/>
          <p:nvPr/>
        </p:nvSpPr>
        <p:spPr>
          <a:xfrm>
            <a:off x="8978143" y="3195378"/>
            <a:ext cx="2210638" cy="974690"/>
          </a:xfrm>
          <a:prstGeom prst="snip1Rect">
            <a:avLst>
              <a:gd name="adj" fmla="val 218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Ampliar la</a:t>
            </a:r>
            <a:r>
              <a:rPr lang="es-MX" sz="2000" dirty="0" smtClean="0"/>
              <a:t> visibilidad acad</a:t>
            </a:r>
            <a:r>
              <a:rPr lang="es-MX" sz="2000" dirty="0" smtClean="0"/>
              <a:t>émica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03659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9E14255F-CDD0-024B-B6E2-743AF26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38"/>
            <a:ext cx="10515600" cy="1325563"/>
          </a:xfrm>
        </p:spPr>
        <p:txBody>
          <a:bodyPr/>
          <a:lstStyle/>
          <a:p>
            <a:r>
              <a:rPr lang="es-MX" b="1" dirty="0"/>
              <a:t>Contexto Institucional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F6434C3-FB21-2046-A479-D417F797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18" r="10478"/>
          <a:stretch/>
        </p:blipFill>
        <p:spPr>
          <a:xfrm>
            <a:off x="4470817" y="1380828"/>
            <a:ext cx="2730667" cy="112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7B0DC2FA-EE5E-E341-A867-EF4CAE7FCE21}"/>
              </a:ext>
            </a:extLst>
          </p:cNvPr>
          <p:cNvSpPr txBox="1"/>
          <p:nvPr/>
        </p:nvSpPr>
        <p:spPr>
          <a:xfrm>
            <a:off x="694778" y="3070504"/>
            <a:ext cx="1650381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Matrícula</a:t>
            </a:r>
          </a:p>
          <a:p>
            <a:pPr algn="ctr"/>
            <a:r>
              <a:rPr lang="es-MX" dirty="0"/>
              <a:t>31,102 </a:t>
            </a:r>
          </a:p>
          <a:p>
            <a:pPr algn="ctr"/>
            <a:r>
              <a:rPr lang="es-MX" dirty="0"/>
              <a:t>estudiantes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D84A829-C784-0542-8467-DDAABCAEAEB4}"/>
              </a:ext>
            </a:extLst>
          </p:cNvPr>
          <p:cNvSpPr txBox="1"/>
          <p:nvPr/>
        </p:nvSpPr>
        <p:spPr>
          <a:xfrm>
            <a:off x="2458954" y="3070504"/>
            <a:ext cx="165038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Planta académica</a:t>
            </a:r>
          </a:p>
          <a:p>
            <a:pPr algn="ctr"/>
            <a:r>
              <a:rPr lang="es-MX" dirty="0"/>
              <a:t>3,340</a:t>
            </a:r>
          </a:p>
          <a:p>
            <a:pPr algn="ctr"/>
            <a:r>
              <a:rPr lang="es-MX" dirty="0"/>
              <a:t>docentes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F592339B-1A0D-F149-BA2A-179D40412907}"/>
              </a:ext>
            </a:extLst>
          </p:cNvPr>
          <p:cNvSpPr txBox="1"/>
          <p:nvPr/>
        </p:nvSpPr>
        <p:spPr>
          <a:xfrm>
            <a:off x="5423556" y="3070504"/>
            <a:ext cx="16503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Oferta Académica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07B6F3A1-CAB1-DC49-B2A0-8517FF7709E6}"/>
              </a:ext>
            </a:extLst>
          </p:cNvPr>
          <p:cNvSpPr txBox="1"/>
          <p:nvPr/>
        </p:nvSpPr>
        <p:spPr>
          <a:xfrm>
            <a:off x="4479302" y="4615908"/>
            <a:ext cx="1650381" cy="64633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100 </a:t>
            </a:r>
          </a:p>
          <a:p>
            <a:pPr algn="ctr"/>
            <a:r>
              <a:rPr lang="es-MX" dirty="0"/>
              <a:t>Licenciaturas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EC5D01FD-BE44-AB44-B10C-38B849ACDB36}"/>
              </a:ext>
            </a:extLst>
          </p:cNvPr>
          <p:cNvSpPr txBox="1"/>
          <p:nvPr/>
        </p:nvSpPr>
        <p:spPr>
          <a:xfrm>
            <a:off x="6261381" y="4615908"/>
            <a:ext cx="1650381" cy="64633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90 </a:t>
            </a:r>
          </a:p>
          <a:p>
            <a:pPr algn="ctr"/>
            <a:r>
              <a:rPr lang="es-MX" dirty="0"/>
              <a:t>Posgrados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57D60221-1FED-DD40-8A8E-BECA48FE72ED}"/>
              </a:ext>
            </a:extLst>
          </p:cNvPr>
          <p:cNvSpPr txBox="1"/>
          <p:nvPr/>
        </p:nvSpPr>
        <p:spPr>
          <a:xfrm>
            <a:off x="6261381" y="5402252"/>
            <a:ext cx="16503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69 reconocidos en el Padrón Nacional de Posgrados de Calidad de CONACYT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5D44B647-91F7-1D4E-8153-324F61BB256B}"/>
              </a:ext>
            </a:extLst>
          </p:cNvPr>
          <p:cNvSpPr txBox="1"/>
          <p:nvPr/>
        </p:nvSpPr>
        <p:spPr>
          <a:xfrm>
            <a:off x="2175844" y="4618548"/>
            <a:ext cx="2216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807 Profesores de tiempo completo (PTC), de</a:t>
            </a:r>
            <a:r>
              <a:rPr lang="es-MX" sz="1400" dirty="0"/>
              <a:t> </a:t>
            </a:r>
            <a:r>
              <a:rPr lang="es-MX" sz="1400" dirty="0" smtClean="0"/>
              <a:t>los cuales 485 pertenecen al Sistema Nacional de Investigadores (SNI)</a:t>
            </a:r>
            <a:endParaRPr lang="es-MX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15F6C143-6224-4242-B592-4619AE179ADD}"/>
              </a:ext>
            </a:extLst>
          </p:cNvPr>
          <p:cNvSpPr txBox="1"/>
          <p:nvPr/>
        </p:nvSpPr>
        <p:spPr>
          <a:xfrm>
            <a:off x="8813388" y="3070504"/>
            <a:ext cx="16503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Producción científica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AC147E96-700E-844F-B733-E44C237D497D}"/>
              </a:ext>
            </a:extLst>
          </p:cNvPr>
          <p:cNvSpPr txBox="1"/>
          <p:nvPr/>
        </p:nvSpPr>
        <p:spPr>
          <a:xfrm>
            <a:off x="8258824" y="4610330"/>
            <a:ext cx="1650381" cy="144655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8650</a:t>
            </a:r>
          </a:p>
          <a:p>
            <a:pPr algn="ctr"/>
            <a:r>
              <a:rPr lang="es-MX" sz="1400" dirty="0"/>
              <a:t>Productos de investigación científica publicados y arbitados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E9690D88-9513-9A4B-B592-D052F71B157A}"/>
              </a:ext>
            </a:extLst>
          </p:cNvPr>
          <p:cNvSpPr txBox="1"/>
          <p:nvPr/>
        </p:nvSpPr>
        <p:spPr>
          <a:xfrm>
            <a:off x="9986024" y="4610330"/>
            <a:ext cx="1650381" cy="144655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317</a:t>
            </a:r>
          </a:p>
          <a:p>
            <a:pPr algn="ctr"/>
            <a:r>
              <a:rPr lang="es-MX" sz="1400" dirty="0"/>
              <a:t>Productos de investigación publicados por la UASLP en </a:t>
            </a:r>
          </a:p>
          <a:p>
            <a:pPr algn="ctr"/>
            <a:r>
              <a:rPr lang="es-MX" sz="1400" dirty="0"/>
              <a:t>Acceso Abierto</a:t>
            </a:r>
          </a:p>
        </p:txBody>
      </p:sp>
      <p:cxnSp>
        <p:nvCxnSpPr>
          <p:cNvPr id="23" name="Conector angular 22">
            <a:extLst>
              <a:ext uri="{FF2B5EF4-FFF2-40B4-BE49-F238E27FC236}">
                <a16:creationId xmlns="" xmlns:a16="http://schemas.microsoft.com/office/drawing/2014/main" id="{77F65CD7-61A3-DB4E-A751-AAB841C8152D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3396447" y="630800"/>
            <a:ext cx="563226" cy="43161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r 24">
            <a:extLst>
              <a:ext uri="{FF2B5EF4-FFF2-40B4-BE49-F238E27FC236}">
                <a16:creationId xmlns="" xmlns:a16="http://schemas.microsoft.com/office/drawing/2014/main" id="{59E49977-3153-034E-ADA1-6568E49B8267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rot="16200000" flipH="1">
            <a:off x="5760836" y="2582593"/>
            <a:ext cx="563226" cy="4125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r 26">
            <a:extLst>
              <a:ext uri="{FF2B5EF4-FFF2-40B4-BE49-F238E27FC236}">
                <a16:creationId xmlns="" xmlns:a16="http://schemas.microsoft.com/office/drawing/2014/main" id="{8F7CBAF2-3063-6D42-A7B6-A1E18CF618BF}"/>
              </a:ext>
            </a:extLst>
          </p:cNvPr>
          <p:cNvCxnSpPr>
            <a:stCxn id="7" idx="2"/>
            <a:endCxn id="19" idx="0"/>
          </p:cNvCxnSpPr>
          <p:nvPr/>
        </p:nvCxnSpPr>
        <p:spPr>
          <a:xfrm rot="16200000" flipH="1">
            <a:off x="7455752" y="887677"/>
            <a:ext cx="563226" cy="38024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>
            <a:extLst>
              <a:ext uri="{FF2B5EF4-FFF2-40B4-BE49-F238E27FC236}">
                <a16:creationId xmlns="" xmlns:a16="http://schemas.microsoft.com/office/drawing/2014/main" id="{FF197116-E0C5-3748-A110-E82A530DDD0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5327084" y="3694244"/>
            <a:ext cx="899073" cy="9442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>
            <a:extLst>
              <a:ext uri="{FF2B5EF4-FFF2-40B4-BE49-F238E27FC236}">
                <a16:creationId xmlns="" xmlns:a16="http://schemas.microsoft.com/office/drawing/2014/main" id="{B38850BE-9DF3-BC40-AB67-CA5B6B90572F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16200000" flipH="1">
            <a:off x="6218123" y="3747458"/>
            <a:ext cx="899073" cy="8378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>
            <a:extLst>
              <a:ext uri="{FF2B5EF4-FFF2-40B4-BE49-F238E27FC236}">
                <a16:creationId xmlns="" xmlns:a16="http://schemas.microsoft.com/office/drawing/2014/main" id="{A4744EED-B8D8-EF4D-9768-2AC32E3DAD89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5400000">
            <a:off x="8914550" y="3886300"/>
            <a:ext cx="893495" cy="5545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4">
            <a:extLst>
              <a:ext uri="{FF2B5EF4-FFF2-40B4-BE49-F238E27FC236}">
                <a16:creationId xmlns="" xmlns:a16="http://schemas.microsoft.com/office/drawing/2014/main" id="{98D16B9D-A495-0548-9CF6-7281E8E7352D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 rot="16200000" flipH="1">
            <a:off x="9778150" y="3577264"/>
            <a:ext cx="893495" cy="11726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r 42">
            <a:extLst>
              <a:ext uri="{FF2B5EF4-FFF2-40B4-BE49-F238E27FC236}">
                <a16:creationId xmlns="" xmlns:a16="http://schemas.microsoft.com/office/drawing/2014/main" id="{A9E79921-D285-2546-B145-D9F21FF2941B}"/>
              </a:ext>
            </a:extLst>
          </p:cNvPr>
          <p:cNvCxnSpPr>
            <a:stCxn id="7" idx="2"/>
            <a:endCxn id="9" idx="0"/>
          </p:cNvCxnSpPr>
          <p:nvPr/>
        </p:nvCxnSpPr>
        <p:spPr>
          <a:xfrm rot="5400000">
            <a:off x="4278535" y="1512888"/>
            <a:ext cx="563226" cy="25520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9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DA2770-A51C-514C-A1ED-3F47C0EA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395605"/>
            <a:ext cx="10581640" cy="1325563"/>
          </a:xfrm>
        </p:spPr>
        <p:txBody>
          <a:bodyPr/>
          <a:lstStyle/>
          <a:p>
            <a:r>
              <a:rPr lang="es-MX" b="1" dirty="0"/>
              <a:t>Repositorio Institucional NÍNIVE de la UASLP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C969139B-CDEB-5248-803C-0A8DB5CA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1FB59C2-34AB-864A-A102-CD4E1A30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7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10FC7A4C-96F3-2D45-ACDC-C2316CD4F9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691" y="608335"/>
            <a:ext cx="760125" cy="8082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65196BE-6C95-0444-9B55-19CE39ECC2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010" y="2029932"/>
            <a:ext cx="7152201" cy="34864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C493C659-F613-3242-BA32-9987D1143E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8638" y="5155772"/>
            <a:ext cx="1244182" cy="11176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81D7FAB-A705-4447-A321-07BB7275D604}"/>
              </a:ext>
            </a:extLst>
          </p:cNvPr>
          <p:cNvSpPr/>
          <p:nvPr/>
        </p:nvSpPr>
        <p:spPr>
          <a:xfrm>
            <a:off x="8769246" y="2023672"/>
            <a:ext cx="2728210" cy="779489"/>
          </a:xfrm>
          <a:prstGeom prst="rect">
            <a:avLst/>
          </a:prstGeom>
          <a:gradFill flip="none" rotWithShape="1">
            <a:gsLst>
              <a:gs pos="0">
                <a:srgbClr val="931536">
                  <a:shade val="30000"/>
                  <a:satMod val="115000"/>
                </a:srgbClr>
              </a:gs>
              <a:gs pos="50000">
                <a:srgbClr val="931536">
                  <a:shade val="67500"/>
                  <a:satMod val="115000"/>
                </a:srgbClr>
              </a:gs>
              <a:gs pos="100000">
                <a:srgbClr val="93153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2,230 </a:t>
            </a:r>
            <a:r>
              <a:rPr lang="es-MX" sz="2000" dirty="0"/>
              <a:t>recursos digitales disponibles</a:t>
            </a:r>
            <a:endParaRPr lang="es-MX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2C3655CE-98D1-3745-A515-3735AC3FF0E3}"/>
              </a:ext>
            </a:extLst>
          </p:cNvPr>
          <p:cNvSpPr/>
          <p:nvPr/>
        </p:nvSpPr>
        <p:spPr>
          <a:xfrm>
            <a:off x="8769247" y="3162923"/>
            <a:ext cx="2728210" cy="1828801"/>
          </a:xfrm>
          <a:prstGeom prst="rect">
            <a:avLst/>
          </a:prstGeom>
          <a:solidFill>
            <a:srgbClr val="93153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MX" dirty="0" smtClean="0"/>
              <a:t>Tesis digitales 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Libros de la Editorial Universitaria</a:t>
            </a:r>
          </a:p>
          <a:p>
            <a:pPr marL="285750" indent="-285750">
              <a:buFontTx/>
              <a:buChar char="-"/>
            </a:pPr>
            <a:r>
              <a:rPr lang="es-MX" dirty="0" smtClean="0"/>
              <a:t>Art</a:t>
            </a:r>
            <a:r>
              <a:rPr lang="es-MX" dirty="0" smtClean="0"/>
              <a:t>ículos de Revistas </a:t>
            </a:r>
            <a:endParaRPr lang="es-MX" dirty="0" smtClean="0"/>
          </a:p>
          <a:p>
            <a:pPr marL="285750" indent="-285750">
              <a:buFontTx/>
              <a:buChar char="-"/>
            </a:pPr>
            <a:r>
              <a:rPr lang="es-MX" dirty="0" smtClean="0"/>
              <a:t>Materiales</a:t>
            </a:r>
            <a:r>
              <a:rPr lang="es-MX" dirty="0" smtClean="0"/>
              <a:t> educativos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61ACF20B-E18D-6742-8216-8F59D9B1A44A}"/>
              </a:ext>
            </a:extLst>
          </p:cNvPr>
          <p:cNvSpPr/>
          <p:nvPr/>
        </p:nvSpPr>
        <p:spPr>
          <a:xfrm>
            <a:off x="1079292" y="5531370"/>
            <a:ext cx="7150308" cy="359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hlinkClick r:id="rId6"/>
              </a:rPr>
              <a:t>https://ninive.uaslp.mx</a:t>
            </a:r>
            <a:r>
              <a:rPr lang="es-MX" sz="2400" dirty="0"/>
              <a:t> </a:t>
            </a:r>
          </a:p>
        </p:txBody>
      </p:sp>
      <p:cxnSp>
        <p:nvCxnSpPr>
          <p:cNvPr id="15" name="Conector angular 14">
            <a:extLst>
              <a:ext uri="{FF2B5EF4-FFF2-40B4-BE49-F238E27FC236}">
                <a16:creationId xmlns="" xmlns:a16="http://schemas.microsoft.com/office/drawing/2014/main" id="{D7FE30CD-6559-444C-BB8E-72ADE2733D77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8241211" y="2413417"/>
            <a:ext cx="528035" cy="1359739"/>
          </a:xfrm>
          <a:prstGeom prst="bentConnector3">
            <a:avLst/>
          </a:prstGeom>
          <a:ln w="28575">
            <a:solidFill>
              <a:srgbClr val="9315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3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F0045B-DE51-B149-B95F-7801CDD7E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Problemática y justificación del proyecto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34016EB-343A-1B40-804B-66B80F4A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MTE Rosalina Vázaquez Tapia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933D2D5-E96B-6342-8C5B-905D5109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649CF-0501-664A-96E3-9DAF1275BDD1}" type="slidenum">
              <a:rPr lang="es-MX" smtClean="0"/>
              <a:t>8</a:t>
            </a:fld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30BD519-A215-3D4F-AB70-A25D124352B9}"/>
              </a:ext>
            </a:extLst>
          </p:cNvPr>
          <p:cNvSpPr txBox="1"/>
          <p:nvPr/>
        </p:nvSpPr>
        <p:spPr>
          <a:xfrm>
            <a:off x="732862" y="2187146"/>
            <a:ext cx="10620938" cy="4154983"/>
          </a:xfrm>
          <a:prstGeom prst="rect">
            <a:avLst/>
          </a:prstGeom>
          <a:noFill/>
          <a:effectLst>
            <a:glow>
              <a:schemeClr val="bg1">
                <a:alpha val="49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Sólo un 15% aproximadamente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la producci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ón científica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se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encuentra depositado en NÍNIVE.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Puede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deberse a:</a:t>
            </a: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1257300" lvl="2" indent="-342900">
              <a:buFont typeface="Arial"/>
              <a:buChar char="•"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No hay una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Política institucional que promueva el depósito de la   producción científica y académica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 en el Repositorio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La producción científica se encuentra dispersa y muy poco visible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. 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No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hay un identificador único para el investigador.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Hay un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desconocimiento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general entre los investigadores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en materia de Derechos de Autor, sobre los derechos que ceden o podr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ían retener al momento de publicar en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las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revistas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de alto impacto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>
                      <a:alpha val="50000"/>
                    </a:schemeClr>
                  </a:glow>
                </a:effectLst>
              </a:rPr>
              <a:t>. </a:t>
            </a:r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  <a:p>
            <a:endParaRPr lang="es-MX" sz="24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83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1925</Words>
  <Application>Microsoft Macintosh PowerPoint</Application>
  <PresentationFormat>Personalizado</PresentationFormat>
  <Paragraphs>273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Introducción</vt:lpstr>
      <vt:lpstr>Tipos de datos en un CRIS</vt:lpstr>
      <vt:lpstr>Consideraciones para implementar un CRIS</vt:lpstr>
      <vt:lpstr>Interoperabilidad de un CRIS con un RI</vt:lpstr>
      <vt:lpstr>Beneficios de vincular un CRIS con un RI</vt:lpstr>
      <vt:lpstr>Contexto Institucional</vt:lpstr>
      <vt:lpstr>Repositorio Institucional NÍNIVE de la UASLP</vt:lpstr>
      <vt:lpstr>Problemática y justificación del proyecto</vt:lpstr>
      <vt:lpstr>Objetivos del proyecto</vt:lpstr>
      <vt:lpstr>Diseño e implementación del CRIS en la UASLP</vt:lpstr>
      <vt:lpstr>Presentación de PowerPoint</vt:lpstr>
      <vt:lpstr>Componentes estratégicos del modelo</vt:lpstr>
      <vt:lpstr>1ª Etapa de desarrollo 2016-2017</vt:lpstr>
      <vt:lpstr>2ª Etapa 2017-2018</vt:lpstr>
      <vt:lpstr>3ª Etapa 2019</vt:lpstr>
      <vt:lpstr>Arquitectura del Sistema de Gestión de la Investigación (CRIS) de la UASLP</vt:lpstr>
      <vt:lpstr>Plataforma de software VIVO</vt:lpstr>
      <vt:lpstr>ORCID</vt:lpstr>
      <vt:lpstr>Sistema de gestión del currículum (Back-end)</vt:lpstr>
      <vt:lpstr>API’s de Bases de Datos</vt:lpstr>
      <vt:lpstr>Protocolo SWORD</vt:lpstr>
      <vt:lpstr>Herramientas D2RQ y SPARQL</vt:lpstr>
      <vt:lpstr>Resultados obtenidos e impacto</vt:lpstr>
      <vt:lpstr>Conclusiones generales</vt:lpstr>
      <vt:lpstr>Referencias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FERNANDO AVILA TOBIAS</dc:creator>
  <cp:lastModifiedBy>Alina Vázquez Tapia</cp:lastModifiedBy>
  <cp:revision>57</cp:revision>
  <dcterms:created xsi:type="dcterms:W3CDTF">2019-08-27T18:55:49Z</dcterms:created>
  <dcterms:modified xsi:type="dcterms:W3CDTF">2019-09-03T15:38:35Z</dcterms:modified>
</cp:coreProperties>
</file>