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5f30a7af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5f30a7af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073ff4c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073ff4c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f30a7af6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f30a7af6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1c30d9f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1c30d9f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f30a7af6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f30a7af6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f30a7af6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f30a7af6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f30a7af6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f30a7af6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f30a7af6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f30a7af6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f30a7af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f30a7af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f30a7af6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f30a7af6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f30a7af6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f30a7af6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f30a7af6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f30a7af6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f30a7af6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f30a7af6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f30a7af6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f30a7af6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f30a7af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f30a7af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f30a7af6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f30a7af6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f30a7af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f30a7af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f30a7af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f30a7af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f30a7af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f30a7af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f30a7af6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f30a7af6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f30a7af6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f30a7af6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id="20" name="Google Shape;20;p4"/>
          <p:cNvPicPr preferRelativeResize="0"/>
          <p:nvPr/>
        </p:nvPicPr>
        <p:blipFill>
          <a:blip r:embed="rId2">
            <a:alphaModFix/>
          </a:blip>
          <a:stretch>
            <a:fillRect/>
          </a:stretch>
        </p:blipFill>
        <p:spPr>
          <a:xfrm>
            <a:off x="-22550" y="3985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mailto:david.hine.gomez@una.ac.cr" TargetMode="External"/><Relationship Id="rId9" Type="http://schemas.openxmlformats.org/officeDocument/2006/relationships/hyperlink" Target="https://orcid.org/0000-0002-2371-3666" TargetMode="External"/><Relationship Id="rId5" Type="http://schemas.openxmlformats.org/officeDocument/2006/relationships/hyperlink" Target="https://orcid.org/0000-0002-3469-9820" TargetMode="External"/><Relationship Id="rId6" Type="http://schemas.openxmlformats.org/officeDocument/2006/relationships/hyperlink" Target="mailto:david.hine.gomez@una.ac.cr" TargetMode="External"/><Relationship Id="rId7" Type="http://schemas.openxmlformats.org/officeDocument/2006/relationships/hyperlink" Target="https://orcid.org/0000-0001-9813-2674" TargetMode="External"/><Relationship Id="rId8" Type="http://schemas.openxmlformats.org/officeDocument/2006/relationships/hyperlink" Target="mailto:david.hine.gomez@una.ac.c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dgbiblio.unam.mx/servicios/dgb/publicdgb/bole/fulltext/volI2/latindex.html" TargetMode="External"/><Relationship Id="rId4" Type="http://schemas.openxmlformats.org/officeDocument/2006/relationships/hyperlink" Target="https://www.rebiun.org/sites/default/files/2017-11/https://www.rebiun.org/sites/default/files/2017-11/CRISyRepositorios2013.pdf.pdf" TargetMode="External"/><Relationship Id="rId5" Type="http://schemas.openxmlformats.org/officeDocument/2006/relationships/hyperlink" Target="https://drive.google.com/open?id=1jSnV53Rn0gMJfZuvL7mNRPDLBaljvq7r" TargetMode="External"/><Relationship Id="rId6" Type="http://schemas.openxmlformats.org/officeDocument/2006/relationships/hyperlink" Target="http://www.latindex.org" TargetMode="External"/><Relationship Id="rId7" Type="http://schemas.openxmlformats.org/officeDocument/2006/relationships/hyperlink" Target="http://redalyc.uaemex.mx/redalyc/media/principal/servicios/juridica.html" TargetMode="External"/><Relationship Id="rId8" Type="http://schemas.openxmlformats.org/officeDocument/2006/relationships/hyperlink" Target="http://kimuk.conare.ac.c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redacademica.una.ac.cr/" TargetMode="External"/><Relationship Id="rId4" Type="http://schemas.openxmlformats.org/officeDocument/2006/relationships/hyperlink" Target="https://repositorio.una.ac.cr/"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georeferenciacion.hine.co.cr/proyectos.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Google Shape;56;p13"/>
          <p:cNvSpPr txBox="1"/>
          <p:nvPr>
            <p:ph type="ctrTitle"/>
          </p:nvPr>
        </p:nvSpPr>
        <p:spPr>
          <a:xfrm>
            <a:off x="299500" y="1302150"/>
            <a:ext cx="8532900" cy="36795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800">
                <a:latin typeface="Times New Roman"/>
                <a:ea typeface="Times New Roman"/>
                <a:cs typeface="Times New Roman"/>
                <a:sym typeface="Times New Roman"/>
              </a:rPr>
              <a:t>Integración de las de las plataformas (georreferenciación, recursos de investigación) para la Gestión de la de investigación:  caso de la Universidad Nacional, Costa Rica</a:t>
            </a:r>
            <a:endParaRPr b="1" sz="18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13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t/>
            </a:r>
            <a:endParaRPr b="1" sz="14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s" sz="1200">
                <a:latin typeface="Times New Roman"/>
                <a:ea typeface="Times New Roman"/>
                <a:cs typeface="Times New Roman"/>
                <a:sym typeface="Times New Roman"/>
              </a:rPr>
              <a:t>David Hine</a:t>
            </a:r>
            <a:r>
              <a:rPr baseline="30000" lang="es" sz="1200">
                <a:latin typeface="Times New Roman"/>
                <a:ea typeface="Times New Roman"/>
                <a:cs typeface="Times New Roman"/>
                <a:sym typeface="Times New Roman"/>
              </a:rPr>
              <a:t>a,b</a:t>
            </a:r>
            <a:r>
              <a:rPr lang="es" sz="1200">
                <a:latin typeface="Times New Roman"/>
                <a:ea typeface="Times New Roman"/>
                <a:cs typeface="Times New Roman"/>
                <a:sym typeface="Times New Roman"/>
              </a:rPr>
              <a:t>,</a:t>
            </a:r>
            <a:r>
              <a:rPr baseline="30000" lang="es" sz="1200">
                <a:latin typeface="Times New Roman"/>
                <a:ea typeface="Times New Roman"/>
                <a:cs typeface="Times New Roman"/>
                <a:sym typeface="Times New Roman"/>
              </a:rPr>
              <a:t> </a:t>
            </a:r>
            <a:r>
              <a:rPr lang="es" sz="1200">
                <a:latin typeface="Times New Roman"/>
                <a:ea typeface="Times New Roman"/>
                <a:cs typeface="Times New Roman"/>
                <a:sym typeface="Times New Roman"/>
              </a:rPr>
              <a:t>dhine</a:t>
            </a:r>
            <a:r>
              <a:rPr lang="es" sz="1200" u="sng">
                <a:latin typeface="Times New Roman"/>
                <a:ea typeface="Times New Roman"/>
                <a:cs typeface="Times New Roman"/>
                <a:sym typeface="Times New Roman"/>
                <a:hlinkClick r:id="rId4"/>
              </a:rPr>
              <a:t>@una.ac.cr</a:t>
            </a:r>
            <a:endParaRPr sz="12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s" sz="1200" u="sng">
                <a:solidFill>
                  <a:srgbClr val="1155CC"/>
                </a:solidFill>
                <a:latin typeface="Times New Roman"/>
                <a:ea typeface="Times New Roman"/>
                <a:cs typeface="Times New Roman"/>
                <a:sym typeface="Times New Roman"/>
                <a:hlinkClick r:id="rId5"/>
              </a:rPr>
              <a:t>https://orcid.org/0000-0002-3469-9820</a:t>
            </a:r>
            <a:endParaRPr sz="1200">
              <a:solidFill>
                <a:srgbClr val="494A4C"/>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s" sz="1200">
                <a:latin typeface="Times New Roman"/>
                <a:ea typeface="Times New Roman"/>
                <a:cs typeface="Times New Roman"/>
                <a:sym typeface="Times New Roman"/>
              </a:rPr>
              <a:t> Andrea MoraCampos</a:t>
            </a:r>
            <a:r>
              <a:rPr baseline="30000" lang="es" sz="1200">
                <a:latin typeface="Times New Roman"/>
                <a:ea typeface="Times New Roman"/>
                <a:cs typeface="Times New Roman"/>
                <a:sym typeface="Times New Roman"/>
              </a:rPr>
              <a:t>b</a:t>
            </a:r>
            <a:r>
              <a:rPr lang="es" sz="1200">
                <a:latin typeface="Times New Roman"/>
                <a:ea typeface="Times New Roman"/>
                <a:cs typeface="Times New Roman"/>
                <a:sym typeface="Times New Roman"/>
              </a:rPr>
              <a:t>, andrea.mora.campos</a:t>
            </a:r>
            <a:r>
              <a:rPr lang="es" sz="1200">
                <a:uFill>
                  <a:noFill/>
                </a:uFill>
                <a:latin typeface="Times New Roman"/>
                <a:ea typeface="Times New Roman"/>
                <a:cs typeface="Times New Roman"/>
                <a:sym typeface="Times New Roman"/>
                <a:hlinkClick r:id="rId6"/>
              </a:rPr>
              <a:t>@una.ac.cr</a:t>
            </a:r>
            <a:r>
              <a:rPr lang="e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s" sz="1200" u="sng">
                <a:solidFill>
                  <a:srgbClr val="1155CC"/>
                </a:solidFill>
                <a:latin typeface="Times New Roman"/>
                <a:ea typeface="Times New Roman"/>
                <a:cs typeface="Times New Roman"/>
                <a:sym typeface="Times New Roman"/>
                <a:hlinkClick r:id="rId7"/>
              </a:rPr>
              <a:t>https://orcid.org/0000-0001-9813-2674</a:t>
            </a:r>
            <a:r>
              <a:rPr lang="e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s" sz="1200">
                <a:latin typeface="Times New Roman"/>
                <a:ea typeface="Times New Roman"/>
                <a:cs typeface="Times New Roman"/>
                <a:sym typeface="Times New Roman"/>
              </a:rPr>
              <a:t>Anayudel Gutiérrez Hernández</a:t>
            </a:r>
            <a:r>
              <a:rPr baseline="30000" lang="es" sz="1200">
                <a:latin typeface="Times New Roman"/>
                <a:ea typeface="Times New Roman"/>
                <a:cs typeface="Times New Roman"/>
                <a:sym typeface="Times New Roman"/>
              </a:rPr>
              <a:t>b</a:t>
            </a:r>
            <a:r>
              <a:rPr lang="es" sz="1200">
                <a:latin typeface="Times New Roman"/>
                <a:ea typeface="Times New Roman"/>
                <a:cs typeface="Times New Roman"/>
                <a:sym typeface="Times New Roman"/>
              </a:rPr>
              <a:t>, anayudel.gutierrez.hernandez</a:t>
            </a:r>
            <a:r>
              <a:rPr lang="es" sz="1200">
                <a:uFill>
                  <a:noFill/>
                </a:uFill>
                <a:latin typeface="Times New Roman"/>
                <a:ea typeface="Times New Roman"/>
                <a:cs typeface="Times New Roman"/>
                <a:sym typeface="Times New Roman"/>
                <a:hlinkClick r:id="rId8"/>
              </a:rPr>
              <a:t>@una.ac.cr</a:t>
            </a:r>
            <a:endParaRPr baseline="30000" sz="1200">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lang="es" sz="1200">
                <a:latin typeface="Times New Roman"/>
                <a:ea typeface="Times New Roman"/>
                <a:cs typeface="Times New Roman"/>
                <a:sym typeface="Times New Roman"/>
              </a:rPr>
              <a:t>Universidad Nacional, Costa Rica</a:t>
            </a:r>
            <a:endParaRPr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s" sz="1200" u="sng">
                <a:solidFill>
                  <a:srgbClr val="1155CC"/>
                </a:solidFill>
                <a:latin typeface="Times New Roman"/>
                <a:ea typeface="Times New Roman"/>
                <a:cs typeface="Times New Roman"/>
                <a:sym typeface="Times New Roman"/>
                <a:hlinkClick r:id="rId9"/>
              </a:rPr>
              <a:t>https://orcid.org/0000-0002-2371-3666</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176800"/>
            <a:ext cx="8520600" cy="5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Times New Roman"/>
                <a:ea typeface="Times New Roman"/>
                <a:cs typeface="Times New Roman"/>
                <a:sym typeface="Times New Roman"/>
              </a:rPr>
              <a:t>Depósito en el repositorio institucional</a:t>
            </a:r>
            <a:endParaRPr b="1" sz="2400">
              <a:latin typeface="Times New Roman"/>
              <a:ea typeface="Times New Roman"/>
              <a:cs typeface="Times New Roman"/>
              <a:sym typeface="Times New Roman"/>
            </a:endParaRPr>
          </a:p>
        </p:txBody>
      </p:sp>
      <p:pic>
        <p:nvPicPr>
          <p:cNvPr id="111" name="Google Shape;111;p22"/>
          <p:cNvPicPr preferRelativeResize="0"/>
          <p:nvPr/>
        </p:nvPicPr>
        <p:blipFill>
          <a:blip r:embed="rId3">
            <a:alphaModFix/>
          </a:blip>
          <a:stretch>
            <a:fillRect/>
          </a:stretch>
        </p:blipFill>
        <p:spPr>
          <a:xfrm>
            <a:off x="909445" y="749800"/>
            <a:ext cx="6634904" cy="3685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Sistema CRIS y DSpace</a:t>
            </a:r>
            <a:endParaRPr sz="2400">
              <a:latin typeface="Times New Roman"/>
              <a:ea typeface="Times New Roman"/>
              <a:cs typeface="Times New Roman"/>
              <a:sym typeface="Times New Roman"/>
            </a:endParaRPr>
          </a:p>
        </p:txBody>
      </p:sp>
      <p:sp>
        <p:nvSpPr>
          <p:cNvPr id="117" name="Google Shape;117;p23"/>
          <p:cNvSpPr txBox="1"/>
          <p:nvPr>
            <p:ph idx="1" type="body"/>
          </p:nvPr>
        </p:nvSpPr>
        <p:spPr>
          <a:xfrm>
            <a:off x="311700" y="1152475"/>
            <a:ext cx="8520600" cy="14193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sz="1400">
                <a:solidFill>
                  <a:schemeClr val="dk1"/>
                </a:solidFill>
                <a:latin typeface="Times New Roman"/>
                <a:ea typeface="Times New Roman"/>
                <a:cs typeface="Times New Roman"/>
                <a:sym typeface="Times New Roman"/>
              </a:rPr>
              <a:t>La interconexión del sistema CRIS con el DSpace permite relacionar la producción intelectual con los proyectos de investigación que les dieron origen. Esta relación se logró agregando a cada producción intelectual que se ingresa al repositorio un metadato de código de proyecto, este código de proyecto se obtiene de un consecutivo que genera el sistema CRIS para cada proyecto que se ingresa.</a:t>
            </a:r>
            <a:endParaRPr sz="1400"/>
          </a:p>
        </p:txBody>
      </p:sp>
      <p:pic>
        <p:nvPicPr>
          <p:cNvPr id="118" name="Google Shape;118;p23"/>
          <p:cNvPicPr preferRelativeResize="0"/>
          <p:nvPr/>
        </p:nvPicPr>
        <p:blipFill>
          <a:blip r:embed="rId3">
            <a:alphaModFix/>
          </a:blip>
          <a:stretch>
            <a:fillRect/>
          </a:stretch>
        </p:blipFill>
        <p:spPr>
          <a:xfrm>
            <a:off x="1581275" y="2079875"/>
            <a:ext cx="5440825" cy="215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Times New Roman"/>
                <a:ea typeface="Times New Roman"/>
                <a:cs typeface="Times New Roman"/>
                <a:sym typeface="Times New Roman"/>
              </a:rPr>
              <a:t>Ingesta de publicaciones en VIVO</a:t>
            </a:r>
            <a:endParaRPr b="1" sz="2400">
              <a:latin typeface="Times New Roman"/>
              <a:ea typeface="Times New Roman"/>
              <a:cs typeface="Times New Roman"/>
              <a:sym typeface="Times New Roman"/>
            </a:endParaRPr>
          </a:p>
        </p:txBody>
      </p:sp>
      <p:pic>
        <p:nvPicPr>
          <p:cNvPr id="124" name="Google Shape;124;p24"/>
          <p:cNvPicPr preferRelativeResize="0"/>
          <p:nvPr/>
        </p:nvPicPr>
        <p:blipFill>
          <a:blip r:embed="rId3">
            <a:alphaModFix/>
          </a:blip>
          <a:stretch>
            <a:fillRect/>
          </a:stretch>
        </p:blipFill>
        <p:spPr>
          <a:xfrm>
            <a:off x="2500125" y="897375"/>
            <a:ext cx="3975400" cy="3518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marR="520700" rtl="0" algn="just">
              <a:spcBef>
                <a:spcPts val="100"/>
              </a:spcBef>
              <a:spcAft>
                <a:spcPts val="0"/>
              </a:spcAft>
              <a:buClr>
                <a:schemeClr val="dk1"/>
              </a:buClr>
              <a:buSzPts val="1100"/>
              <a:buFont typeface="Arial"/>
              <a:buNone/>
            </a:pPr>
            <a:r>
              <a:rPr b="1" lang="es" sz="2400">
                <a:latin typeface="Times New Roman"/>
                <a:ea typeface="Times New Roman"/>
                <a:cs typeface="Times New Roman"/>
                <a:sym typeface="Times New Roman"/>
              </a:rPr>
              <a:t>Interconexión de las plataformas para la gestión de los recursos de investigación</a:t>
            </a:r>
            <a:endParaRPr sz="2400"/>
          </a:p>
        </p:txBody>
      </p:sp>
      <p:sp>
        <p:nvSpPr>
          <p:cNvPr id="130" name="Google Shape;130;p25"/>
          <p:cNvSpPr txBox="1"/>
          <p:nvPr>
            <p:ph idx="1" type="body"/>
          </p:nvPr>
        </p:nvSpPr>
        <p:spPr>
          <a:xfrm>
            <a:off x="311700" y="1152475"/>
            <a:ext cx="36297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s" sz="1400">
                <a:solidFill>
                  <a:schemeClr val="dk1"/>
                </a:solidFill>
                <a:latin typeface="Times New Roman"/>
                <a:ea typeface="Times New Roman"/>
                <a:cs typeface="Times New Roman"/>
                <a:sym typeface="Times New Roman"/>
              </a:rPr>
              <a:t>La interconexión de todos los sistemas anteriores ha proporcionado un ecosistema como se muestra en la figura 2, el cual permite gestionar los recursos de investigación de forma clara con datos fiables, y un panorama más amplio que involucra diferentes variables, ya mencionadas, además de introducir la posibilidad de divulgar la información por medio de políticas de transparencia y rendición de cuentas.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Times New Roman"/>
              <a:ea typeface="Times New Roman"/>
              <a:cs typeface="Times New Roman"/>
              <a:sym typeface="Times New Roman"/>
            </a:endParaRPr>
          </a:p>
          <a:p>
            <a:pPr indent="0" lvl="0" marL="520700" marR="520700" rtl="0" algn="just">
              <a:lnSpc>
                <a:spcPct val="100000"/>
              </a:lnSpc>
              <a:spcBef>
                <a:spcPts val="100"/>
              </a:spcBef>
              <a:spcAft>
                <a:spcPts val="0"/>
              </a:spcAft>
              <a:buClr>
                <a:schemeClr val="dk1"/>
              </a:buClr>
              <a:buSzPts val="1100"/>
              <a:buFont typeface="Arial"/>
              <a:buNone/>
            </a:pPr>
            <a:r>
              <a:rPr b="1" lang="es" sz="900">
                <a:solidFill>
                  <a:schemeClr val="dk1"/>
                </a:solidFill>
                <a:latin typeface="Times New Roman"/>
                <a:ea typeface="Times New Roman"/>
                <a:cs typeface="Times New Roman"/>
                <a:sym typeface="Times New Roman"/>
              </a:rPr>
              <a:t>Fig. 2. Modelo de interconexión de las plataformas para la gestión de los recursos de investigación. Elaboración Propia.</a:t>
            </a:r>
            <a:endParaRPr/>
          </a:p>
        </p:txBody>
      </p:sp>
      <p:pic>
        <p:nvPicPr>
          <p:cNvPr id="131" name="Google Shape;131;p25"/>
          <p:cNvPicPr preferRelativeResize="0"/>
          <p:nvPr/>
        </p:nvPicPr>
        <p:blipFill>
          <a:blip r:embed="rId3">
            <a:alphaModFix/>
          </a:blip>
          <a:stretch>
            <a:fillRect/>
          </a:stretch>
        </p:blipFill>
        <p:spPr>
          <a:xfrm>
            <a:off x="4265375" y="1090875"/>
            <a:ext cx="4495800" cy="3390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 sz="2200">
                <a:latin typeface="Times New Roman"/>
                <a:ea typeface="Times New Roman"/>
                <a:cs typeface="Times New Roman"/>
                <a:sym typeface="Times New Roman"/>
              </a:rPr>
              <a:t>Aspectos críticos y relevantes por resaltar</a:t>
            </a:r>
            <a:endParaRPr b="1"/>
          </a:p>
        </p:txBody>
      </p:sp>
      <p:sp>
        <p:nvSpPr>
          <p:cNvPr id="137" name="Google Shape;13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Ante la disyuntiva presente en muchas instituciones de tener desvinculados los sistemas, lo que ha provocado que se incurra en errores de calidad de la información, duplicidad de datos y de trabajo, surge la propuesta de hacer una investigación de los sistemas y cómo se podría hacer una vinculación de estos.</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Algunos de los aspectos críticos que se han enfrentado a lo largo del proyecto fue la necesidad de concientizar sobre la importancia de una cultura de brindar en acceso abierto y gratuito, y de preferencia inmediato, la producción intelectual con la finalidad de difundir el quehacer de la Universidad Nacional, y los beneficios que se derivan de dicha práctica como captación de financiadores de proyectos de investigación, colaboraciones en investigaciones conjuntas con personas investigadores de instituciones en otras latitudes y convenios de cooperación.</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Asimismo, se encontró cierta resistencia para poder acceder a los datos, aún cuando fueran de carácter público. Finalmente, encontramos inconsistencias en las colecciones de datos ante la ausencia de mecanismos de validación y curación.</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Resultados obtenidos e impacto</a:t>
            </a:r>
            <a:endParaRPr sz="2400"/>
          </a:p>
        </p:txBody>
      </p:sp>
      <p:sp>
        <p:nvSpPr>
          <p:cNvPr id="143" name="Google Shape;14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Como resultado de dicha implementación, la universidad cuenta con un sistema integrado para la gestión y visualización de la producción intelectual de la Universidad Nacional.</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Incluso, se pueden visualizar integrantes y personas investigadoras, según sea el área de la ciencia, esto para generar redes internas y externas de investigación y otras áreas sustantivas y de acuerdo con el área de conocimiento de acuerdo con la clasificación de Frascati. </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Además, se cuenta con un identificador único para cada integrante de la comunidad universitaria que no sustituye iniciativas internacionales como el ORCID, pero si se empata en sistemas internos ante la ausencia de ORCID. </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Esto ha impactado positivamente el quehacer académico, pues  ha provocado que los autores de la universidad sean contactados como pares académicos, sean invitados a eventos científicos, sean evaluadores de proyectos de investigación en otros ámbitos. </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Resultados de la interconexión de plataformas</a:t>
            </a:r>
            <a:endParaRPr sz="2400"/>
          </a:p>
        </p:txBody>
      </p:sp>
      <p:sp>
        <p:nvSpPr>
          <p:cNvPr id="149" name="Google Shape;149;p28"/>
          <p:cNvSpPr txBox="1"/>
          <p:nvPr>
            <p:ph idx="1" type="body"/>
          </p:nvPr>
        </p:nvSpPr>
        <p:spPr>
          <a:xfrm>
            <a:off x="311700" y="1264025"/>
            <a:ext cx="8520600" cy="3416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sz="1400">
                <a:solidFill>
                  <a:schemeClr val="dk1"/>
                </a:solidFill>
                <a:latin typeface="Times New Roman"/>
                <a:ea typeface="Times New Roman"/>
                <a:cs typeface="Times New Roman"/>
                <a:sym typeface="Times New Roman"/>
              </a:rPr>
              <a:t>Finalmente, la universidad cuenta con una plataforma que le permite entre otras cosas:</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Analizar la existencia de posible duplicidad de proyectos de investigación, análisis de los campos de investigación donde presenta fortalezas y debilidades, además, de poder generar indicadores que permitan la divulgación </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La visibilización del trabajo realizado por la universidad, por otro lado, </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Reconocer espacios geográficos del país que no han sido impactados o que podrían ser un nicho potencial en el campo de la investigación.</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Aprendizajes (aciertos)</a:t>
            </a:r>
            <a:endParaRPr sz="2400"/>
          </a:p>
        </p:txBody>
      </p:sp>
      <p:sp>
        <p:nvSpPr>
          <p:cNvPr id="155" name="Google Shape;155;p29"/>
          <p:cNvSpPr txBox="1"/>
          <p:nvPr>
            <p:ph idx="1" type="body"/>
          </p:nvPr>
        </p:nvSpPr>
        <p:spPr>
          <a:xfrm>
            <a:off x="311700" y="1017725"/>
            <a:ext cx="8520600" cy="38478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Necesidad de adoptar un identificador propio que fuera compatible con los sistemas que nos permitiera no depender de instancias externas.</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La necesidad de que los sistemas estén centralizados.</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Mantener un sencillo procedimiento de captura de geodatos y mostrar, de forma novedosa, las posibilidades de análisis de la información.</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“Divide y vencerás”, en la universidad adoptó la estrategia de desarrollar la propuesta desagregada por facultades, donde se vincula a las autoridades y personas tomadoras de decisiones, en conjunto con el personal de apoyo a la academia, de esta forma el desarrollo se hizo de forma incremental, y se llevó a cada facultad los aprendizajes y mejoras en la experiencia con la facultad anterior.</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y errores</a:t>
            </a:r>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E</a:t>
            </a:r>
            <a:r>
              <a:rPr lang="es" sz="1400">
                <a:solidFill>
                  <a:schemeClr val="dk1"/>
                </a:solidFill>
                <a:latin typeface="Times New Roman"/>
                <a:ea typeface="Times New Roman"/>
                <a:cs typeface="Times New Roman"/>
                <a:sym typeface="Times New Roman"/>
              </a:rPr>
              <a:t>l abordaje fue monolítico, centralizado en la instancia de tecnología, o en la parte política, sin tomar en cuenta a todos los actores involucrados, lo cual reflejó falencias en campos como la normalización de datos, consideraciones en licencias y derechos de autor, de tal manera que se desperdició el conocimiento de profesionales de diferentes campos, a lo interno de la institución, que pudieron haber resuelto en primera instancia.</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Impactos no esperados</a:t>
            </a:r>
            <a:endParaRPr sz="2400"/>
          </a:p>
        </p:txBody>
      </p:sp>
      <p:sp>
        <p:nvSpPr>
          <p:cNvPr id="167" name="Google Shape;167;p31"/>
          <p:cNvSpPr txBox="1"/>
          <p:nvPr>
            <p:ph idx="1" type="body"/>
          </p:nvPr>
        </p:nvSpPr>
        <p:spPr>
          <a:xfrm>
            <a:off x="410850" y="1017725"/>
            <a:ext cx="8520600" cy="34164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La solicitud de replicación del modelo desde Consejo Nacional de Rectores y instituciones gubernamentales para implementar esta tecnología.</a:t>
            </a:r>
            <a:endParaRPr sz="14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Propuesta del Instituto Geográfico Nacional para crear un Nodo de geoinformación para la Universidad Nacional.</a:t>
            </a:r>
            <a:endParaRPr sz="14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Revitalizar el desarrollo profesional de las personas bibliotecólogas, de tal manera que se les integra a la era digital y se transforman en un recurso esencial de apoyo a la academia.</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450215" lvl="0" marL="450215" rtl="0" algn="just">
              <a:lnSpc>
                <a:spcPct val="100000"/>
              </a:lnSpc>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Times New Roman"/>
                <a:ea typeface="Times New Roman"/>
                <a:cs typeface="Times New Roman"/>
                <a:sym typeface="Times New Roman"/>
              </a:rPr>
              <a:t>Objetivo</a:t>
            </a:r>
            <a:endParaRPr/>
          </a:p>
        </p:txBody>
      </p:sp>
      <p:sp>
        <p:nvSpPr>
          <p:cNvPr id="62" name="Google Shape;62;p14"/>
          <p:cNvSpPr txBox="1"/>
          <p:nvPr>
            <p:ph idx="1" type="body"/>
          </p:nvPr>
        </p:nvSpPr>
        <p:spPr>
          <a:xfrm>
            <a:off x="311700" y="1248700"/>
            <a:ext cx="8520600" cy="2915400"/>
          </a:xfrm>
          <a:prstGeom prst="rect">
            <a:avLst/>
          </a:prstGeom>
        </p:spPr>
        <p:txBody>
          <a:bodyPr anchorCtr="0" anchor="t" bIns="91425" lIns="91425" spcFirstLastPara="1" rIns="91425" wrap="square" tIns="91425">
            <a:noAutofit/>
          </a:bodyPr>
          <a:lstStyle/>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S</a:t>
            </a:r>
            <a:r>
              <a:rPr lang="es" sz="1400">
                <a:solidFill>
                  <a:schemeClr val="dk1"/>
                </a:solidFill>
                <a:latin typeface="Times New Roman"/>
                <a:ea typeface="Times New Roman"/>
                <a:cs typeface="Times New Roman"/>
                <a:sym typeface="Times New Roman"/>
              </a:rPr>
              <a:t>istematizar el proceso de interconexión de plataformas para la divulgación de la investigación de la universidad. </a:t>
            </a:r>
            <a:endParaRPr sz="1400">
              <a:solidFill>
                <a:schemeClr val="dk1"/>
              </a:solidFill>
              <a:latin typeface="Times New Roman"/>
              <a:ea typeface="Times New Roman"/>
              <a:cs typeface="Times New Roman"/>
              <a:sym typeface="Times New Roman"/>
            </a:endParaRPr>
          </a:p>
          <a:p>
            <a:pPr indent="0" lvl="0" marL="45720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45720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457200" marR="0" rtl="0" algn="ctr">
              <a:lnSpc>
                <a:spcPct val="100000"/>
              </a:lnSpc>
              <a:spcBef>
                <a:spcPts val="0"/>
              </a:spcBef>
              <a:spcAft>
                <a:spcPts val="0"/>
              </a:spcAft>
              <a:buNone/>
            </a:pPr>
            <a:r>
              <a:rPr b="1" lang="es" sz="2400">
                <a:solidFill>
                  <a:schemeClr val="dk1"/>
                </a:solidFill>
                <a:latin typeface="Times New Roman"/>
                <a:ea typeface="Times New Roman"/>
                <a:cs typeface="Times New Roman"/>
                <a:sym typeface="Times New Roman"/>
              </a:rPr>
              <a:t>Plataformas</a:t>
            </a:r>
            <a:r>
              <a:rPr lang="es" sz="1400">
                <a:solidFill>
                  <a:schemeClr val="dk1"/>
                </a:solidFill>
                <a:latin typeface="Times New Roman"/>
                <a:ea typeface="Times New Roman"/>
                <a:cs typeface="Times New Roman"/>
                <a:sym typeface="Times New Roman"/>
              </a:rPr>
              <a:t> </a:t>
            </a:r>
            <a:r>
              <a:rPr b="1" lang="es" sz="2400">
                <a:solidFill>
                  <a:schemeClr val="dk1"/>
                </a:solidFill>
                <a:latin typeface="Times New Roman"/>
                <a:ea typeface="Times New Roman"/>
                <a:cs typeface="Times New Roman"/>
                <a:sym typeface="Times New Roman"/>
              </a:rPr>
              <a:t>de la solución</a:t>
            </a:r>
            <a:endParaRPr sz="1400">
              <a:solidFill>
                <a:schemeClr val="dk1"/>
              </a:solidFill>
              <a:latin typeface="Times New Roman"/>
              <a:ea typeface="Times New Roman"/>
              <a:cs typeface="Times New Roman"/>
              <a:sym typeface="Times New Roman"/>
            </a:endParaRPr>
          </a:p>
          <a:p>
            <a:pPr indent="0" lvl="0" marL="45720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Entre estos sistemas están implementados con los siguientes softwares, CRIS, DSpace, VIVO y Georreferenciación (mediante Google Maps), según el marco de Ciencia Abierta. </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sz="1200">
                <a:latin typeface="Times New Roman"/>
                <a:ea typeface="Times New Roman"/>
                <a:cs typeface="Times New Roman"/>
                <a:sym typeface="Times New Roman"/>
              </a:rPr>
              <a:t>Referencias </a:t>
            </a:r>
            <a:endParaRPr/>
          </a:p>
        </p:txBody>
      </p:sp>
      <p:sp>
        <p:nvSpPr>
          <p:cNvPr id="173" name="Google Shape;173;p32"/>
          <p:cNvSpPr txBox="1"/>
          <p:nvPr>
            <p:ph idx="1" type="body"/>
          </p:nvPr>
        </p:nvSpPr>
        <p:spPr>
          <a:xfrm>
            <a:off x="311700" y="1127675"/>
            <a:ext cx="8520600" cy="3416400"/>
          </a:xfrm>
          <a:prstGeom prst="rect">
            <a:avLst/>
          </a:prstGeom>
        </p:spPr>
        <p:txBody>
          <a:bodyPr anchorCtr="0" anchor="t" bIns="91425" lIns="91425" spcFirstLastPara="1" rIns="91425" wrap="square" tIns="91425">
            <a:noAutofit/>
          </a:bodyPr>
          <a:lstStyle/>
          <a:p>
            <a:pPr indent="-450215" lvl="0" marL="450215"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ArcGIS. (2017). ArcGIS Resousers. Obtenido de ArcGIS Resousers:</a:t>
            </a:r>
            <a:endParaRPr sz="1000">
              <a:solidFill>
                <a:schemeClr val="dk1"/>
              </a:solidFill>
              <a:latin typeface="Times New Roman"/>
              <a:ea typeface="Times New Roman"/>
              <a:cs typeface="Times New Roman"/>
              <a:sym typeface="Times New Roman"/>
            </a:endParaRPr>
          </a:p>
          <a:p>
            <a:pPr indent="-450215" lvl="0" marL="450215"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http://resources.arcgis.com/es/help/getting-started/articles/026n0000000s000000.htm</a:t>
            </a:r>
            <a:endParaRPr sz="1000">
              <a:solidFill>
                <a:schemeClr val="dk1"/>
              </a:solidFill>
              <a:latin typeface="Times New Roman"/>
              <a:ea typeface="Times New Roman"/>
              <a:cs typeface="Times New Roman"/>
              <a:sym typeface="Times New Roman"/>
            </a:endParaRPr>
          </a:p>
          <a:p>
            <a:pPr indent="-450215" lvl="0" marL="450215"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Camí, J., Suñén-Piñol, E. y Méndez-Vázquez, R. (2005). Mapa bibliométrico de España 1994-2002: biomedicina y ciencias de la salud. </a:t>
            </a:r>
            <a:r>
              <a:rPr i="1" lang="es" sz="1000">
                <a:solidFill>
                  <a:schemeClr val="dk1"/>
                </a:solidFill>
                <a:latin typeface="Times New Roman"/>
                <a:ea typeface="Times New Roman"/>
                <a:cs typeface="Times New Roman"/>
                <a:sym typeface="Times New Roman"/>
              </a:rPr>
              <a:t>Medicina Clínica, 124</a:t>
            </a:r>
            <a:r>
              <a:rPr lang="es" sz="1000">
                <a:solidFill>
                  <a:schemeClr val="dk1"/>
                </a:solidFill>
                <a:latin typeface="Times New Roman"/>
                <a:ea typeface="Times New Roman"/>
                <a:cs typeface="Times New Roman"/>
                <a:sym typeface="Times New Roman"/>
              </a:rPr>
              <a:t>, 93-101.</a:t>
            </a:r>
            <a:endParaRPr sz="1000">
              <a:solidFill>
                <a:schemeClr val="dk1"/>
              </a:solidFill>
              <a:latin typeface="Times New Roman"/>
              <a:ea typeface="Times New Roman"/>
              <a:cs typeface="Times New Roman"/>
              <a:sym typeface="Times New Roman"/>
            </a:endParaRPr>
          </a:p>
          <a:p>
            <a:pPr indent="-450215" lvl="0" marL="450215"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Gamboa, O. (1996) .</a:t>
            </a:r>
            <a:r>
              <a:rPr i="1" lang="es" sz="1000">
                <a:solidFill>
                  <a:schemeClr val="dk1"/>
                </a:solidFill>
                <a:latin typeface="Times New Roman"/>
                <a:ea typeface="Times New Roman"/>
                <a:cs typeface="Times New Roman"/>
                <a:sym typeface="Times New Roman"/>
              </a:rPr>
              <a:t>Hacia el Establecimiento del Índice Latinoamericano de Publicaciones Científicas. Latindex.</a:t>
            </a:r>
            <a:r>
              <a:rPr lang="es" sz="1000">
                <a:solidFill>
                  <a:schemeClr val="dk1"/>
                </a:solidFill>
                <a:latin typeface="Times New Roman"/>
                <a:ea typeface="Times New Roman"/>
                <a:cs typeface="Times New Roman"/>
                <a:sym typeface="Times New Roman"/>
              </a:rPr>
              <a:t> Recuperado de </a:t>
            </a:r>
            <a:r>
              <a:rPr lang="es" sz="1000">
                <a:solidFill>
                  <a:schemeClr val="dk1"/>
                </a:solidFill>
                <a:uFill>
                  <a:noFill/>
                </a:uFill>
                <a:latin typeface="Times New Roman"/>
                <a:ea typeface="Times New Roman"/>
                <a:cs typeface="Times New Roman"/>
                <a:sym typeface="Times New Roman"/>
                <a:hlinkClick r:id="rId3"/>
              </a:rPr>
              <a:t>http://www.dgbiblio.unam.mx/servicios/dgb/publicdgb/bole/fulltext/volI2/latindex.html</a:t>
            </a:r>
            <a:r>
              <a:rPr lang="es"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450215" lvl="0" marL="450215"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Grupo de Trabajo de Repositorios de REBIUN. (2013). Sistemas CRIS y Repositorios Institucionales en las Universidades Españolas. Recuperado de </a:t>
            </a:r>
            <a:r>
              <a:rPr lang="es" sz="1000">
                <a:solidFill>
                  <a:schemeClr val="dk1"/>
                </a:solidFill>
                <a:uFill>
                  <a:noFill/>
                </a:uFill>
                <a:latin typeface="Times New Roman"/>
                <a:ea typeface="Times New Roman"/>
                <a:cs typeface="Times New Roman"/>
                <a:sym typeface="Times New Roman"/>
                <a:hlinkClick r:id="rId4"/>
              </a:rPr>
              <a:t>https://www.rebiun.org/sites/default/files/2017-11/https://www.rebiun.org/sites/default/files/2017-11/CRISyRepositorios2013.pdf</a:t>
            </a:r>
            <a:r>
              <a:rPr lang="es"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González-Páramo, J. (2017). CUARTA REVOLUCIÓN INDUSTRIAL, EMPLEO Y ESTADO DE BIENESTAR . 28 de Mayo 2019, de Real Academia de las Ciencias Morales y políticas Sitio web: http://www.racmyp.es/R/racmyp/docs/anales/A95/A95-7.pdf</a:t>
            </a:r>
            <a:endParaRPr sz="1000">
              <a:solidFill>
                <a:schemeClr val="dk1"/>
              </a:solidFill>
              <a:latin typeface="Times New Roman"/>
              <a:ea typeface="Times New Roman"/>
              <a:cs typeface="Times New Roman"/>
              <a:sym typeface="Times New Roman"/>
            </a:endParaRPr>
          </a:p>
          <a:p>
            <a:pPr indent="-450215" lvl="0" marL="450215"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Monge-Nájera, J., C. Benavides-Varela &amp; B. Morera. (2004). ¿Cuáles son las revistas, libros y personas más influyentes en la biología neotropical? </a:t>
            </a:r>
            <a:r>
              <a:rPr i="1" lang="es" sz="1000">
                <a:solidFill>
                  <a:schemeClr val="dk1"/>
                </a:solidFill>
                <a:latin typeface="Times New Roman"/>
                <a:ea typeface="Times New Roman"/>
                <a:cs typeface="Times New Roman"/>
                <a:sym typeface="Times New Roman"/>
              </a:rPr>
              <a:t>Revista de Biología Tropical, </a:t>
            </a:r>
            <a:r>
              <a:rPr lang="es" sz="1000">
                <a:solidFill>
                  <a:schemeClr val="dk1"/>
                </a:solidFill>
                <a:latin typeface="Times New Roman"/>
                <a:ea typeface="Times New Roman"/>
                <a:cs typeface="Times New Roman"/>
                <a:sym typeface="Times New Roman"/>
              </a:rPr>
              <a:t> </a:t>
            </a:r>
            <a:r>
              <a:rPr i="1" lang="es" sz="1000">
                <a:solidFill>
                  <a:schemeClr val="dk1"/>
                </a:solidFill>
                <a:latin typeface="Times New Roman"/>
                <a:ea typeface="Times New Roman"/>
                <a:cs typeface="Times New Roman"/>
                <a:sym typeface="Times New Roman"/>
              </a:rPr>
              <a:t>51</a:t>
            </a:r>
            <a:r>
              <a:rPr lang="es" sz="1000">
                <a:solidFill>
                  <a:schemeClr val="dk1"/>
                </a:solidFill>
                <a:latin typeface="Times New Roman"/>
                <a:ea typeface="Times New Roman"/>
                <a:cs typeface="Times New Roman"/>
                <a:sym typeface="Times New Roman"/>
              </a:rPr>
              <a:t> (1). </a:t>
            </a:r>
            <a:endParaRPr sz="1000">
              <a:solidFill>
                <a:schemeClr val="dk1"/>
              </a:solidFill>
              <a:latin typeface="Times New Roman"/>
              <a:ea typeface="Times New Roman"/>
              <a:cs typeface="Times New Roman"/>
              <a:sym typeface="Times New Roman"/>
            </a:endParaRPr>
          </a:p>
          <a:p>
            <a:pPr indent="0" lvl="0" marL="0" rtl="0" algn="just">
              <a:lnSpc>
                <a:spcPct val="100000"/>
              </a:lnSpc>
              <a:spcBef>
                <a:spcPts val="100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Andrea Mora-Campos, David Hine (Universidad Nacional de Costa Rica) </a:t>
            </a:r>
            <a:r>
              <a:rPr lang="es" sz="1000">
                <a:solidFill>
                  <a:schemeClr val="dk1"/>
                </a:solidFill>
                <a:uFill>
                  <a:noFill/>
                </a:uFill>
                <a:latin typeface="Times New Roman"/>
                <a:ea typeface="Times New Roman"/>
                <a:cs typeface="Times New Roman"/>
                <a:sym typeface="Times New Roman"/>
                <a:hlinkClick r:id="rId5"/>
              </a:rPr>
              <a:t>Exploring Costa Rica scholarly records by interactive knowledge networks</a:t>
            </a:r>
            <a:r>
              <a:rPr lang="es" sz="1000">
                <a:solidFill>
                  <a:schemeClr val="dk1"/>
                </a:solidFill>
                <a:latin typeface="Times New Roman"/>
                <a:ea typeface="Times New Roman"/>
                <a:cs typeface="Times New Roman"/>
                <a:sym typeface="Times New Roman"/>
              </a:rPr>
              <a:t>: case of implementation of VIVO software in Universidad Nacional, Costa Rica</a:t>
            </a:r>
            <a:r>
              <a:rPr i="1" lang="es" sz="1100">
                <a:solidFill>
                  <a:schemeClr val="dk1"/>
                </a:solidFill>
              </a:rPr>
              <a:t> </a:t>
            </a:r>
            <a:br>
              <a:rPr i="1" lang="es" sz="1100">
                <a:solidFill>
                  <a:schemeClr val="dk1"/>
                </a:solidFill>
              </a:rPr>
            </a:br>
            <a:r>
              <a:rPr lang="es" sz="1000">
                <a:solidFill>
                  <a:schemeClr val="dk1"/>
                </a:solidFill>
                <a:latin typeface="Times New Roman"/>
                <a:ea typeface="Times New Roman"/>
                <a:cs typeface="Times New Roman"/>
                <a:sym typeface="Times New Roman"/>
              </a:rPr>
              <a:t>Latindex. (2017). </a:t>
            </a:r>
            <a:r>
              <a:rPr i="1" lang="es" sz="1000">
                <a:solidFill>
                  <a:schemeClr val="dk1"/>
                </a:solidFill>
                <a:latin typeface="Times New Roman"/>
                <a:ea typeface="Times New Roman"/>
                <a:cs typeface="Times New Roman"/>
                <a:sym typeface="Times New Roman"/>
              </a:rPr>
              <a:t>Latindex. </a:t>
            </a:r>
            <a:r>
              <a:rPr lang="es" sz="1000">
                <a:solidFill>
                  <a:schemeClr val="dk1"/>
                </a:solidFill>
                <a:latin typeface="Times New Roman"/>
                <a:ea typeface="Times New Roman"/>
                <a:cs typeface="Times New Roman"/>
                <a:sym typeface="Times New Roman"/>
              </a:rPr>
              <a:t>Recuperado de </a:t>
            </a:r>
            <a:r>
              <a:rPr lang="es" sz="1000" u="sng">
                <a:solidFill>
                  <a:srgbClr val="1155CC"/>
                </a:solidFill>
                <a:latin typeface="Times New Roman"/>
                <a:ea typeface="Times New Roman"/>
                <a:cs typeface="Times New Roman"/>
                <a:sym typeface="Times New Roman"/>
                <a:hlinkClick r:id="rId6"/>
              </a:rPr>
              <a:t>www.latindex.org</a:t>
            </a:r>
            <a:r>
              <a:rPr lang="es"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450215" lvl="0" marL="450215" rtl="0" algn="just">
              <a:lnSpc>
                <a:spcPct val="100000"/>
              </a:lnSpc>
              <a:spcBef>
                <a:spcPts val="100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Redalyc. (2011) </a:t>
            </a:r>
            <a:r>
              <a:rPr i="1" lang="es" sz="1000">
                <a:solidFill>
                  <a:schemeClr val="dk1"/>
                </a:solidFill>
                <a:latin typeface="Times New Roman"/>
                <a:ea typeface="Times New Roman"/>
                <a:cs typeface="Times New Roman"/>
                <a:sym typeface="Times New Roman"/>
              </a:rPr>
              <a:t>Uso legal.</a:t>
            </a:r>
            <a:r>
              <a:rPr lang="es" sz="1000">
                <a:solidFill>
                  <a:schemeClr val="dk1"/>
                </a:solidFill>
                <a:latin typeface="Times New Roman"/>
                <a:ea typeface="Times New Roman"/>
                <a:cs typeface="Times New Roman"/>
                <a:sym typeface="Times New Roman"/>
              </a:rPr>
              <a:t> Recuperado de </a:t>
            </a:r>
            <a:r>
              <a:rPr lang="es" sz="1000">
                <a:solidFill>
                  <a:schemeClr val="dk1"/>
                </a:solidFill>
                <a:uFill>
                  <a:noFill/>
                </a:uFill>
                <a:latin typeface="Times New Roman"/>
                <a:ea typeface="Times New Roman"/>
                <a:cs typeface="Times New Roman"/>
                <a:sym typeface="Times New Roman"/>
                <a:hlinkClick r:id="rId7"/>
              </a:rPr>
              <a:t>http://redalyc.uaemex.mx/redalyc/media/principal/servicios/juridica.html</a:t>
            </a:r>
            <a:r>
              <a:rPr lang="es"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450215" lvl="0" marL="450215" rtl="0" algn="just">
              <a:lnSpc>
                <a:spcPct val="100000"/>
              </a:lnSpc>
              <a:spcBef>
                <a:spcPts val="0"/>
              </a:spcBef>
              <a:spcAft>
                <a:spcPts val="0"/>
              </a:spcAft>
              <a:buClr>
                <a:schemeClr val="dk1"/>
              </a:buClr>
              <a:buSzPts val="1100"/>
              <a:buFont typeface="Arial"/>
              <a:buNone/>
            </a:pPr>
            <a:r>
              <a:rPr lang="es" sz="1000">
                <a:solidFill>
                  <a:schemeClr val="dk1"/>
                </a:solidFill>
                <a:latin typeface="Times New Roman"/>
                <a:ea typeface="Times New Roman"/>
                <a:cs typeface="Times New Roman"/>
                <a:sym typeface="Times New Roman"/>
              </a:rPr>
              <a:t>Repositorio Nacional de Costa Rica (2016). Recuperado de </a:t>
            </a:r>
            <a:r>
              <a:rPr lang="es" sz="1000">
                <a:solidFill>
                  <a:schemeClr val="dk1"/>
                </a:solidFill>
                <a:uFill>
                  <a:noFill/>
                </a:uFill>
                <a:latin typeface="Times New Roman"/>
                <a:ea typeface="Times New Roman"/>
                <a:cs typeface="Times New Roman"/>
                <a:sym typeface="Times New Roman"/>
                <a:hlinkClick r:id="rId8"/>
              </a:rPr>
              <a:t>http://kimuk.conare.ac.cr/</a:t>
            </a:r>
            <a:r>
              <a:rPr lang="es"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sz="6000"/>
              <a:t>Muchas gracias</a:t>
            </a:r>
            <a:endParaRPr sz="6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Times New Roman"/>
                <a:ea typeface="Times New Roman"/>
                <a:cs typeface="Times New Roman"/>
                <a:sym typeface="Times New Roman"/>
              </a:rPr>
              <a:t>Introducción, problemática y contexto</a:t>
            </a:r>
            <a:endParaRPr b="1" sz="2400">
              <a:latin typeface="Times New Roman"/>
              <a:ea typeface="Times New Roman"/>
              <a:cs typeface="Times New Roman"/>
              <a:sym typeface="Times New Roman"/>
            </a:endParaRPr>
          </a:p>
          <a:p>
            <a:pPr indent="0" lvl="0" marL="0" rtl="0" algn="ctr">
              <a:spcBef>
                <a:spcPts val="0"/>
              </a:spcBef>
              <a:spcAft>
                <a:spcPts val="0"/>
              </a:spcAft>
              <a:buNone/>
            </a:pPr>
            <a:r>
              <a:t/>
            </a:r>
            <a:endParaRPr b="1" sz="2400">
              <a:latin typeface="Times New Roman"/>
              <a:ea typeface="Times New Roman"/>
              <a:cs typeface="Times New Roman"/>
              <a:sym typeface="Times New Roman"/>
            </a:endParaRPr>
          </a:p>
        </p:txBody>
      </p:sp>
      <p:sp>
        <p:nvSpPr>
          <p:cNvPr id="68" name="Google Shape;68;p15"/>
          <p:cNvSpPr txBox="1"/>
          <p:nvPr>
            <p:ph idx="1" type="body"/>
          </p:nvPr>
        </p:nvSpPr>
        <p:spPr>
          <a:xfrm>
            <a:off x="311700" y="930250"/>
            <a:ext cx="8520600" cy="3638700"/>
          </a:xfrm>
          <a:prstGeom prst="rect">
            <a:avLst/>
          </a:prstGeom>
        </p:spPr>
        <p:txBody>
          <a:bodyPr anchorCtr="0" anchor="t" bIns="91425" lIns="91425" spcFirstLastPara="1" rIns="91425" wrap="square" tIns="91425">
            <a:noAutofit/>
          </a:bodyPr>
          <a:lstStyle/>
          <a:p>
            <a:pPr indent="0" lvl="0" marL="45720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Cuarta revolución industrial (González-Páramo, 2017). </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Al liberar todo este tipo de información en la web, según estándares, le ha permitido a instituciones latinoamericanas como la nuestra, hacer visibles su quehacer intelectual a nivel mundial.</a:t>
            </a:r>
            <a:endParaRPr sz="14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Proceso de integración y publicación de plataformas, con características especializadas e interoperables, donde la comunidad universitaria puede difundir su producción intelectual alrededor del mundo.</a:t>
            </a:r>
            <a:endParaRPr sz="14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Esta liberación de información a través de estas plataformas puede contribuir a visibilizar la ciencia producida en América Latina (REDALYC, 2011; Calvo, 2003; Monge-Nájera, Benavides-Varela y Morera, 2004; Garfield, 1984; Monge-Nájera, 2002).</a:t>
            </a:r>
            <a:endParaRPr sz="14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Descripción de la solución tecnológica implementada</a:t>
            </a:r>
            <a:endParaRPr b="1" sz="2400">
              <a:latin typeface="Times New Roman"/>
              <a:ea typeface="Times New Roman"/>
              <a:cs typeface="Times New Roman"/>
              <a:sym typeface="Times New Roman"/>
            </a:endParaRPr>
          </a:p>
        </p:txBody>
      </p:sp>
      <p:sp>
        <p:nvSpPr>
          <p:cNvPr id="74" name="Google Shape;74;p16"/>
          <p:cNvSpPr txBox="1"/>
          <p:nvPr>
            <p:ph idx="1" type="body"/>
          </p:nvPr>
        </p:nvSpPr>
        <p:spPr>
          <a:xfrm>
            <a:off x="418850" y="938150"/>
            <a:ext cx="8520600" cy="3574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Año 2010, en la universidad se propuso la construcción de un sistema que permitiera el registro de los proyectos de investigación, las personas responsables, participantes y el tipo de financiamiento. </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Gestión de recursos de investigación por medio de la interoperabilidad con otras plataformas de la universidad; tales como:</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u="sng">
                <a:solidFill>
                  <a:schemeClr val="hlink"/>
                </a:solidFill>
                <a:latin typeface="Times New Roman"/>
                <a:ea typeface="Times New Roman"/>
                <a:cs typeface="Times New Roman"/>
                <a:sym typeface="Times New Roman"/>
                <a:hlinkClick r:id="rId3"/>
              </a:rPr>
              <a:t>Red Académica Institucional</a:t>
            </a:r>
            <a:r>
              <a:rPr lang="e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rPr lang="es">
                <a:solidFill>
                  <a:schemeClr val="dk1"/>
                </a:solidFill>
                <a:latin typeface="Times New Roman"/>
                <a:ea typeface="Times New Roman"/>
                <a:cs typeface="Times New Roman"/>
                <a:sym typeface="Times New Roman"/>
              </a:rPr>
              <a:t>(con el </a:t>
            </a:r>
            <a:r>
              <a:rPr i="1" lang="es">
                <a:solidFill>
                  <a:schemeClr val="dk1"/>
                </a:solidFill>
                <a:latin typeface="Times New Roman"/>
                <a:ea typeface="Times New Roman"/>
                <a:cs typeface="Times New Roman"/>
                <a:sym typeface="Times New Roman"/>
              </a:rPr>
              <a:t>software</a:t>
            </a:r>
            <a:r>
              <a:rPr lang="es">
                <a:solidFill>
                  <a:schemeClr val="dk1"/>
                </a:solidFill>
                <a:latin typeface="Times New Roman"/>
                <a:ea typeface="Times New Roman"/>
                <a:cs typeface="Times New Roman"/>
                <a:sym typeface="Times New Roman"/>
              </a:rPr>
              <a:t> VIVO), el </a:t>
            </a:r>
            <a:endParaRPr>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a:solidFill>
                  <a:schemeClr val="dk1"/>
                </a:solidFill>
                <a:latin typeface="Times New Roman"/>
                <a:ea typeface="Times New Roman"/>
                <a:cs typeface="Times New Roman"/>
                <a:sym typeface="Times New Roman"/>
              </a:rPr>
              <a:t>Repositorio Académico Institucional </a:t>
            </a:r>
            <a:endParaRPr>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rPr lang="es">
                <a:solidFill>
                  <a:schemeClr val="dk1"/>
                </a:solidFill>
                <a:latin typeface="Times New Roman"/>
                <a:ea typeface="Times New Roman"/>
                <a:cs typeface="Times New Roman"/>
                <a:sym typeface="Times New Roman"/>
              </a:rPr>
              <a:t>(con el </a:t>
            </a:r>
            <a:r>
              <a:rPr i="1" lang="es">
                <a:solidFill>
                  <a:schemeClr val="dk1"/>
                </a:solidFill>
                <a:latin typeface="Times New Roman"/>
                <a:ea typeface="Times New Roman"/>
                <a:cs typeface="Times New Roman"/>
                <a:sym typeface="Times New Roman"/>
              </a:rPr>
              <a:t>software</a:t>
            </a:r>
            <a:r>
              <a:rPr lang="es">
                <a:solidFill>
                  <a:schemeClr val="dk1"/>
                </a:solidFill>
                <a:latin typeface="Times New Roman"/>
                <a:ea typeface="Times New Roman"/>
                <a:cs typeface="Times New Roman"/>
                <a:sym typeface="Times New Roman"/>
              </a:rPr>
              <a:t> DSpace) y el </a:t>
            </a:r>
            <a:endParaRPr>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u="sng">
                <a:solidFill>
                  <a:schemeClr val="hlink"/>
                </a:solidFill>
                <a:latin typeface="Times New Roman"/>
                <a:ea typeface="Times New Roman"/>
                <a:cs typeface="Times New Roman"/>
                <a:sym typeface="Times New Roman"/>
                <a:hlinkClick r:id="rId4"/>
              </a:rPr>
              <a:t>Portal de Georreferenciación de Proyectos de Investigación</a:t>
            </a:r>
            <a:r>
              <a:rPr lang="es">
                <a:solidFill>
                  <a:schemeClr val="dk1"/>
                </a:solidFill>
                <a:latin typeface="Times New Roman"/>
                <a:ea typeface="Times New Roman"/>
                <a:cs typeface="Times New Roman"/>
                <a:sym typeface="Times New Roman"/>
              </a:rPr>
              <a:t>, mediante Google Maps. </a:t>
            </a:r>
            <a:endParaRPr>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a:p>
        </p:txBody>
      </p:sp>
      <p:pic>
        <p:nvPicPr>
          <p:cNvPr id="75" name="Google Shape;75;p16"/>
          <p:cNvPicPr preferRelativeResize="0"/>
          <p:nvPr/>
        </p:nvPicPr>
        <p:blipFill rotWithShape="1">
          <a:blip r:embed="rId5">
            <a:alphaModFix/>
          </a:blip>
          <a:srcRect b="4079" l="0" r="0" t="-4080"/>
          <a:stretch/>
        </p:blipFill>
        <p:spPr>
          <a:xfrm>
            <a:off x="5524750" y="2140000"/>
            <a:ext cx="3124350" cy="145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Times New Roman"/>
                <a:ea typeface="Times New Roman"/>
                <a:cs typeface="Times New Roman"/>
                <a:sym typeface="Times New Roman"/>
              </a:rPr>
              <a:t>VIVO (Red Académica)</a:t>
            </a:r>
            <a:endParaRPr b="1" sz="2400">
              <a:latin typeface="Times New Roman"/>
              <a:ea typeface="Times New Roman"/>
              <a:cs typeface="Times New Roman"/>
              <a:sym typeface="Times New Roman"/>
            </a:endParaRPr>
          </a:p>
        </p:txBody>
      </p:sp>
      <p:sp>
        <p:nvSpPr>
          <p:cNvPr id="81" name="Google Shape;81;p17"/>
          <p:cNvSpPr txBox="1"/>
          <p:nvPr>
            <p:ph idx="1" type="body"/>
          </p:nvPr>
        </p:nvSpPr>
        <p:spPr>
          <a:xfrm>
            <a:off x="118925" y="1152475"/>
            <a:ext cx="8964000" cy="3584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E</a:t>
            </a:r>
            <a:r>
              <a:rPr lang="es" sz="1400">
                <a:solidFill>
                  <a:schemeClr val="dk1"/>
                </a:solidFill>
                <a:latin typeface="Times New Roman"/>
                <a:ea typeface="Times New Roman"/>
                <a:cs typeface="Times New Roman"/>
                <a:sym typeface="Times New Roman"/>
              </a:rPr>
              <a:t>s una plataforma basada en el software VIVO desarrollado por la Universidad de Cornell, ofrece:</a:t>
            </a:r>
            <a:endParaRPr sz="1400">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sz="1400">
                <a:solidFill>
                  <a:schemeClr val="dk1"/>
                </a:solidFill>
                <a:latin typeface="Times New Roman"/>
                <a:ea typeface="Times New Roman"/>
                <a:cs typeface="Times New Roman"/>
                <a:sym typeface="Times New Roman"/>
              </a:rPr>
              <a:t>Perfil para las personas investigadoras de la universidad. </a:t>
            </a:r>
            <a:endParaRPr sz="1000">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sz="1400">
                <a:solidFill>
                  <a:schemeClr val="dk1"/>
                </a:solidFill>
                <a:latin typeface="Times New Roman"/>
                <a:ea typeface="Times New Roman"/>
                <a:cs typeface="Times New Roman"/>
                <a:sym typeface="Times New Roman"/>
              </a:rPr>
              <a:t>Visualizar la producción intelectual de personas autoras con afiliación institucional de la Universidad Nacional</a:t>
            </a:r>
            <a:r>
              <a:rPr lang="es" sz="1000">
                <a:solidFill>
                  <a:schemeClr val="dk1"/>
                </a:solidFill>
                <a:latin typeface="Times New Roman"/>
                <a:ea typeface="Times New Roman"/>
                <a:cs typeface="Times New Roman"/>
                <a:sym typeface="Times New Roman"/>
              </a:rPr>
              <a:t>.</a:t>
            </a:r>
            <a:endParaRPr sz="1000">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sz="1400">
                <a:solidFill>
                  <a:schemeClr val="dk1"/>
                </a:solidFill>
                <a:latin typeface="Times New Roman"/>
                <a:ea typeface="Times New Roman"/>
                <a:cs typeface="Times New Roman"/>
                <a:sym typeface="Times New Roman"/>
              </a:rPr>
              <a:t>Redes de autoría.</a:t>
            </a:r>
            <a:endParaRPr sz="1000">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sz="1400">
                <a:solidFill>
                  <a:schemeClr val="dk1"/>
                </a:solidFill>
                <a:latin typeface="Times New Roman"/>
                <a:ea typeface="Times New Roman"/>
                <a:cs typeface="Times New Roman"/>
                <a:sym typeface="Times New Roman"/>
              </a:rPr>
              <a:t>Estadísticas de la producción intelectual de la comunidad universitaria.</a:t>
            </a:r>
            <a:endParaRPr sz="10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Personalizaciones: crear un identificador único para las personas con afiliación Universidad Nacional, agregar las áreas de conocimiento.</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Fuentes: API, repositorios internos y un demo desarrollado para esos fines. Posteriormente, importación en bloque utilizando la aplicación Karma (Mora &amp; Hine, 2018).</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s" sz="2400">
                <a:latin typeface="Times New Roman"/>
                <a:ea typeface="Times New Roman"/>
                <a:cs typeface="Times New Roman"/>
                <a:sym typeface="Times New Roman"/>
              </a:rPr>
              <a:t>Proceso de interconexión entre sistema CRIS y el </a:t>
            </a:r>
            <a:r>
              <a:rPr b="1" i="1" lang="es" sz="2400">
                <a:latin typeface="Times New Roman"/>
                <a:ea typeface="Times New Roman"/>
                <a:cs typeface="Times New Roman"/>
                <a:sym typeface="Times New Roman"/>
              </a:rPr>
              <a:t>software</a:t>
            </a:r>
            <a:r>
              <a:rPr b="1" lang="es" sz="2400">
                <a:latin typeface="Times New Roman"/>
                <a:ea typeface="Times New Roman"/>
                <a:cs typeface="Times New Roman"/>
                <a:sym typeface="Times New Roman"/>
              </a:rPr>
              <a:t> VIVO</a:t>
            </a:r>
            <a:endParaRPr sz="2400">
              <a:latin typeface="Times New Roman"/>
              <a:ea typeface="Times New Roman"/>
              <a:cs typeface="Times New Roman"/>
              <a:sym typeface="Times New Roman"/>
            </a:endParaRPr>
          </a:p>
        </p:txBody>
      </p:sp>
      <p:sp>
        <p:nvSpPr>
          <p:cNvPr id="87" name="Google Shape;87;p18"/>
          <p:cNvSpPr txBox="1"/>
          <p:nvPr>
            <p:ph idx="1" type="body"/>
          </p:nvPr>
        </p:nvSpPr>
        <p:spPr>
          <a:xfrm>
            <a:off x="311700" y="1367250"/>
            <a:ext cx="8520600" cy="3201600"/>
          </a:xfrm>
          <a:prstGeom prst="rect">
            <a:avLst/>
          </a:prstGeom>
        </p:spPr>
        <p:txBody>
          <a:bodyPr anchorCtr="0" anchor="t" bIns="91425" lIns="91425" spcFirstLastPara="1" rIns="91425" wrap="square" tIns="91425">
            <a:noAutofit/>
          </a:bodyPr>
          <a:lstStyle/>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Las personas investigadoras realizan el registro de su proyecto de investigación un sistema de gestión de proyectos mecanismo de extracción de dicha información para vincular las personas investigadoras con su producción intelectual en el software VIVO.</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Todo lo anterior ha permitido la trazabilidad de la investigación con elementos como:</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marR="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Fuente de financiamiento, Líneas de investigación, producción intelectual a partir de los proyectos, personas autoras y coautores, tanto internas como externas, volumen de producción por facultades y unidades académicas, todo esto brinda un conjunto de datos que favorecen la toma de decisiones informadas por parte las autoridades universitarias.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Times New Roman"/>
                <a:ea typeface="Times New Roman"/>
                <a:cs typeface="Times New Roman"/>
                <a:sym typeface="Times New Roman"/>
              </a:rPr>
              <a:t>Sistema de Georreferenciación</a:t>
            </a:r>
            <a:endParaRPr b="1" sz="2400">
              <a:latin typeface="Times New Roman"/>
              <a:ea typeface="Times New Roman"/>
              <a:cs typeface="Times New Roman"/>
              <a:sym typeface="Times New Roman"/>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El levantamiento de los geodatos se inició en octubre de 2017.</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Se reunieron 395 grupos de  coordenadas asociadas al territorio costarricense.</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lang="es" sz="1400">
                <a:solidFill>
                  <a:schemeClr val="dk1"/>
                </a:solidFill>
                <a:latin typeface="Times New Roman"/>
                <a:ea typeface="Times New Roman"/>
                <a:cs typeface="Times New Roman"/>
                <a:sym typeface="Times New Roman"/>
              </a:rPr>
              <a:t>Cada punto representado en el mapa, tiene información asociada que permite un conocimiento general de este,  los datos asociados son los siguientes:</a:t>
            </a:r>
            <a:r>
              <a:rPr lang="es"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título de la investigación, código del proyecto.</a:t>
            </a:r>
            <a:endParaRPr sz="14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facultad a la que pertenece.</a:t>
            </a:r>
            <a:endParaRPr sz="14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contacto de la persona responsable.</a:t>
            </a:r>
            <a:endParaRPr sz="1400">
              <a:solidFill>
                <a:schemeClr val="dk1"/>
              </a:solidFill>
              <a:latin typeface="Times New Roman"/>
              <a:ea typeface="Times New Roman"/>
              <a:cs typeface="Times New Roman"/>
              <a:sym typeface="Times New Roman"/>
            </a:endParaRPr>
          </a:p>
          <a:p>
            <a:pPr indent="0" lvl="0" marL="45720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17500" lvl="0" marL="457200" rtl="0" algn="just">
              <a:lnSpc>
                <a:spcPct val="100000"/>
              </a:lnSpc>
              <a:spcBef>
                <a:spcPts val="0"/>
              </a:spcBef>
              <a:spcAft>
                <a:spcPts val="0"/>
              </a:spcAft>
              <a:buClr>
                <a:schemeClr val="dk1"/>
              </a:buClr>
              <a:buSzPts val="1400"/>
              <a:buFont typeface="Times New Roman"/>
              <a:buChar char="●"/>
            </a:pPr>
            <a:r>
              <a:rPr lang="es" sz="1400">
                <a:solidFill>
                  <a:schemeClr val="dk1"/>
                </a:solidFill>
                <a:latin typeface="Times New Roman"/>
                <a:ea typeface="Times New Roman"/>
                <a:cs typeface="Times New Roman"/>
                <a:sym typeface="Times New Roman"/>
              </a:rPr>
              <a:t>población beneficiada, objetivo general, resumen y una fotografía que ilustra el quehacer académico.</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ph idx="1" type="body"/>
          </p:nvPr>
        </p:nvSpPr>
        <p:spPr>
          <a:xfrm>
            <a:off x="311700" y="137750"/>
            <a:ext cx="3567600" cy="4431000"/>
          </a:xfrm>
          <a:prstGeom prst="rect">
            <a:avLst/>
          </a:prstGeom>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1" lang="es" sz="2400">
                <a:solidFill>
                  <a:schemeClr val="dk1"/>
                </a:solidFill>
                <a:latin typeface="Times New Roman"/>
                <a:ea typeface="Times New Roman"/>
                <a:cs typeface="Times New Roman"/>
                <a:sym typeface="Times New Roman"/>
              </a:rPr>
              <a:t>Software</a:t>
            </a:r>
            <a:r>
              <a:rPr b="1" lang="es" sz="2400">
                <a:solidFill>
                  <a:schemeClr val="dk1"/>
                </a:solidFill>
                <a:latin typeface="Times New Roman"/>
                <a:ea typeface="Times New Roman"/>
                <a:cs typeface="Times New Roman"/>
                <a:sym typeface="Times New Roman"/>
              </a:rPr>
              <a:t> VIVO y Georreferenciación</a:t>
            </a:r>
            <a:endParaRPr b="1" sz="2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s" sz="1400">
                <a:solidFill>
                  <a:schemeClr val="dk1"/>
                </a:solidFill>
                <a:latin typeface="Times New Roman"/>
                <a:ea typeface="Times New Roman"/>
                <a:cs typeface="Times New Roman"/>
                <a:sym typeface="Times New Roman"/>
              </a:rPr>
              <a:t>En la última fase de la propuesta se desarrolló el mapa interactivo con todos los proyectos georreferenciados que desarrolla la Universidad Nacional, que permite, dada una ubicación, obtener una ficha resumen con datos como, nombre del proyecto, persona investigadora responsable y poblaciones beneficiadas, además de un enlace a la Red Académica (VIVO), donde cada proyecto cuenta con un perfil completo, que le permite a la universidad relacionar y difundir toda la información relacionada con dicho proyecto como se muestra en la figura 1.</a:t>
            </a:r>
            <a:endParaRPr sz="1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520700" marR="520700" rtl="0" algn="just">
              <a:lnSpc>
                <a:spcPct val="100000"/>
              </a:lnSpc>
              <a:spcBef>
                <a:spcPts val="10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99" name="Google Shape;99;p20"/>
          <p:cNvPicPr preferRelativeResize="0"/>
          <p:nvPr/>
        </p:nvPicPr>
        <p:blipFill>
          <a:blip r:embed="rId3">
            <a:alphaModFix/>
          </a:blip>
          <a:stretch>
            <a:fillRect/>
          </a:stretch>
        </p:blipFill>
        <p:spPr>
          <a:xfrm>
            <a:off x="4414100" y="1074350"/>
            <a:ext cx="4495800" cy="267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Times New Roman"/>
                <a:ea typeface="Times New Roman"/>
                <a:cs typeface="Times New Roman"/>
                <a:sym typeface="Times New Roman"/>
              </a:rPr>
              <a:t>Sistema CRIS y el proyecto de Georreferenciación</a:t>
            </a:r>
            <a:endParaRPr b="1" sz="2400">
              <a:latin typeface="Times New Roman"/>
              <a:ea typeface="Times New Roman"/>
              <a:cs typeface="Times New Roman"/>
              <a:sym typeface="Times New Roman"/>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b="1" sz="11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rPr lang="es" sz="1400">
                <a:solidFill>
                  <a:schemeClr val="dk1"/>
                </a:solidFill>
                <a:latin typeface="Times New Roman"/>
                <a:ea typeface="Times New Roman"/>
                <a:cs typeface="Times New Roman"/>
                <a:sym typeface="Times New Roman"/>
              </a:rPr>
              <a:t>A partir del proceso de georreferenciación supracitado, que consiste en agregar un dato que permita describir la ubicación geográfica de un proyecto y su área de trabajo o impacto en el sistema CRIS, se desarrolló una plataforma basada en Googlemaps que permitiera representar de forma gráfica dicha ubicación; además, incorpora un grupo de filtros que permite generar una serie de indicadores de forma dinámica. Algunos de los indicadores que se pueden extraer son, proyectos distribuidos por regiones socioeconómicas, por área de la ciencia, por regiones según índice de desarrollo humano, proyectos pertenecientes a facultades o unidades académicas determinadas entre otros.</a:t>
            </a:r>
            <a:endParaRPr sz="1400">
              <a:solidFill>
                <a:schemeClr val="dk1"/>
              </a:solidFill>
              <a:latin typeface="Times New Roman"/>
              <a:ea typeface="Times New Roman"/>
              <a:cs typeface="Times New Roman"/>
              <a:sym typeface="Times New Roman"/>
            </a:endParaRPr>
          </a:p>
          <a:p>
            <a:pPr indent="0" lvl="0" marL="0" rtl="0" algn="just">
              <a:lnSpc>
                <a:spcPct val="10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342900" lvl="0" marL="457200" rtl="0" algn="just">
              <a:lnSpc>
                <a:spcPct val="100000"/>
              </a:lnSpc>
              <a:spcBef>
                <a:spcPts val="0"/>
              </a:spcBef>
              <a:spcAft>
                <a:spcPts val="0"/>
              </a:spcAft>
              <a:buClr>
                <a:schemeClr val="dk1"/>
              </a:buClr>
              <a:buSzPts val="1800"/>
              <a:buFont typeface="Times New Roman"/>
              <a:buChar char="●"/>
            </a:pPr>
            <a:r>
              <a:rPr lang="es" u="sng">
                <a:solidFill>
                  <a:schemeClr val="accent5"/>
                </a:solidFill>
                <a:latin typeface="Times New Roman"/>
                <a:ea typeface="Times New Roman"/>
                <a:cs typeface="Times New Roman"/>
                <a:sym typeface="Times New Roman"/>
                <a:hlinkClick r:id="rId3"/>
              </a:rPr>
              <a:t>Portal de Georreferenciación de Proyectos de Investigación</a:t>
            </a:r>
            <a:r>
              <a:rPr lang="es">
                <a:solidFill>
                  <a:schemeClr val="dk1"/>
                </a:solidFill>
                <a:latin typeface="Times New Roman"/>
                <a:ea typeface="Times New Roman"/>
                <a:cs typeface="Times New Roman"/>
                <a:sym typeface="Times New Roman"/>
              </a:rPr>
              <a:t>, mediante Google Maps. </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