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4" r:id="rId2"/>
  </p:sldMasterIdLst>
  <p:notesMasterIdLst>
    <p:notesMasterId r:id="rId31"/>
  </p:notesMasterIdLst>
  <p:sldIdLst>
    <p:sldId id="278" r:id="rId3"/>
    <p:sldId id="280" r:id="rId4"/>
    <p:sldId id="282" r:id="rId5"/>
    <p:sldId id="265" r:id="rId6"/>
    <p:sldId id="283" r:id="rId7"/>
    <p:sldId id="262" r:id="rId8"/>
    <p:sldId id="287" r:id="rId9"/>
    <p:sldId id="286" r:id="rId10"/>
    <p:sldId id="288" r:id="rId11"/>
    <p:sldId id="307" r:id="rId12"/>
    <p:sldId id="308" r:id="rId13"/>
    <p:sldId id="309" r:id="rId14"/>
    <p:sldId id="306" r:id="rId15"/>
    <p:sldId id="295" r:id="rId16"/>
    <p:sldId id="304" r:id="rId17"/>
    <p:sldId id="284" r:id="rId18"/>
    <p:sldId id="289" r:id="rId19"/>
    <p:sldId id="290" r:id="rId20"/>
    <p:sldId id="313" r:id="rId21"/>
    <p:sldId id="314" r:id="rId22"/>
    <p:sldId id="316" r:id="rId23"/>
    <p:sldId id="315" r:id="rId24"/>
    <p:sldId id="317" r:id="rId25"/>
    <p:sldId id="294" r:id="rId26"/>
    <p:sldId id="297" r:id="rId27"/>
    <p:sldId id="263" r:id="rId28"/>
    <p:sldId id="264" r:id="rId29"/>
    <p:sldId id="266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  <p:embeddedFont>
      <p:font typeface="Berlin Sans FB Demi" panose="020E0802020502020306" pitchFamily="34" charset="0"/>
      <p:bold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Open Sans" panose="020B0604020202020204" charset="0"/>
      <p:regular r:id="rId45"/>
      <p:bold r:id="rId46"/>
      <p:italic r:id="rId47"/>
      <p:boldItalic r:id="rId48"/>
    </p:embeddedFont>
    <p:embeddedFont>
      <p:font typeface="Consolas" panose="020B0609020204030204" pitchFamily="49" charset="0"/>
      <p:regular r:id="rId49"/>
      <p:bold r:id="rId50"/>
      <p:italic r:id="rId51"/>
      <p:boldItalic r:id="rId52"/>
    </p:embeddedFont>
    <p:embeddedFont>
      <p:font typeface="Montserrat" panose="020B060402020202020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993917A-19A4-4FBF-B03B-5F2779E7018C}">
          <p14:sldIdLst>
            <p14:sldId id="278"/>
          </p14:sldIdLst>
        </p14:section>
        <p14:section name="Sección sin título" id="{71A89C8E-6CE5-4895-BEBF-66B0C7B14AFC}">
          <p14:sldIdLst>
            <p14:sldId id="280"/>
            <p14:sldId id="282"/>
            <p14:sldId id="265"/>
          </p14:sldIdLst>
        </p14:section>
        <p14:section name="UnaCloud" id="{1ADCE061-03E2-4016-A66C-8C129C6519D9}">
          <p14:sldIdLst>
            <p14:sldId id="283"/>
            <p14:sldId id="262"/>
            <p14:sldId id="287"/>
            <p14:sldId id="286"/>
            <p14:sldId id="288"/>
            <p14:sldId id="307"/>
            <p14:sldId id="308"/>
            <p14:sldId id="309"/>
            <p14:sldId id="306"/>
            <p14:sldId id="295"/>
          </p14:sldIdLst>
        </p14:section>
        <p14:section name="Comparison" id="{16F5E9B2-29BD-4AC2-860B-1AD562A8C036}">
          <p14:sldIdLst>
            <p14:sldId id="304"/>
          </p14:sldIdLst>
        </p14:section>
        <p14:section name="HPC / MPI on UnaCloud" id="{9B55E9E4-16BA-4C0F-ACCB-2F42E6139D75}">
          <p14:sldIdLst>
            <p14:sldId id="284"/>
            <p14:sldId id="289"/>
            <p14:sldId id="290"/>
            <p14:sldId id="313"/>
            <p14:sldId id="314"/>
            <p14:sldId id="316"/>
            <p14:sldId id="315"/>
            <p14:sldId id="317"/>
          </p14:sldIdLst>
        </p14:section>
        <p14:section name="for the network" id="{27791DE9-E1CF-4D0D-95A3-50C26D818703}">
          <p14:sldIdLst/>
        </p14:section>
        <p14:section name="Conclusiones" id="{48AD2D88-AA2A-4403-8BA5-AB3EBCE6F465}">
          <p14:sldIdLst>
            <p14:sldId id="294"/>
            <p14:sldId id="297"/>
          </p14:sldIdLst>
        </p14:section>
        <p14:section name="Sección sin título" id="{A74421C2-B73C-496D-8C13-55510C50F008}">
          <p14:sldIdLst>
            <p14:sldId id="263"/>
            <p14:sldId id="264"/>
          </p14:sldIdLst>
        </p14:section>
        <p14:section name="Sección sin título" id="{5F779DDC-CD8F-40D8-B180-C51CA7E102D4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7" autoAdjust="0"/>
  </p:normalViewPr>
  <p:slideViewPr>
    <p:cSldViewPr snapToGrid="0">
      <p:cViewPr varScale="1">
        <p:scale>
          <a:sx n="99" d="100"/>
          <a:sy n="99" d="100"/>
        </p:scale>
        <p:origin x="136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9408-3D68-4222-9F75-397A1A4709D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232BA-7989-4B59-8C66-745ECB7AA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565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Image</a:t>
            </a:r>
            <a:r>
              <a:rPr lang="es-CO" dirty="0"/>
              <a:t>: https://news.utexas.edu/2013/03/27/texas-unleashes-stampede-for-science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32BA-7989-4B59-8C66-745ECB7AAA06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14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Image</a:t>
            </a:r>
            <a:r>
              <a:rPr lang="es-CO" dirty="0"/>
              <a:t>: https://faciso.uniandes.edu.co/index.php?option=com_content&amp;view=article&amp;id=23&amp;Itemid=502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232BA-7989-4B59-8C66-745ECB7AAA0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537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605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896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157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6637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1574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67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585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80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2505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4660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48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3350" y="0"/>
            <a:ext cx="2480649" cy="10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0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1660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3850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310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262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076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449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202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389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65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47D058-61FA-41FC-9659-CE3FAC11B853}"/>
              </a:ext>
            </a:extLst>
          </p:cNvPr>
          <p:cNvSpPr/>
          <p:nvPr userDrawn="1"/>
        </p:nvSpPr>
        <p:spPr>
          <a:xfrm>
            <a:off x="0" y="0"/>
            <a:ext cx="9144000" cy="175777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70843"/>
            <a:ext cx="7886700" cy="420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662713" y="0"/>
            <a:ext cx="248128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9779-6A09-47A3-8465-9D6AF27594B4}" type="datetimeFigureOut">
              <a:rPr lang="es-CO" smtClean="0"/>
              <a:t>2/09/2019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E2E0-6944-4B09-91DA-30C02F3772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6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istemasproyectos.uniandes.edu.co/iniciativas/unacloud/es/inicio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naCloud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hcastro@uniandes.edu.c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468DC68B-CC56-499F-B4A3-1B6FFCBCFE98}"/>
              </a:ext>
            </a:extLst>
          </p:cNvPr>
          <p:cNvGrpSpPr/>
          <p:nvPr/>
        </p:nvGrpSpPr>
        <p:grpSpPr>
          <a:xfrm>
            <a:off x="1" y="4322658"/>
            <a:ext cx="9144000" cy="2327140"/>
            <a:chOff x="1" y="4125434"/>
            <a:chExt cx="9144000" cy="23271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03BAF6-1897-43A5-B8BC-81518E74580F}"/>
                </a:ext>
              </a:extLst>
            </p:cNvPr>
            <p:cNvGrpSpPr/>
            <p:nvPr/>
          </p:nvGrpSpPr>
          <p:grpSpPr>
            <a:xfrm>
              <a:off x="883864" y="4125434"/>
              <a:ext cx="7137865" cy="730447"/>
              <a:chOff x="883864" y="4125434"/>
              <a:chExt cx="7137865" cy="730447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5EAD0A8-76FC-4550-AC2F-877B6172A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83864" y="4134222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21D7E94-2DDF-43AD-B4F4-7ABBCDE61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2083" y="4134222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38AC619-C63F-4C4B-AEFD-051F79D95A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89386" y="4129828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69D6005-C620-443A-BAB8-A105FB374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86689" y="4132070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1F3F186-FF87-4BC8-A880-D168FE561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99942" y="4129828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2B5642E-1357-4FC8-BDFF-6634F92E5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08161" y="4129828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A8FDD74-1D6E-4B71-BA34-B9DA2FEF9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05464" y="4125434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1D005F7-87FB-45FC-AE41-101969B1A2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02767" y="4127676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4E89C711-498A-4ABC-A5C4-C47D4FF55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300070" y="4125434"/>
                <a:ext cx="721659" cy="721659"/>
              </a:xfrm>
              <a:prstGeom prst="rect">
                <a:avLst/>
              </a:prstGeom>
            </p:spPr>
          </p:pic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CDB077-878A-4794-9B09-F597E818E84B}"/>
                </a:ext>
              </a:extLst>
            </p:cNvPr>
            <p:cNvSpPr/>
            <p:nvPr/>
          </p:nvSpPr>
          <p:spPr>
            <a:xfrm>
              <a:off x="1" y="4388830"/>
              <a:ext cx="9144000" cy="934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743BC2A-3428-4FF9-B8C4-89C24BBCCF42}"/>
                </a:ext>
              </a:extLst>
            </p:cNvPr>
            <p:cNvGrpSpPr/>
            <p:nvPr/>
          </p:nvGrpSpPr>
          <p:grpSpPr>
            <a:xfrm>
              <a:off x="476812" y="4429172"/>
              <a:ext cx="8048595" cy="721661"/>
              <a:chOff x="476812" y="4578655"/>
              <a:chExt cx="8048595" cy="72166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A074862-7ADD-4A5B-9C96-AA732F038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12" y="4578655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EE36403-7B01-4F73-9C68-896E3557E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0916" y="4578657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F3E1D0C-BFAA-4064-9697-86AB8D91E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5020" y="4578655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A22DDB6-5961-44B0-A2F6-2F8DEF2BA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9124" y="4578655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07190A7-9DD3-4F27-A2F6-D7D600D74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3228" y="4578657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B63F440-4B12-4DEE-BAA2-63898C1A6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7332" y="4578655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8744330-0E28-438D-A0AD-621BF38D3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1436" y="4578655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9B7F592-B0A7-412D-B35F-5AEB505A7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5540" y="4578657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D412D7A-2593-40B5-9876-9D100C168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9644" y="4578655"/>
                <a:ext cx="721659" cy="721659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29EB25F-F989-4048-B2C6-20AC07D62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3748" y="4578655"/>
                <a:ext cx="721659" cy="721659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C21DDB9-B389-43D9-B611-99DEC7F9C3EF}"/>
                </a:ext>
              </a:extLst>
            </p:cNvPr>
            <p:cNvGrpSpPr/>
            <p:nvPr/>
          </p:nvGrpSpPr>
          <p:grpSpPr>
            <a:xfrm>
              <a:off x="3412100" y="4633606"/>
              <a:ext cx="2142801" cy="1620369"/>
              <a:chOff x="3607836" y="2065223"/>
              <a:chExt cx="2142801" cy="1620369"/>
            </a:xfrm>
            <a:solidFill>
              <a:schemeClr val="bg1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9603C19-5480-4294-8CB1-2A253AA3AF60}"/>
                  </a:ext>
                </a:extLst>
              </p:cNvPr>
              <p:cNvSpPr/>
              <p:nvPr/>
            </p:nvSpPr>
            <p:spPr>
              <a:xfrm>
                <a:off x="4328624" y="2065223"/>
                <a:ext cx="702314" cy="3793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5201C92-0BC4-4DE8-BA4E-9909839E03BF}"/>
                  </a:ext>
                </a:extLst>
              </p:cNvPr>
              <p:cNvSpPr/>
              <p:nvPr/>
            </p:nvSpPr>
            <p:spPr>
              <a:xfrm>
                <a:off x="3956605" y="2329460"/>
                <a:ext cx="1442875" cy="43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4B14F2B-C3B4-46A7-876B-91F3E6084409}"/>
                  </a:ext>
                </a:extLst>
              </p:cNvPr>
              <p:cNvSpPr/>
              <p:nvPr/>
            </p:nvSpPr>
            <p:spPr>
              <a:xfrm>
                <a:off x="3607836" y="2631954"/>
                <a:ext cx="2142801" cy="10536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1D3FB6F-47E3-4594-B327-284C52CC9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8989" y="4642571"/>
              <a:ext cx="2524477" cy="18100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9" name="Picture 8" descr="http://fisicaexpdemostrativos.uniandes.edu.co/Images/logo_uniandes.jpg">
            <a:extLst>
              <a:ext uri="{FF2B5EF4-FFF2-40B4-BE49-F238E27FC236}">
                <a16:creationId xmlns:a16="http://schemas.microsoft.com/office/drawing/2014/main" id="{A63E3732-641D-4885-8BAB-39BEB790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5" y="175339"/>
            <a:ext cx="2209801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ítulo 1">
            <a:extLst>
              <a:ext uri="{FF2B5EF4-FFF2-40B4-BE49-F238E27FC236}">
                <a16:creationId xmlns:a16="http://schemas.microsoft.com/office/drawing/2014/main" id="{9BC40D47-BD54-4E31-8633-E072B8DDB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64290"/>
            <a:ext cx="7772400" cy="1060875"/>
          </a:xfrm>
        </p:spPr>
        <p:txBody>
          <a:bodyPr>
            <a:normAutofit/>
          </a:bodyPr>
          <a:lstStyle/>
          <a:p>
            <a:r>
              <a:rPr lang="en-US" sz="4800" b="1" noProof="0" dirty="0" err="1">
                <a:latin typeface="Montserrat" panose="00000500000000000000" pitchFamily="2" charset="0"/>
              </a:rPr>
              <a:t>UnaCloud</a:t>
            </a:r>
            <a:endParaRPr lang="en-US" sz="4800" b="1" noProof="0" dirty="0">
              <a:latin typeface="Montserrat" panose="00000500000000000000" pitchFamily="2" charset="0"/>
            </a:endParaRPr>
          </a:p>
        </p:txBody>
      </p:sp>
      <p:sp>
        <p:nvSpPr>
          <p:cNvPr id="56" name="Subtítulo 3">
            <a:extLst>
              <a:ext uri="{FF2B5EF4-FFF2-40B4-BE49-F238E27FC236}">
                <a16:creationId xmlns:a16="http://schemas.microsoft.com/office/drawing/2014/main" id="{3156406E-E70C-4638-9FDD-54C993A3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055"/>
            <a:ext cx="6858000" cy="1355397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Ejecutando </a:t>
            </a:r>
            <a:r>
              <a:rPr lang="es-CO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Aplicaciones HPC en las Salas de Computadores de la Universidad</a:t>
            </a:r>
            <a:endParaRPr lang="en-US" sz="2800" b="1" noProof="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347" y="0"/>
            <a:ext cx="248128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A8E6115-2806-4B4F-8682-686B8892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CO" dirty="0" err="1"/>
              <a:t>UnaCloud</a:t>
            </a:r>
            <a:r>
              <a:rPr lang="es-CO" dirty="0"/>
              <a:t/>
            </a:r>
            <a:br>
              <a:rPr lang="es-CO" dirty="0"/>
            </a:b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How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Works?</a:t>
            </a: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A18F2A4-0438-4AFD-A746-DE564987C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6476" y="1825625"/>
            <a:ext cx="33888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Unacloud</a:t>
            </a:r>
            <a:r>
              <a:rPr lang="en-US" dirty="0"/>
              <a:t> must deal with failures possibly caused by the users in the desktops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Turned-off machines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Reboot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Killed processes</a:t>
            </a:r>
          </a:p>
          <a:p>
            <a:pPr algn="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9F83C-6357-464C-8494-800603087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629" y="4707747"/>
            <a:ext cx="949715" cy="9497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FF94768-AEDF-451B-8A4D-750B7D4B82DA}"/>
              </a:ext>
            </a:extLst>
          </p:cNvPr>
          <p:cNvCxnSpPr/>
          <p:nvPr/>
        </p:nvCxnSpPr>
        <p:spPr>
          <a:xfrm>
            <a:off x="390645" y="6027861"/>
            <a:ext cx="8248410" cy="299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D136446-5771-4716-A8CA-1E14787C79DE}"/>
              </a:ext>
            </a:extLst>
          </p:cNvPr>
          <p:cNvCxnSpPr/>
          <p:nvPr/>
        </p:nvCxnSpPr>
        <p:spPr>
          <a:xfrm flipH="1">
            <a:off x="4248487" y="5591983"/>
            <a:ext cx="1" cy="465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8A1B369A-D145-4D97-9410-7D69315FA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224" y="4464109"/>
            <a:ext cx="1444557" cy="1444557"/>
          </a:xfrm>
          <a:prstGeom prst="rect">
            <a:avLst/>
          </a:prstGeom>
        </p:spPr>
      </p:pic>
      <p:sp>
        <p:nvSpPr>
          <p:cNvPr id="6" name="Cruz 5">
            <a:extLst>
              <a:ext uri="{FF2B5EF4-FFF2-40B4-BE49-F238E27FC236}">
                <a16:creationId xmlns:a16="http://schemas.microsoft.com/office/drawing/2014/main" id="{F2BB01B8-B38D-4174-9E41-FA4C77F6B774}"/>
              </a:ext>
            </a:extLst>
          </p:cNvPr>
          <p:cNvSpPr/>
          <p:nvPr/>
        </p:nvSpPr>
        <p:spPr>
          <a:xfrm rot="2864479">
            <a:off x="4014502" y="4732648"/>
            <a:ext cx="498513" cy="524917"/>
          </a:xfrm>
          <a:prstGeom prst="plus">
            <a:avLst>
              <a:gd name="adj" fmla="val 3780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68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>
            <a:extLst>
              <a:ext uri="{FF2B5EF4-FFF2-40B4-BE49-F238E27FC236}">
                <a16:creationId xmlns:a16="http://schemas.microsoft.com/office/drawing/2014/main" id="{B59EB0F6-C942-4E75-A023-16DA2023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126" y="4577313"/>
            <a:ext cx="949715" cy="949715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EC702FCE-6445-4B59-96BA-93709F2E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568" y="4562271"/>
            <a:ext cx="949715" cy="94971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A8E6115-2806-4B4F-8682-686B8892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UnaCloud</a:t>
            </a:r>
            <a:r>
              <a:rPr lang="es-CO" dirty="0"/>
              <a:t/>
            </a:r>
            <a:br>
              <a:rPr lang="es-CO" dirty="0"/>
            </a:b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How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Works?</a:t>
            </a: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A18F2A4-0438-4AFD-A746-DE564987C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6476" y="1825625"/>
            <a:ext cx="33888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Unacloud</a:t>
            </a:r>
            <a:r>
              <a:rPr lang="en-US" dirty="0"/>
              <a:t> supports two types of nodes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Opportunistic nodes (shared with users)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High-availability nodes (on dedicated HW)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9F83C-6357-464C-8494-80060308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629" y="4707747"/>
            <a:ext cx="949715" cy="9497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FF94768-AEDF-451B-8A4D-750B7D4B82DA}"/>
              </a:ext>
            </a:extLst>
          </p:cNvPr>
          <p:cNvCxnSpPr/>
          <p:nvPr/>
        </p:nvCxnSpPr>
        <p:spPr>
          <a:xfrm>
            <a:off x="390645" y="6027861"/>
            <a:ext cx="8248410" cy="299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D136446-5771-4716-A8CA-1E14787C79DE}"/>
              </a:ext>
            </a:extLst>
          </p:cNvPr>
          <p:cNvCxnSpPr/>
          <p:nvPr/>
        </p:nvCxnSpPr>
        <p:spPr>
          <a:xfrm flipH="1">
            <a:off x="4248487" y="5591983"/>
            <a:ext cx="1" cy="465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8A1B369A-D145-4D97-9410-7D69315FA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224" y="4464109"/>
            <a:ext cx="1444557" cy="14445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3514C6C-4B2E-4271-96FA-CB03D75AE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404" y="4721977"/>
            <a:ext cx="949715" cy="949715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275F307-6517-4AC9-92E4-BFE84CC7C8E3}"/>
              </a:ext>
            </a:extLst>
          </p:cNvPr>
          <p:cNvCxnSpPr/>
          <p:nvPr/>
        </p:nvCxnSpPr>
        <p:spPr>
          <a:xfrm flipH="1">
            <a:off x="6966966" y="5576306"/>
            <a:ext cx="1" cy="465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96F1A86-7C72-419F-90E7-361528A74A82}"/>
              </a:ext>
            </a:extLst>
          </p:cNvPr>
          <p:cNvCxnSpPr/>
          <p:nvPr/>
        </p:nvCxnSpPr>
        <p:spPr>
          <a:xfrm flipH="1">
            <a:off x="1644956" y="5591983"/>
            <a:ext cx="1" cy="465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811E2F17-1726-4953-B9D8-0912F097B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43" y="4562271"/>
            <a:ext cx="1225263" cy="12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>
            <a:extLst>
              <a:ext uri="{FF2B5EF4-FFF2-40B4-BE49-F238E27FC236}">
                <a16:creationId xmlns:a16="http://schemas.microsoft.com/office/drawing/2014/main" id="{B59EB0F6-C942-4E75-A023-16DA2023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126" y="4577313"/>
            <a:ext cx="949715" cy="949715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EC702FCE-6445-4B59-96BA-93709F2E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568" y="4562271"/>
            <a:ext cx="949715" cy="94971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A8E6115-2806-4B4F-8682-686B8892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UnaCloud</a:t>
            </a:r>
            <a:r>
              <a:rPr lang="es-CO" dirty="0"/>
              <a:t/>
            </a:r>
            <a:br>
              <a:rPr lang="es-CO" dirty="0"/>
            </a:b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How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Works?</a:t>
            </a: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A18F2A4-0438-4AFD-A746-DE564987C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We are running </a:t>
            </a:r>
            <a:r>
              <a:rPr lang="en-US" sz="2700" dirty="0" err="1"/>
              <a:t>UnaCloud</a:t>
            </a:r>
            <a:r>
              <a:rPr lang="en-US" sz="2700" dirty="0"/>
              <a:t> on four (4) computer labs</a:t>
            </a:r>
            <a:endParaRPr 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9F83C-6357-464C-8494-80060308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629" y="4707747"/>
            <a:ext cx="949715" cy="9497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FF94768-AEDF-451B-8A4D-750B7D4B82DA}"/>
              </a:ext>
            </a:extLst>
          </p:cNvPr>
          <p:cNvCxnSpPr/>
          <p:nvPr/>
        </p:nvCxnSpPr>
        <p:spPr>
          <a:xfrm>
            <a:off x="390645" y="6027861"/>
            <a:ext cx="8248410" cy="299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D136446-5771-4716-A8CA-1E14787C79DE}"/>
              </a:ext>
            </a:extLst>
          </p:cNvPr>
          <p:cNvCxnSpPr/>
          <p:nvPr/>
        </p:nvCxnSpPr>
        <p:spPr>
          <a:xfrm flipH="1">
            <a:off x="4248487" y="5591983"/>
            <a:ext cx="1" cy="465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8A1B369A-D145-4D97-9410-7D69315FA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224" y="4464109"/>
            <a:ext cx="1444557" cy="14445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3514C6C-4B2E-4271-96FA-CB03D75AE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404" y="4721977"/>
            <a:ext cx="949715" cy="949715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275F307-6517-4AC9-92E4-BFE84CC7C8E3}"/>
              </a:ext>
            </a:extLst>
          </p:cNvPr>
          <p:cNvCxnSpPr/>
          <p:nvPr/>
        </p:nvCxnSpPr>
        <p:spPr>
          <a:xfrm flipH="1">
            <a:off x="6966966" y="5576306"/>
            <a:ext cx="1" cy="465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96F1A86-7C72-419F-90E7-361528A74A82}"/>
              </a:ext>
            </a:extLst>
          </p:cNvPr>
          <p:cNvCxnSpPr/>
          <p:nvPr/>
        </p:nvCxnSpPr>
        <p:spPr>
          <a:xfrm flipH="1">
            <a:off x="1644956" y="5591983"/>
            <a:ext cx="1" cy="465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811E2F17-1726-4953-B9D8-0912F097B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43" y="4562271"/>
            <a:ext cx="1225263" cy="1225263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B7DBC2C-EB68-4FF4-BCA7-17ED20666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98076"/>
              </p:ext>
            </p:extLst>
          </p:nvPr>
        </p:nvGraphicFramePr>
        <p:xfrm>
          <a:off x="4124781" y="2478578"/>
          <a:ext cx="409763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816">
                  <a:extLst>
                    <a:ext uri="{9D8B030D-6E8A-4147-A177-3AD203B41FA5}">
                      <a16:colId xmlns:a16="http://schemas.microsoft.com/office/drawing/2014/main" val="3047524441"/>
                    </a:ext>
                  </a:extLst>
                </a:gridCol>
                <a:gridCol w="2048816">
                  <a:extLst>
                    <a:ext uri="{9D8B030D-6E8A-4147-A177-3AD203B41FA5}">
                      <a16:colId xmlns:a16="http://schemas.microsoft.com/office/drawing/2014/main" val="438300193"/>
                    </a:ext>
                  </a:extLst>
                </a:gridCol>
              </a:tblGrid>
              <a:tr h="213200">
                <a:tc>
                  <a:txBody>
                    <a:bodyPr/>
                    <a:lstStyle/>
                    <a:p>
                      <a:r>
                        <a:rPr lang="es-CO" sz="1600" dirty="0" err="1"/>
                        <a:t>Lab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# </a:t>
                      </a:r>
                      <a:r>
                        <a:rPr lang="es-CO" sz="1600" dirty="0" err="1"/>
                        <a:t>of</a:t>
                      </a:r>
                      <a:r>
                        <a:rPr lang="es-CO" sz="1600" dirty="0"/>
                        <a:t> machines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060383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r>
                        <a:rPr lang="es-CO" sz="1600" dirty="0" err="1"/>
                        <a:t>Waira</a:t>
                      </a:r>
                      <a:r>
                        <a:rPr lang="es-CO" sz="16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48 machines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45271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r>
                        <a:rPr lang="es-CO" sz="1600" dirty="0" err="1"/>
                        <a:t>Waira</a:t>
                      </a:r>
                      <a:r>
                        <a:rPr lang="es-CO" sz="16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30 machines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3788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r>
                        <a:rPr lang="es-CO" sz="1600" dirty="0"/>
                        <a:t>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39 machines w/ </a:t>
                      </a:r>
                      <a:r>
                        <a:rPr lang="es-CO" sz="1600" dirty="0" err="1"/>
                        <a:t>GPUs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49052"/>
                  </a:ext>
                </a:extLst>
              </a:tr>
              <a:tr h="213200">
                <a:tc>
                  <a:txBody>
                    <a:bodyPr/>
                    <a:lstStyle/>
                    <a:p>
                      <a:r>
                        <a:rPr lang="es-CO" sz="1600" dirty="0"/>
                        <a:t>Redes </a:t>
                      </a:r>
                      <a:r>
                        <a:rPr lang="es-CO" sz="1600" dirty="0" err="1"/>
                        <a:t>Lab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9 machines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9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6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F622D-3770-4948-8FDB-6E5996F0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UnaCloud</a:t>
            </a:r>
            <a:r>
              <a:rPr lang="es-CO" dirty="0"/>
              <a:t/>
            </a:r>
            <a:br>
              <a:rPr lang="es-CO" dirty="0"/>
            </a:b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How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42141F-1453-45D2-926E-AD33D1891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 err="1"/>
              <a:t>Users</a:t>
            </a:r>
            <a:r>
              <a:rPr lang="es-CO" sz="2400" dirty="0"/>
              <a:t> and </a:t>
            </a:r>
            <a:r>
              <a:rPr lang="es-CO" sz="2400" dirty="0" err="1"/>
              <a:t>Administrators</a:t>
            </a:r>
            <a:r>
              <a:rPr lang="es-CO" sz="2400" dirty="0"/>
              <a:t> use a web-</a:t>
            </a:r>
            <a:r>
              <a:rPr lang="es-CO" sz="2400" dirty="0" err="1"/>
              <a:t>based</a:t>
            </a:r>
            <a:r>
              <a:rPr lang="es-CO" sz="2400" dirty="0"/>
              <a:t> </a:t>
            </a:r>
            <a:r>
              <a:rPr lang="es-CO" sz="2400" dirty="0" err="1"/>
              <a:t>user</a:t>
            </a:r>
            <a:r>
              <a:rPr lang="es-CO" sz="2400" dirty="0"/>
              <a:t> interface </a:t>
            </a:r>
            <a:r>
              <a:rPr lang="es-CO" sz="2400" dirty="0" err="1"/>
              <a:t>to</a:t>
            </a:r>
            <a:r>
              <a:rPr lang="es-CO" sz="2400" dirty="0"/>
              <a:t> configure and control </a:t>
            </a:r>
            <a:r>
              <a:rPr lang="es-CO" sz="2400" dirty="0" err="1"/>
              <a:t>the</a:t>
            </a:r>
            <a:r>
              <a:rPr lang="es-CO" sz="2400" dirty="0"/>
              <a:t> virtual machines and </a:t>
            </a:r>
            <a:r>
              <a:rPr lang="es-CO" sz="2400" dirty="0" err="1"/>
              <a:t>clusters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8B1490-98E2-4784-BD29-451A73E9E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71" y="2800210"/>
            <a:ext cx="5678813" cy="405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1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A8E6115-2806-4B4F-8682-686B8892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UnaCloud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64D67965-7AA9-4664-9D4C-B72C13B3F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Pros:</a:t>
            </a:r>
          </a:p>
          <a:p>
            <a:pPr lvl="1"/>
            <a:r>
              <a:rPr lang="en-US" dirty="0"/>
              <a:t>Can exploit computation resources not used by the users in the computer labs</a:t>
            </a:r>
          </a:p>
          <a:p>
            <a:pPr lvl="1"/>
            <a:r>
              <a:rPr lang="en-US" dirty="0"/>
              <a:t>Can run scientific workflows and applications using low-cost infrastructure</a:t>
            </a:r>
          </a:p>
          <a:p>
            <a:pPr lvl="1"/>
            <a:endParaRPr lang="en-US" dirty="0"/>
          </a:p>
          <a:p>
            <a:r>
              <a:rPr lang="en-US" sz="2400" b="1" dirty="0"/>
              <a:t>Cons:</a:t>
            </a:r>
          </a:p>
          <a:p>
            <a:pPr lvl="1"/>
            <a:r>
              <a:rPr lang="en-US" dirty="0"/>
              <a:t>Users using the computers may restart or turn-off the computers</a:t>
            </a:r>
          </a:p>
          <a:p>
            <a:pPr lvl="1"/>
            <a:r>
              <a:rPr lang="en-US" dirty="0" smtClean="0"/>
              <a:t>Computers are bought for such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Communications are not as fast as on real cluster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8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E73BA9-B5A1-41E3-AF41-7041F748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s-CO" b="1" dirty="0">
                <a:latin typeface="Montserrat" panose="00000500000000000000" pitchFamily="2" charset="0"/>
              </a:rPr>
              <a:t/>
            </a:r>
            <a:br>
              <a:rPr lang="es-CO" b="1" dirty="0">
                <a:latin typeface="Montserrat" panose="00000500000000000000" pitchFamily="2" charset="0"/>
              </a:rPr>
            </a:br>
            <a:r>
              <a:rPr lang="es-CO" b="1" dirty="0" err="1">
                <a:latin typeface="Montserrat" panose="00000500000000000000" pitchFamily="2" charset="0"/>
              </a:rPr>
              <a:t>UnaCloud</a:t>
            </a:r>
            <a:r>
              <a:rPr lang="es-CO" b="1" dirty="0">
                <a:latin typeface="Montserrat" panose="00000500000000000000" pitchFamily="2" charset="0"/>
              </a:rPr>
              <a:t/>
            </a:r>
            <a:br>
              <a:rPr lang="es-CO" b="1" dirty="0">
                <a:latin typeface="Montserrat" panose="00000500000000000000" pitchFamily="2" charset="0"/>
              </a:rPr>
            </a:b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vs. </a:t>
            </a:r>
            <a:r>
              <a:rPr lang="es-CO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other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similar </a:t>
            </a:r>
            <a:r>
              <a:rPr lang="es-CO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solutions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CE26B5-2C02-4331-8856-83DFF7FD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UnaCloud</a:t>
            </a:r>
            <a:r>
              <a:rPr lang="en-US" dirty="0"/>
              <a:t> is an opportunistic platform for virtual clusters (instead of bag of tasks)</a:t>
            </a:r>
          </a:p>
          <a:p>
            <a:pPr lvl="1"/>
            <a:r>
              <a:rPr lang="en-US" dirty="0"/>
              <a:t>It does not package a job, send it to the machine neither collect the results.</a:t>
            </a:r>
          </a:p>
          <a:p>
            <a:pPr lvl="1"/>
            <a:r>
              <a:rPr lang="en-US" dirty="0"/>
              <a:t>Support diverse types of computing styles, including MPI and other types of clusters</a:t>
            </a:r>
          </a:p>
          <a:p>
            <a:pPr lvl="1"/>
            <a:r>
              <a:rPr lang="en-US" dirty="0"/>
              <a:t>Researchers can build their own virtual machines installed any software of interest.</a:t>
            </a:r>
          </a:p>
          <a:p>
            <a:pPr lvl="1"/>
            <a:endParaRPr lang="en-US" dirty="0"/>
          </a:p>
          <a:p>
            <a:r>
              <a:rPr lang="en-US" dirty="0"/>
              <a:t>It is </a:t>
            </a:r>
            <a:r>
              <a:rPr lang="en-US" dirty="0" smtClean="0"/>
              <a:t>focused </a:t>
            </a:r>
            <a:r>
              <a:rPr lang="en-US" dirty="0"/>
              <a:t>on exploiting unused computing power by running virtual machines and </a:t>
            </a:r>
            <a:r>
              <a:rPr lang="en-US" dirty="0" smtClean="0"/>
              <a:t>clusters not on performance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4B094-B9B7-4632-9D01-978E1738E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53495"/>
            <a:ext cx="7772400" cy="2387600"/>
          </a:xfrm>
        </p:spPr>
        <p:txBody>
          <a:bodyPr/>
          <a:lstStyle/>
          <a:p>
            <a:pPr algn="l"/>
            <a:r>
              <a:rPr lang="es-CO" dirty="0" err="1"/>
              <a:t>How</a:t>
            </a:r>
            <a:r>
              <a:rPr lang="es-CO" dirty="0"/>
              <a:t> HPC/MPI run </a:t>
            </a:r>
            <a:r>
              <a:rPr lang="es-CO" dirty="0" err="1"/>
              <a:t>on</a:t>
            </a:r>
            <a:r>
              <a:rPr lang="es-CO" dirty="0"/>
              <a:t> </a:t>
            </a:r>
            <a:r>
              <a:rPr lang="es-CO" dirty="0" err="1"/>
              <a:t>UnaCloud</a:t>
            </a:r>
            <a:r>
              <a:rPr lang="es-CO" dirty="0"/>
              <a:t>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535A01-1F2E-4522-B47F-CBC1F1D74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33170"/>
            <a:ext cx="6858000" cy="1655762"/>
          </a:xfrm>
        </p:spPr>
        <p:txBody>
          <a:bodyPr>
            <a:normAutofit/>
          </a:bodyPr>
          <a:lstStyle/>
          <a:p>
            <a:pPr algn="r"/>
            <a:endParaRPr lang="es-CO" sz="4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  <a:p>
            <a:pPr algn="r"/>
            <a:r>
              <a:rPr lang="es-CO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e.g</a:t>
            </a:r>
            <a:r>
              <a:rPr lang="es-CO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., GROMACS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13" y="0"/>
            <a:ext cx="248128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E73BA9-B5A1-41E3-AF41-7041F748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s-CO" b="1" dirty="0">
                <a:latin typeface="Montserrat" panose="00000500000000000000" pitchFamily="2" charset="0"/>
              </a:rPr>
              <a:t/>
            </a:r>
            <a:br>
              <a:rPr lang="es-CO" b="1" dirty="0">
                <a:latin typeface="Montserrat" panose="00000500000000000000" pitchFamily="2" charset="0"/>
              </a:rPr>
            </a:br>
            <a:r>
              <a:rPr lang="en-US" b="1" dirty="0" err="1">
                <a:latin typeface="Montserrat" panose="00000500000000000000" pitchFamily="2" charset="0"/>
              </a:rPr>
              <a:t>UnaCloud</a:t>
            </a:r>
            <a:r>
              <a:rPr lang="en-US" b="1" dirty="0">
                <a:latin typeface="Montserrat" panose="00000500000000000000" pitchFamily="2" charset="0"/>
              </a:rPr>
              <a:t/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Running MPI applications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CE26B5-2C02-4331-8856-83DFF7FD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have run diverse MPI applications on </a:t>
            </a:r>
            <a:r>
              <a:rPr lang="en-US" sz="2400" dirty="0" err="1"/>
              <a:t>UnaCloud</a:t>
            </a:r>
            <a:r>
              <a:rPr lang="en-US" sz="2400" dirty="0"/>
              <a:t> </a:t>
            </a:r>
          </a:p>
          <a:p>
            <a:pPr lvl="1"/>
            <a:r>
              <a:rPr lang="en-US" sz="2000" dirty="0" err="1"/>
              <a:t>Gromacs</a:t>
            </a:r>
            <a:r>
              <a:rPr lang="en-US" sz="2000" dirty="0"/>
              <a:t> MPI</a:t>
            </a:r>
          </a:p>
          <a:p>
            <a:pPr lvl="1"/>
            <a:r>
              <a:rPr lang="en-US" sz="2000" dirty="0"/>
              <a:t>MPI-based R applications </a:t>
            </a:r>
          </a:p>
          <a:p>
            <a:pPr lvl="1"/>
            <a:r>
              <a:rPr lang="en-US" sz="2000" dirty="0"/>
              <a:t>MPI-based </a:t>
            </a:r>
            <a:r>
              <a:rPr lang="en-US" sz="2000" dirty="0" smtClean="0"/>
              <a:t>Ray Tracing </a:t>
            </a:r>
            <a:r>
              <a:rPr lang="en-US" sz="2000" dirty="0"/>
              <a:t>applications</a:t>
            </a:r>
          </a:p>
          <a:p>
            <a:pPr lvl="1"/>
            <a:r>
              <a:rPr lang="en-US" sz="2000" dirty="0"/>
              <a:t>Custom MPI-applications for data mining and cryptography</a:t>
            </a:r>
          </a:p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085DF7-3859-4839-A73F-93095F256A80}"/>
              </a:ext>
            </a:extLst>
          </p:cNvPr>
          <p:cNvSpPr txBox="1"/>
          <p:nvPr/>
        </p:nvSpPr>
        <p:spPr>
          <a:xfrm>
            <a:off x="3206576" y="5090292"/>
            <a:ext cx="58852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err="1"/>
              <a:t>Bohorquez</a:t>
            </a:r>
            <a:r>
              <a:rPr lang="es-CO" sz="1200" dirty="0"/>
              <a:t> E., Rosales E., Castro H. (2015)</a:t>
            </a:r>
            <a:br>
              <a:rPr lang="es-CO" sz="1200" dirty="0"/>
            </a:br>
            <a:r>
              <a:rPr lang="es-CO" sz="1200" b="1" dirty="0"/>
              <a:t>Running MPI </a:t>
            </a:r>
            <a:r>
              <a:rPr lang="es-CO" sz="1200" b="1" dirty="0" err="1"/>
              <a:t>Applications</a:t>
            </a:r>
            <a:r>
              <a:rPr lang="es-CO" sz="1200" b="1" dirty="0"/>
              <a:t> </a:t>
            </a:r>
            <a:r>
              <a:rPr lang="es-CO" sz="1200" b="1" dirty="0" err="1"/>
              <a:t>over</a:t>
            </a:r>
            <a:r>
              <a:rPr lang="es-CO" sz="1200" b="1" dirty="0"/>
              <a:t> </a:t>
            </a:r>
            <a:r>
              <a:rPr lang="es-CO" sz="1200" b="1" dirty="0" err="1"/>
              <a:t>Opportunistic</a:t>
            </a:r>
            <a:r>
              <a:rPr lang="es-CO" sz="1200" b="1" dirty="0"/>
              <a:t> </a:t>
            </a:r>
            <a:r>
              <a:rPr lang="es-CO" sz="1200" b="1" dirty="0" err="1"/>
              <a:t>Infrastructure</a:t>
            </a:r>
            <a:r>
              <a:rPr lang="es-CO" sz="1200" b="1" dirty="0"/>
              <a:t> </a:t>
            </a:r>
            <a:r>
              <a:rPr lang="es-CO" sz="1200" dirty="0"/>
              <a:t>In CCISIS 2015.</a:t>
            </a:r>
          </a:p>
          <a:p>
            <a:endParaRPr lang="es-CO" sz="900" dirty="0"/>
          </a:p>
          <a:p>
            <a:r>
              <a:rPr lang="es-CO" sz="1200" dirty="0"/>
              <a:t>Garcés Ferrera N., Sotelo G., Villamizar M, Castro H. (2012)</a:t>
            </a:r>
            <a:br>
              <a:rPr lang="es-CO" sz="1200" dirty="0"/>
            </a:br>
            <a:r>
              <a:rPr lang="es-CO" sz="1200" b="1" dirty="0"/>
              <a:t>Running MPI </a:t>
            </a:r>
            <a:r>
              <a:rPr lang="es-CO" sz="1200" b="1" dirty="0" err="1"/>
              <a:t>Applications</a:t>
            </a:r>
            <a:r>
              <a:rPr lang="es-CO" sz="1200" b="1" dirty="0"/>
              <a:t> </a:t>
            </a:r>
            <a:r>
              <a:rPr lang="es-CO" sz="1200" b="1" dirty="0" err="1"/>
              <a:t>over</a:t>
            </a:r>
            <a:r>
              <a:rPr lang="es-CO" sz="1200" b="1" dirty="0"/>
              <a:t> </a:t>
            </a:r>
            <a:r>
              <a:rPr lang="es-CO" sz="1200" b="1" dirty="0" err="1"/>
              <a:t>Opportunistic</a:t>
            </a:r>
            <a:r>
              <a:rPr lang="es-CO" sz="1200" b="1" dirty="0"/>
              <a:t> Cloud </a:t>
            </a:r>
            <a:r>
              <a:rPr lang="es-CO" sz="1200" b="1" dirty="0" err="1"/>
              <a:t>Infrastructures</a:t>
            </a:r>
            <a:r>
              <a:rPr lang="es-CO" sz="1200" b="1" dirty="0"/>
              <a:t> </a:t>
            </a:r>
            <a:r>
              <a:rPr lang="es-CO" sz="1200" dirty="0"/>
              <a:t>In 3PGCIC 2012.</a:t>
            </a:r>
          </a:p>
          <a:p>
            <a:endParaRPr lang="es-CO" sz="900" dirty="0"/>
          </a:p>
          <a:p>
            <a:r>
              <a:rPr lang="es-CO" sz="1200" dirty="0"/>
              <a:t>Ortiz N., Garcés Ferrera N., Sotelo G., Méndez D., Castillo-Coy F. H., Castro H. (2012) </a:t>
            </a:r>
            <a:br>
              <a:rPr lang="es-CO" sz="1200" dirty="0"/>
            </a:br>
            <a:r>
              <a:rPr lang="es-CO" sz="1200" b="1" dirty="0" err="1"/>
              <a:t>Multiple</a:t>
            </a:r>
            <a:r>
              <a:rPr lang="es-CO" sz="1200" b="1" dirty="0"/>
              <a:t> </a:t>
            </a:r>
            <a:r>
              <a:rPr lang="es-CO" sz="1200" b="1" dirty="0" err="1"/>
              <a:t>Services</a:t>
            </a:r>
            <a:r>
              <a:rPr lang="es-CO" sz="1200" b="1" dirty="0"/>
              <a:t> </a:t>
            </a:r>
            <a:r>
              <a:rPr lang="es-CO" sz="1200" b="1" dirty="0" err="1"/>
              <a:t>hosted</a:t>
            </a:r>
            <a:r>
              <a:rPr lang="es-CO" sz="1200" b="1" dirty="0"/>
              <a:t> in </a:t>
            </a:r>
            <a:r>
              <a:rPr lang="es-CO" sz="1200" b="1" dirty="0" err="1"/>
              <a:t>the</a:t>
            </a:r>
            <a:r>
              <a:rPr lang="es-CO" sz="1200" b="1" dirty="0"/>
              <a:t> </a:t>
            </a:r>
            <a:r>
              <a:rPr lang="es-CO" sz="1200" b="1" dirty="0" err="1"/>
              <a:t>opportunistic</a:t>
            </a:r>
            <a:r>
              <a:rPr lang="es-CO" sz="1200" b="1" dirty="0"/>
              <a:t> </a:t>
            </a:r>
            <a:r>
              <a:rPr lang="es-CO" sz="1200" b="1" dirty="0" err="1"/>
              <a:t>Infrastructure</a:t>
            </a:r>
            <a:r>
              <a:rPr lang="es-CO" sz="1200" b="1" dirty="0"/>
              <a:t> </a:t>
            </a:r>
            <a:r>
              <a:rPr lang="es-CO" sz="1200" b="1" dirty="0" err="1"/>
              <a:t>UnaCloud</a:t>
            </a:r>
            <a:r>
              <a:rPr lang="es-CO" sz="1200" b="1" dirty="0"/>
              <a:t>  </a:t>
            </a:r>
            <a:br>
              <a:rPr lang="es-CO" sz="1200" b="1" dirty="0"/>
            </a:br>
            <a:r>
              <a:rPr lang="es-CO" sz="1200" dirty="0"/>
              <a:t>In </a:t>
            </a:r>
            <a:r>
              <a:rPr lang="es-CO" sz="1200" dirty="0" err="1"/>
              <a:t>Joint</a:t>
            </a:r>
            <a:r>
              <a:rPr lang="es-CO" sz="1200" dirty="0"/>
              <a:t> GISELA-CHAIN </a:t>
            </a:r>
            <a:r>
              <a:rPr lang="es-CO" sz="1200" dirty="0" err="1"/>
              <a:t>Conference</a:t>
            </a:r>
            <a:r>
              <a:rPr lang="es-CO" sz="1200" dirty="0"/>
              <a:t>. 2012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1641A3-00DB-4247-884D-E1A6FB29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830" y="5265223"/>
            <a:ext cx="335671" cy="35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5CB7CF-7BFC-44A1-B2ED-8D2E10C93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832" y="5741878"/>
            <a:ext cx="335671" cy="35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C55CC8-3213-4819-97F4-2865E997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830" y="6270137"/>
            <a:ext cx="335671" cy="35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9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E73BA9-B5A1-41E3-AF41-7041F748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s-CO" b="1" dirty="0">
                <a:latin typeface="Montserrat" panose="00000500000000000000" pitchFamily="2" charset="0"/>
              </a:rPr>
              <a:t/>
            </a:r>
            <a:br>
              <a:rPr lang="es-CO" b="1" dirty="0">
                <a:latin typeface="Montserrat" panose="00000500000000000000" pitchFamily="2" charset="0"/>
              </a:rPr>
            </a:br>
            <a:r>
              <a:rPr lang="en-US" b="1" dirty="0" err="1">
                <a:latin typeface="Montserrat" panose="00000500000000000000" pitchFamily="2" charset="0"/>
              </a:rPr>
              <a:t>UnaCloud</a:t>
            </a:r>
            <a:r>
              <a:rPr lang="en-US" b="1" dirty="0">
                <a:latin typeface="Montserrat" panose="00000500000000000000" pitchFamily="2" charset="0"/>
              </a:rPr>
              <a:t/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Running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Gromacs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MPI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CE26B5-2C02-4331-8856-83DFF7FD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One of our initial implementations was GROMACS MPI</a:t>
            </a:r>
          </a:p>
          <a:p>
            <a:pPr lvl="1"/>
            <a:r>
              <a:rPr lang="en-US" sz="2000" dirty="0"/>
              <a:t>We used </a:t>
            </a:r>
            <a:r>
              <a:rPr lang="en-US" sz="2000" dirty="0" err="1"/>
              <a:t>UnaCloud</a:t>
            </a:r>
            <a:r>
              <a:rPr lang="en-US" sz="2000" dirty="0"/>
              <a:t> to predict the Helicobacter Pylori </a:t>
            </a:r>
            <a:r>
              <a:rPr lang="en-US" sz="2000" dirty="0" err="1"/>
              <a:t>CagA</a:t>
            </a:r>
            <a:r>
              <a:rPr lang="en-US" sz="2000" dirty="0"/>
              <a:t> protein 3D structure, exploring 30 temperatures between 350 and 400K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085DF7-3859-4839-A73F-93095F256A80}"/>
              </a:ext>
            </a:extLst>
          </p:cNvPr>
          <p:cNvSpPr txBox="1"/>
          <p:nvPr/>
        </p:nvSpPr>
        <p:spPr>
          <a:xfrm>
            <a:off x="3054485" y="6391870"/>
            <a:ext cx="608951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1200" dirty="0"/>
              <a:t>Garcés Ferrera N., Castro H., Delgado P., González A., Jaramillo C., Peñaranda N. Delgado M. </a:t>
            </a:r>
            <a:br>
              <a:rPr lang="es-CO" sz="1200" dirty="0"/>
            </a:br>
            <a:r>
              <a:rPr lang="es-CO" sz="1200" b="1" dirty="0" err="1"/>
              <a:t>Analysis</a:t>
            </a:r>
            <a:r>
              <a:rPr lang="es-CO" sz="1200" b="1" dirty="0"/>
              <a:t> </a:t>
            </a:r>
            <a:r>
              <a:rPr lang="es-CO" sz="1200" b="1" dirty="0" err="1"/>
              <a:t>of</a:t>
            </a:r>
            <a:r>
              <a:rPr lang="es-CO" sz="1200" b="1" dirty="0"/>
              <a:t> </a:t>
            </a:r>
            <a:r>
              <a:rPr lang="es-CO" sz="1200" b="1" dirty="0" err="1"/>
              <a:t>Gromacs</a:t>
            </a:r>
            <a:r>
              <a:rPr lang="es-CO" sz="1200" b="1" dirty="0"/>
              <a:t> MPI </a:t>
            </a:r>
            <a:r>
              <a:rPr lang="es-CO" sz="1200" b="1" dirty="0" err="1"/>
              <a:t>using</a:t>
            </a:r>
            <a:r>
              <a:rPr lang="es-CO" sz="1200" b="1" dirty="0"/>
              <a:t> </a:t>
            </a:r>
            <a:r>
              <a:rPr lang="es-CO" sz="1200" b="1" dirty="0" err="1"/>
              <a:t>the</a:t>
            </a:r>
            <a:r>
              <a:rPr lang="es-CO" sz="1200" b="1" dirty="0"/>
              <a:t> </a:t>
            </a:r>
            <a:r>
              <a:rPr lang="es-CO" sz="1200" b="1" dirty="0" err="1"/>
              <a:t>Opportunistic</a:t>
            </a:r>
            <a:r>
              <a:rPr lang="es-CO" sz="1200" b="1" dirty="0"/>
              <a:t> Cloud </a:t>
            </a:r>
            <a:r>
              <a:rPr lang="es-CO" sz="1200" b="1" dirty="0" err="1"/>
              <a:t>Infrastructure</a:t>
            </a:r>
            <a:r>
              <a:rPr lang="es-CO" sz="1200" b="1" dirty="0"/>
              <a:t> </a:t>
            </a:r>
            <a:r>
              <a:rPr lang="es-CO" sz="1200" b="1" dirty="0" err="1"/>
              <a:t>UnaCloud</a:t>
            </a:r>
            <a:r>
              <a:rPr lang="es-CO" sz="1200" b="1" dirty="0"/>
              <a:t>. </a:t>
            </a:r>
            <a:r>
              <a:rPr lang="es-CO" sz="1200" dirty="0"/>
              <a:t>CISIS 2012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C55CC8-3213-4819-97F4-2865E997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534" y="6396335"/>
            <a:ext cx="335671" cy="35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CADEF11-C017-4EA1-904B-3D27B8308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91030"/>
              </p:ext>
            </p:extLst>
          </p:nvPr>
        </p:nvGraphicFramePr>
        <p:xfrm>
          <a:off x="1358630" y="3164980"/>
          <a:ext cx="4828162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413">
                  <a:extLst>
                    <a:ext uri="{9D8B030D-6E8A-4147-A177-3AD203B41FA5}">
                      <a16:colId xmlns:a16="http://schemas.microsoft.com/office/drawing/2014/main" val="2921978897"/>
                    </a:ext>
                  </a:extLst>
                </a:gridCol>
                <a:gridCol w="1527242">
                  <a:extLst>
                    <a:ext uri="{9D8B030D-6E8A-4147-A177-3AD203B41FA5}">
                      <a16:colId xmlns:a16="http://schemas.microsoft.com/office/drawing/2014/main" val="744960495"/>
                    </a:ext>
                  </a:extLst>
                </a:gridCol>
                <a:gridCol w="1303507">
                  <a:extLst>
                    <a:ext uri="{9D8B030D-6E8A-4147-A177-3AD203B41FA5}">
                      <a16:colId xmlns:a16="http://schemas.microsoft.com/office/drawing/2014/main" val="214763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600" dirty="0" err="1"/>
                        <a:t>Scenario</a:t>
                      </a:r>
                      <a:endParaRPr lang="es-CO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# </a:t>
                      </a:r>
                      <a:r>
                        <a:rPr lang="es-CO" sz="1600" dirty="0" err="1"/>
                        <a:t>cores</a:t>
                      </a:r>
                      <a:endParaRPr lang="es-CO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CO" sz="1600" dirty="0" err="1"/>
                        <a:t>Execution</a:t>
                      </a:r>
                      <a:r>
                        <a:rPr lang="es-CO" sz="1600" dirty="0"/>
                        <a:t> time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7062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/>
                        <a:t>15 </a:t>
                      </a:r>
                      <a:r>
                        <a:rPr lang="es-CO" sz="1600" dirty="0" err="1"/>
                        <a:t>VMs</a:t>
                      </a:r>
                      <a:r>
                        <a:rPr lang="es-CO" sz="1600" dirty="0"/>
                        <a:t> x 1 </a:t>
                      </a:r>
                      <a:r>
                        <a:rPr lang="es-CO" sz="1600" dirty="0" err="1"/>
                        <a:t>core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15 </a:t>
                      </a:r>
                      <a:r>
                        <a:rPr lang="es-CO" sz="1600" dirty="0" err="1"/>
                        <a:t>cores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6.63h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41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/>
                        <a:t>30 </a:t>
                      </a:r>
                      <a:r>
                        <a:rPr lang="es-CO" sz="1600" dirty="0" err="1"/>
                        <a:t>VMs</a:t>
                      </a:r>
                      <a:r>
                        <a:rPr lang="es-CO" sz="1600" dirty="0"/>
                        <a:t> x 1 </a:t>
                      </a:r>
                      <a:r>
                        <a:rPr lang="es-CO" sz="1600" dirty="0" err="1"/>
                        <a:t>core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30 </a:t>
                      </a:r>
                      <a:r>
                        <a:rPr lang="es-CO" sz="1600" dirty="0" err="1"/>
                        <a:t>cores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3.67h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5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/>
                        <a:t>30 </a:t>
                      </a:r>
                      <a:r>
                        <a:rPr lang="es-CO" sz="1600" dirty="0" err="1"/>
                        <a:t>VMs</a:t>
                      </a:r>
                      <a:r>
                        <a:rPr lang="es-CO" sz="1600" dirty="0"/>
                        <a:t> x 2 </a:t>
                      </a:r>
                      <a:r>
                        <a:rPr lang="es-CO" sz="1600" dirty="0" err="1"/>
                        <a:t>cores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60 </a:t>
                      </a:r>
                      <a:r>
                        <a:rPr lang="es-CO" sz="1600" dirty="0" err="1"/>
                        <a:t>cores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3.27h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4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E73BA9-B5A1-41E3-AF41-7041F748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s-CO" b="1" dirty="0">
                <a:latin typeface="Montserrat" panose="00000500000000000000" pitchFamily="2" charset="0"/>
              </a:rPr>
              <a:t/>
            </a:r>
            <a:br>
              <a:rPr lang="es-CO" b="1" dirty="0">
                <a:latin typeface="Montserrat" panose="00000500000000000000" pitchFamily="2" charset="0"/>
              </a:rPr>
            </a:br>
            <a:r>
              <a:rPr lang="en-US" b="1" dirty="0" err="1">
                <a:latin typeface="Montserrat" panose="00000500000000000000" pitchFamily="2" charset="0"/>
              </a:rPr>
              <a:t>UnaCloud</a:t>
            </a:r>
            <a:r>
              <a:rPr lang="en-US" b="1" dirty="0">
                <a:latin typeface="Montserrat" panose="00000500000000000000" pitchFamily="2" charset="0"/>
              </a:rPr>
              <a:t/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Running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Gromacs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MPI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CE26B5-2C02-4331-8856-83DFF7FD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 2012, we detected high probabilities of failures</a:t>
            </a:r>
          </a:p>
          <a:p>
            <a:pPr lvl="1"/>
            <a:r>
              <a:rPr lang="en-US" sz="2000" dirty="0"/>
              <a:t>MPI tasks fail when one node fails or is stopped</a:t>
            </a:r>
          </a:p>
          <a:p>
            <a:pPr lvl="1"/>
            <a:r>
              <a:rPr lang="en-US" sz="2000" dirty="0"/>
              <a:t>A node may fail because the intervention of the users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 is necessary to integrate fault-tolerance techniques !!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085DF7-3859-4839-A73F-93095F256A80}"/>
              </a:ext>
            </a:extLst>
          </p:cNvPr>
          <p:cNvSpPr txBox="1"/>
          <p:nvPr/>
        </p:nvSpPr>
        <p:spPr>
          <a:xfrm>
            <a:off x="3054485" y="6391870"/>
            <a:ext cx="608951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1200" dirty="0"/>
              <a:t>Garcés Ferrera N., Castro H., Delgado P., González A., Jaramillo C., Peñaranda N. Delgado M. </a:t>
            </a:r>
            <a:br>
              <a:rPr lang="es-CO" sz="1200" dirty="0"/>
            </a:br>
            <a:r>
              <a:rPr lang="es-CO" sz="1200" b="1" dirty="0" err="1"/>
              <a:t>Analysis</a:t>
            </a:r>
            <a:r>
              <a:rPr lang="es-CO" sz="1200" b="1" dirty="0"/>
              <a:t> </a:t>
            </a:r>
            <a:r>
              <a:rPr lang="es-CO" sz="1200" b="1" dirty="0" err="1"/>
              <a:t>of</a:t>
            </a:r>
            <a:r>
              <a:rPr lang="es-CO" sz="1200" b="1" dirty="0"/>
              <a:t> </a:t>
            </a:r>
            <a:r>
              <a:rPr lang="es-CO" sz="1200" b="1" dirty="0" err="1"/>
              <a:t>Gromacs</a:t>
            </a:r>
            <a:r>
              <a:rPr lang="es-CO" sz="1200" b="1" dirty="0"/>
              <a:t> MPI </a:t>
            </a:r>
            <a:r>
              <a:rPr lang="es-CO" sz="1200" b="1" dirty="0" err="1"/>
              <a:t>using</a:t>
            </a:r>
            <a:r>
              <a:rPr lang="es-CO" sz="1200" b="1" dirty="0"/>
              <a:t> </a:t>
            </a:r>
            <a:r>
              <a:rPr lang="es-CO" sz="1200" b="1" dirty="0" err="1"/>
              <a:t>the</a:t>
            </a:r>
            <a:r>
              <a:rPr lang="es-CO" sz="1200" b="1" dirty="0"/>
              <a:t> </a:t>
            </a:r>
            <a:r>
              <a:rPr lang="es-CO" sz="1200" b="1" dirty="0" err="1"/>
              <a:t>Opportunistic</a:t>
            </a:r>
            <a:r>
              <a:rPr lang="es-CO" sz="1200" b="1" dirty="0"/>
              <a:t> Cloud </a:t>
            </a:r>
            <a:r>
              <a:rPr lang="es-CO" sz="1200" b="1" dirty="0" err="1"/>
              <a:t>Infrastructure</a:t>
            </a:r>
            <a:r>
              <a:rPr lang="es-CO" sz="1200" b="1" dirty="0"/>
              <a:t> </a:t>
            </a:r>
            <a:r>
              <a:rPr lang="es-CO" sz="1200" b="1" dirty="0" err="1"/>
              <a:t>UnaCloud</a:t>
            </a:r>
            <a:r>
              <a:rPr lang="es-CO" sz="1200" b="1" dirty="0"/>
              <a:t>. </a:t>
            </a:r>
            <a:r>
              <a:rPr lang="es-CO" sz="1200" dirty="0"/>
              <a:t>CISIS 2012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C55CC8-3213-4819-97F4-2865E997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534" y="6396335"/>
            <a:ext cx="335671" cy="35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CADEF11-C017-4EA1-904B-3D27B8308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67440"/>
              </p:ext>
            </p:extLst>
          </p:nvPr>
        </p:nvGraphicFramePr>
        <p:xfrm>
          <a:off x="1358630" y="3164980"/>
          <a:ext cx="4828162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413">
                  <a:extLst>
                    <a:ext uri="{9D8B030D-6E8A-4147-A177-3AD203B41FA5}">
                      <a16:colId xmlns:a16="http://schemas.microsoft.com/office/drawing/2014/main" val="2921978897"/>
                    </a:ext>
                  </a:extLst>
                </a:gridCol>
                <a:gridCol w="1527242">
                  <a:extLst>
                    <a:ext uri="{9D8B030D-6E8A-4147-A177-3AD203B41FA5}">
                      <a16:colId xmlns:a16="http://schemas.microsoft.com/office/drawing/2014/main" val="744960495"/>
                    </a:ext>
                  </a:extLst>
                </a:gridCol>
                <a:gridCol w="1303507">
                  <a:extLst>
                    <a:ext uri="{9D8B030D-6E8A-4147-A177-3AD203B41FA5}">
                      <a16:colId xmlns:a16="http://schemas.microsoft.com/office/drawing/2014/main" val="214763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600" dirty="0" err="1"/>
                        <a:t>Scenario</a:t>
                      </a:r>
                      <a:endParaRPr lang="es-CO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CO" sz="1600" dirty="0"/>
                        <a:t># </a:t>
                      </a:r>
                      <a:r>
                        <a:rPr lang="es-CO" sz="1600" dirty="0" err="1"/>
                        <a:t>cores</a:t>
                      </a:r>
                      <a:endParaRPr lang="es-CO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CO" sz="1600" dirty="0" err="1"/>
                        <a:t>Execution</a:t>
                      </a:r>
                      <a:r>
                        <a:rPr lang="es-CO" sz="1600" dirty="0"/>
                        <a:t> time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7062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/>
                        <a:t>15 </a:t>
                      </a:r>
                      <a:r>
                        <a:rPr lang="es-CO" sz="1600" dirty="0" err="1"/>
                        <a:t>VMs</a:t>
                      </a:r>
                      <a:r>
                        <a:rPr lang="es-CO" sz="1600" dirty="0"/>
                        <a:t> x 1 </a:t>
                      </a:r>
                      <a:r>
                        <a:rPr lang="es-CO" sz="1600" dirty="0" err="1"/>
                        <a:t>core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15 </a:t>
                      </a:r>
                      <a:r>
                        <a:rPr lang="es-CO" sz="1600" dirty="0" err="1"/>
                        <a:t>cores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6.63h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41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/>
                        <a:t>30 </a:t>
                      </a:r>
                      <a:r>
                        <a:rPr lang="es-CO" sz="1600" dirty="0" err="1"/>
                        <a:t>VMs</a:t>
                      </a:r>
                      <a:r>
                        <a:rPr lang="es-CO" sz="1600" dirty="0"/>
                        <a:t> x 1 </a:t>
                      </a:r>
                      <a:r>
                        <a:rPr lang="es-CO" sz="1600" dirty="0" err="1"/>
                        <a:t>core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30 </a:t>
                      </a:r>
                      <a:r>
                        <a:rPr lang="es-CO" sz="1600" dirty="0" err="1"/>
                        <a:t>cores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3.67h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5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/>
                        <a:t>30 </a:t>
                      </a:r>
                      <a:r>
                        <a:rPr lang="es-CO" sz="1600" dirty="0" err="1"/>
                        <a:t>VMs</a:t>
                      </a:r>
                      <a:r>
                        <a:rPr lang="es-CO" sz="1600" dirty="0"/>
                        <a:t> x 2 </a:t>
                      </a:r>
                      <a:r>
                        <a:rPr lang="es-CO" sz="1600" dirty="0" err="1"/>
                        <a:t>cores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60 </a:t>
                      </a:r>
                      <a:r>
                        <a:rPr lang="es-CO" sz="1600" dirty="0" err="1"/>
                        <a:t>cores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3.27h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76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804B142-C897-4C96-B056-A5848DD92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8624"/>
              </p:ext>
            </p:extLst>
          </p:nvPr>
        </p:nvGraphicFramePr>
        <p:xfrm>
          <a:off x="6282853" y="3164980"/>
          <a:ext cx="1267838" cy="1691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67838">
                  <a:extLst>
                    <a:ext uri="{9D8B030D-6E8A-4147-A177-3AD203B41FA5}">
                      <a16:colId xmlns:a16="http://schemas.microsoft.com/office/drawing/2014/main" val="3166679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600" dirty="0" err="1"/>
                        <a:t>Failure</a:t>
                      </a:r>
                      <a:endParaRPr lang="es-CO" sz="1600" dirty="0"/>
                    </a:p>
                    <a:p>
                      <a:r>
                        <a:rPr lang="es-CO" sz="1600" dirty="0" err="1"/>
                        <a:t>Probability</a:t>
                      </a:r>
                      <a:endParaRPr lang="es-CO" sz="16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62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58.0%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441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81.5%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85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81.5%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5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E331-D443-442D-86D9-CD2B0B99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b="1" noProof="0" dirty="0">
                <a:latin typeface="Montserrat" panose="00000500000000000000" pitchFamily="2" charset="0"/>
              </a:rPr>
              <a:t>Not all can afford HPC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F3F5E-FE12-4088-A16A-C3C86DC83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1074" y="2035473"/>
            <a:ext cx="3724275" cy="4141490"/>
          </a:xfrm>
        </p:spPr>
        <p:txBody>
          <a:bodyPr/>
          <a:lstStyle/>
          <a:p>
            <a:r>
              <a:rPr lang="en-US" sz="2000" noProof="0" dirty="0">
                <a:latin typeface="+mn-lt"/>
              </a:rPr>
              <a:t>Facilities for High Performance Computing are expensive.</a:t>
            </a:r>
          </a:p>
          <a:p>
            <a:r>
              <a:rPr lang="en-US" sz="2000" noProof="0" dirty="0">
                <a:latin typeface="+mn-lt"/>
              </a:rPr>
              <a:t>Many organizations (e.g. small universities) cannot afford them</a:t>
            </a:r>
          </a:p>
          <a:p>
            <a:endParaRPr lang="es-CO" dirty="0"/>
          </a:p>
        </p:txBody>
      </p:sp>
      <p:pic>
        <p:nvPicPr>
          <p:cNvPr id="5" name="Picture 2" descr="http://news.utexas.edu/sites/news.utexas.edu/files/know/images/2013/stampede/Stampede_system_shot_750_web_2.jpg">
            <a:extLst>
              <a:ext uri="{FF2B5EF4-FFF2-40B4-BE49-F238E27FC236}">
                <a16:creationId xmlns:a16="http://schemas.microsoft.com/office/drawing/2014/main" id="{418A61FD-47FE-4C00-A39C-3BBA2A4E2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t="4392" r="16657" b="4974"/>
          <a:stretch/>
        </p:blipFill>
        <p:spPr bwMode="auto">
          <a:xfrm>
            <a:off x="628650" y="2035473"/>
            <a:ext cx="4000499" cy="37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F9BF3B-916B-431A-9EB0-23B4DFB76BFD}"/>
              </a:ext>
            </a:extLst>
          </p:cNvPr>
          <p:cNvSpPr txBox="1"/>
          <p:nvPr/>
        </p:nvSpPr>
        <p:spPr>
          <a:xfrm>
            <a:off x="628650" y="5715298"/>
            <a:ext cx="180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err="1"/>
              <a:t>Stampede</a:t>
            </a:r>
            <a:r>
              <a:rPr lang="es-CO" sz="1200" dirty="0"/>
              <a:t> </a:t>
            </a:r>
            <a:r>
              <a:rPr lang="es-CO" sz="1200" dirty="0" err="1"/>
              <a:t>supercomputer</a:t>
            </a:r>
            <a:r>
              <a:rPr lang="es-CO" sz="1200" dirty="0"/>
              <a:t/>
            </a:r>
            <a:br>
              <a:rPr lang="es-CO" sz="1200" dirty="0"/>
            </a:br>
            <a:r>
              <a:rPr lang="es-CO" sz="1200" dirty="0" err="1"/>
              <a:t>University</a:t>
            </a:r>
            <a:r>
              <a:rPr lang="es-CO" sz="1200" dirty="0"/>
              <a:t> </a:t>
            </a:r>
            <a:r>
              <a:rPr lang="es-CO" sz="1200" dirty="0" err="1"/>
              <a:t>of</a:t>
            </a:r>
            <a:r>
              <a:rPr lang="es-CO" sz="1200" dirty="0"/>
              <a:t> Texas, USA</a:t>
            </a:r>
          </a:p>
        </p:txBody>
      </p:sp>
    </p:spTree>
    <p:extLst>
      <p:ext uri="{BB962C8B-B14F-4D97-AF65-F5344CB8AC3E}">
        <p14:creationId xmlns:p14="http://schemas.microsoft.com/office/powerpoint/2010/main" val="32195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68A6665E-F2B6-4038-91EE-7FABF5458597}"/>
              </a:ext>
            </a:extLst>
          </p:cNvPr>
          <p:cNvCxnSpPr>
            <a:cxnSpLocks/>
          </p:cNvCxnSpPr>
          <p:nvPr/>
        </p:nvCxnSpPr>
        <p:spPr>
          <a:xfrm>
            <a:off x="1233994" y="1770434"/>
            <a:ext cx="0" cy="50875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E9E73BA9-B5A1-41E3-AF41-7041F748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s-CO" b="1" dirty="0">
                <a:latin typeface="Montserrat" panose="00000500000000000000" pitchFamily="2" charset="0"/>
              </a:rPr>
              <a:t/>
            </a:r>
            <a:br>
              <a:rPr lang="es-CO" b="1" dirty="0">
                <a:latin typeface="Montserrat" panose="00000500000000000000" pitchFamily="2" charset="0"/>
              </a:rPr>
            </a:br>
            <a:r>
              <a:rPr lang="en-US" b="1" dirty="0" err="1">
                <a:latin typeface="Montserrat" panose="00000500000000000000" pitchFamily="2" charset="0"/>
              </a:rPr>
              <a:t>UnaCloud</a:t>
            </a:r>
            <a:r>
              <a:rPr lang="en-US" b="1" dirty="0">
                <a:latin typeface="Montserrat" panose="00000500000000000000" pitchFamily="2" charset="0"/>
              </a:rPr>
              <a:t/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Running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MPI applications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CE26B5-2C02-4331-8856-83DFF7FD5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435" y="1970843"/>
            <a:ext cx="7202642" cy="4206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We have been implementing several fault-tolerance techniques to start and run GROMACS and MPI jobs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085DF7-3859-4839-A73F-93095F256A80}"/>
              </a:ext>
            </a:extLst>
          </p:cNvPr>
          <p:cNvSpPr txBox="1"/>
          <p:nvPr/>
        </p:nvSpPr>
        <p:spPr>
          <a:xfrm>
            <a:off x="3112675" y="6300555"/>
            <a:ext cx="608951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1200" dirty="0"/>
              <a:t>Garcés Ferrera N., Castro H., Delgado P., González A., Jaramillo C., Peñaranda N. Delgado M. </a:t>
            </a:r>
            <a:br>
              <a:rPr lang="es-CO" sz="1200" dirty="0"/>
            </a:br>
            <a:r>
              <a:rPr lang="es-CO" sz="1200" b="1" dirty="0" err="1"/>
              <a:t>Analysis</a:t>
            </a:r>
            <a:r>
              <a:rPr lang="es-CO" sz="1200" b="1" dirty="0"/>
              <a:t> </a:t>
            </a:r>
            <a:r>
              <a:rPr lang="es-CO" sz="1200" b="1" dirty="0" err="1"/>
              <a:t>of</a:t>
            </a:r>
            <a:r>
              <a:rPr lang="es-CO" sz="1200" b="1" dirty="0"/>
              <a:t> </a:t>
            </a:r>
            <a:r>
              <a:rPr lang="es-CO" sz="1200" b="1" dirty="0" err="1"/>
              <a:t>Gromacs</a:t>
            </a:r>
            <a:r>
              <a:rPr lang="es-CO" sz="1200" b="1" dirty="0"/>
              <a:t> MPI </a:t>
            </a:r>
            <a:r>
              <a:rPr lang="es-CO" sz="1200" b="1" dirty="0" err="1"/>
              <a:t>using</a:t>
            </a:r>
            <a:r>
              <a:rPr lang="es-CO" sz="1200" b="1" dirty="0"/>
              <a:t> </a:t>
            </a:r>
            <a:r>
              <a:rPr lang="es-CO" sz="1200" b="1" dirty="0" err="1"/>
              <a:t>the</a:t>
            </a:r>
            <a:r>
              <a:rPr lang="es-CO" sz="1200" b="1" dirty="0"/>
              <a:t> </a:t>
            </a:r>
            <a:r>
              <a:rPr lang="es-CO" sz="1200" b="1" dirty="0" err="1"/>
              <a:t>Opportunistic</a:t>
            </a:r>
            <a:r>
              <a:rPr lang="es-CO" sz="1200" b="1" dirty="0"/>
              <a:t> Cloud </a:t>
            </a:r>
            <a:r>
              <a:rPr lang="es-CO" sz="1200" b="1" dirty="0" err="1"/>
              <a:t>Infrastructure</a:t>
            </a:r>
            <a:r>
              <a:rPr lang="es-CO" sz="1200" b="1" dirty="0"/>
              <a:t> </a:t>
            </a:r>
            <a:r>
              <a:rPr lang="es-CO" sz="1200" b="1" dirty="0" err="1"/>
              <a:t>UnaCloud</a:t>
            </a:r>
            <a:r>
              <a:rPr lang="es-CO" sz="1200" b="1" dirty="0"/>
              <a:t>. </a:t>
            </a:r>
            <a:r>
              <a:rPr lang="es-CO" sz="1200" dirty="0"/>
              <a:t>CISIS 2012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C55CC8-3213-4819-97F4-2865E997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24" y="6305020"/>
            <a:ext cx="335671" cy="35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val 3">
            <a:extLst>
              <a:ext uri="{FF2B5EF4-FFF2-40B4-BE49-F238E27FC236}">
                <a16:creationId xmlns:a16="http://schemas.microsoft.com/office/drawing/2014/main" id="{EE3E9FCF-F1FF-453D-910B-56FB901974EC}"/>
              </a:ext>
            </a:extLst>
          </p:cNvPr>
          <p:cNvSpPr/>
          <p:nvPr/>
        </p:nvSpPr>
        <p:spPr>
          <a:xfrm>
            <a:off x="1109951" y="2951232"/>
            <a:ext cx="257172" cy="24765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EC0DF9D6-BB2F-46B8-BE91-5854ACB3DD9F}"/>
              </a:ext>
            </a:extLst>
          </p:cNvPr>
          <p:cNvSpPr txBox="1"/>
          <p:nvPr/>
        </p:nvSpPr>
        <p:spPr>
          <a:xfrm>
            <a:off x="1581437" y="2890391"/>
            <a:ext cx="66413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latin typeface="Open Sans" panose="020B0606030504020204"/>
              </a:rPr>
              <a:t>2012</a:t>
            </a:r>
            <a:r>
              <a:rPr lang="es-CO" sz="1600" dirty="0">
                <a:latin typeface="Open Sans" panose="020B0606030504020204"/>
              </a:rPr>
              <a:t>: </a:t>
            </a:r>
            <a:r>
              <a:rPr lang="es-CO" sz="1600" dirty="0" err="1">
                <a:latin typeface="Open Sans" panose="020B0606030504020204"/>
              </a:rPr>
              <a:t>Fault</a:t>
            </a:r>
            <a:r>
              <a:rPr lang="es-CO" sz="1600" dirty="0">
                <a:latin typeface="Open Sans" panose="020B0606030504020204"/>
              </a:rPr>
              <a:t> </a:t>
            </a:r>
            <a:r>
              <a:rPr lang="es-CO" sz="1600" dirty="0" err="1">
                <a:latin typeface="Open Sans" panose="020B0606030504020204"/>
              </a:rPr>
              <a:t>tolerance</a:t>
            </a:r>
            <a:r>
              <a:rPr lang="es-CO" sz="1600" dirty="0">
                <a:latin typeface="Open Sans" panose="020B0606030504020204"/>
              </a:rPr>
              <a:t> </a:t>
            </a:r>
            <a:r>
              <a:rPr lang="es-CO" sz="1600" dirty="0" err="1">
                <a:latin typeface="Open Sans" panose="020B0606030504020204"/>
              </a:rPr>
              <a:t>for</a:t>
            </a:r>
            <a:r>
              <a:rPr lang="es-CO" sz="1600" dirty="0">
                <a:latin typeface="Open Sans" panose="020B0606030504020204"/>
              </a:rPr>
              <a:t> </a:t>
            </a:r>
            <a:r>
              <a:rPr lang="es-CO" sz="1600" dirty="0" err="1">
                <a:latin typeface="Open Sans" panose="020B0606030504020204"/>
              </a:rPr>
              <a:t>Gromacs</a:t>
            </a:r>
            <a:r>
              <a:rPr lang="es-CO" sz="1600" dirty="0">
                <a:latin typeface="Open Sans" panose="020B0606030504020204"/>
              </a:rPr>
              <a:t> MPI</a:t>
            </a:r>
          </a:p>
          <a:p>
            <a:r>
              <a:rPr lang="es-CO" sz="1600" dirty="0">
                <a:latin typeface="Open Sans" panose="020B0606030504020204"/>
              </a:rPr>
              <a:t>	- Determine </a:t>
            </a:r>
            <a:r>
              <a:rPr lang="es-CO" sz="1600" dirty="0" err="1">
                <a:latin typeface="Open Sans" panose="020B0606030504020204"/>
              </a:rPr>
              <a:t>nodes</a:t>
            </a:r>
            <a:r>
              <a:rPr lang="es-CO" sz="1600" dirty="0">
                <a:latin typeface="Open Sans" panose="020B0606030504020204"/>
              </a:rPr>
              <a:t> and configure </a:t>
            </a:r>
            <a:r>
              <a:rPr lang="en-US" sz="1600" dirty="0">
                <a:latin typeface="Open Sans" panose="020B0606030504020204"/>
              </a:rPr>
              <a:t>MDP daemons at startup.</a:t>
            </a:r>
          </a:p>
          <a:p>
            <a:r>
              <a:rPr lang="en-US" sz="1600" dirty="0">
                <a:latin typeface="Open Sans" panose="020B0606030504020204"/>
              </a:rPr>
              <a:t>	- To save (checkpoint) the state of the jobs periodically</a:t>
            </a:r>
          </a:p>
          <a:p>
            <a:r>
              <a:rPr lang="en-US" sz="1600" dirty="0">
                <a:latin typeface="Open Sans" panose="020B0606030504020204"/>
              </a:rPr>
              <a:t>	- To run and restart the execution of the GROMACS simulations</a:t>
            </a: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483ABF73-52EE-457A-9DB4-5CA07E4AAF5E}"/>
              </a:ext>
            </a:extLst>
          </p:cNvPr>
          <p:cNvSpPr/>
          <p:nvPr/>
        </p:nvSpPr>
        <p:spPr>
          <a:xfrm>
            <a:off x="1109951" y="4156311"/>
            <a:ext cx="257172" cy="24765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69A2186F-52A1-4A92-8741-4B3965A81444}"/>
              </a:ext>
            </a:extLst>
          </p:cNvPr>
          <p:cNvSpPr/>
          <p:nvPr/>
        </p:nvSpPr>
        <p:spPr>
          <a:xfrm>
            <a:off x="1124485" y="4973426"/>
            <a:ext cx="257172" cy="24765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FE895A4B-3CE3-49A3-BBD0-16779EA33019}"/>
              </a:ext>
            </a:extLst>
          </p:cNvPr>
          <p:cNvSpPr txBox="1"/>
          <p:nvPr/>
        </p:nvSpPr>
        <p:spPr>
          <a:xfrm>
            <a:off x="1581436" y="4919266"/>
            <a:ext cx="5228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latin typeface="Open Sans" panose="020B0606030504020204"/>
              </a:rPr>
              <a:t>2017-today: </a:t>
            </a:r>
            <a:r>
              <a:rPr lang="es-CO" sz="1600" dirty="0" err="1">
                <a:latin typeface="Open Sans" panose="020B0606030504020204"/>
              </a:rPr>
              <a:t>Fault</a:t>
            </a:r>
            <a:r>
              <a:rPr lang="es-CO" sz="1600" dirty="0">
                <a:latin typeface="Open Sans" panose="020B0606030504020204"/>
              </a:rPr>
              <a:t> </a:t>
            </a:r>
            <a:r>
              <a:rPr lang="es-CO" sz="1600" dirty="0" err="1">
                <a:latin typeface="Open Sans" panose="020B0606030504020204"/>
              </a:rPr>
              <a:t>tolerance</a:t>
            </a:r>
            <a:r>
              <a:rPr lang="es-CO" sz="1600" dirty="0">
                <a:latin typeface="Open Sans" panose="020B0606030504020204"/>
              </a:rPr>
              <a:t> </a:t>
            </a:r>
            <a:r>
              <a:rPr lang="es-CO" sz="1600" dirty="0" err="1">
                <a:latin typeface="Open Sans" panose="020B0606030504020204"/>
              </a:rPr>
              <a:t>for</a:t>
            </a:r>
            <a:r>
              <a:rPr lang="es-CO" sz="1600" dirty="0">
                <a:latin typeface="Open Sans" panose="020B0606030504020204"/>
              </a:rPr>
              <a:t> non-MPI </a:t>
            </a:r>
            <a:r>
              <a:rPr lang="es-CO" sz="1600" dirty="0" err="1">
                <a:latin typeface="Open Sans" panose="020B0606030504020204"/>
              </a:rPr>
              <a:t>applications</a:t>
            </a:r>
            <a:endParaRPr lang="es-CO" sz="1600" dirty="0">
              <a:latin typeface="Open Sans" panose="020B0606030504020204"/>
            </a:endParaRPr>
          </a:p>
          <a:p>
            <a:r>
              <a:rPr lang="es-CO" sz="1600" dirty="0">
                <a:latin typeface="Open Sans" panose="020B0606030504020204"/>
              </a:rPr>
              <a:t>	- </a:t>
            </a:r>
            <a:r>
              <a:rPr lang="es-CO" sz="1600" dirty="0" err="1" smtClean="0">
                <a:latin typeface="Open Sans" panose="020B0606030504020204"/>
              </a:rPr>
              <a:t>Design</a:t>
            </a:r>
            <a:r>
              <a:rPr lang="es-CO" sz="1600" dirty="0" smtClean="0">
                <a:latin typeface="Open Sans" panose="020B0606030504020204"/>
              </a:rPr>
              <a:t> </a:t>
            </a:r>
            <a:r>
              <a:rPr lang="es-CO" sz="1600" dirty="0" err="1" smtClean="0">
                <a:latin typeface="Open Sans" panose="020B0606030504020204"/>
              </a:rPr>
              <a:t>for</a:t>
            </a:r>
            <a:r>
              <a:rPr lang="es-CO" sz="1600" dirty="0" smtClean="0">
                <a:latin typeface="Open Sans" panose="020B0606030504020204"/>
              </a:rPr>
              <a:t> </a:t>
            </a:r>
            <a:r>
              <a:rPr lang="es-CO" sz="1600" dirty="0" err="1" smtClean="0">
                <a:latin typeface="Open Sans" panose="020B0606030504020204"/>
              </a:rPr>
              <a:t>relaibiity</a:t>
            </a:r>
            <a:endParaRPr lang="es-CO" sz="1600" dirty="0">
              <a:latin typeface="Open Sans" panose="020B0606030504020204"/>
            </a:endParaRP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07A09B8B-4EC6-4409-821F-47CB0977A130}"/>
              </a:ext>
            </a:extLst>
          </p:cNvPr>
          <p:cNvSpPr txBox="1"/>
          <p:nvPr/>
        </p:nvSpPr>
        <p:spPr>
          <a:xfrm>
            <a:off x="1581437" y="4087292"/>
            <a:ext cx="4133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14375" indent="-714375"/>
            <a:r>
              <a:rPr lang="es-CO" sz="1600" b="1" dirty="0">
                <a:latin typeface="Open Sans" panose="020B0606030504020204"/>
              </a:rPr>
              <a:t>2015: </a:t>
            </a:r>
            <a:r>
              <a:rPr lang="es-CO" sz="1600" dirty="0" err="1">
                <a:latin typeface="Open Sans" panose="020B0606030504020204"/>
              </a:rPr>
              <a:t>Fault</a:t>
            </a:r>
            <a:r>
              <a:rPr lang="es-CO" sz="1600" dirty="0">
                <a:latin typeface="Open Sans" panose="020B0606030504020204"/>
              </a:rPr>
              <a:t> </a:t>
            </a:r>
            <a:r>
              <a:rPr lang="es-CO" sz="1600" dirty="0" err="1">
                <a:latin typeface="Open Sans" panose="020B0606030504020204"/>
              </a:rPr>
              <a:t>tolerance</a:t>
            </a:r>
            <a:r>
              <a:rPr lang="es-CO" sz="1600" dirty="0">
                <a:latin typeface="Open Sans" panose="020B0606030504020204"/>
              </a:rPr>
              <a:t> </a:t>
            </a:r>
            <a:r>
              <a:rPr lang="es-CO" sz="1600" dirty="0" err="1">
                <a:latin typeface="Open Sans" panose="020B0606030504020204"/>
              </a:rPr>
              <a:t>for</a:t>
            </a:r>
            <a:r>
              <a:rPr lang="es-CO" sz="1600" dirty="0">
                <a:latin typeface="Open Sans" panose="020B0606030504020204"/>
              </a:rPr>
              <a:t> MPI </a:t>
            </a:r>
            <a:r>
              <a:rPr lang="es-CO" sz="1600" dirty="0" err="1">
                <a:latin typeface="Open Sans" panose="020B0606030504020204"/>
              </a:rPr>
              <a:t>applications</a:t>
            </a:r>
            <a:endParaRPr lang="es-CO" sz="1600" dirty="0">
              <a:latin typeface="Open Sans" panose="020B0606030504020204"/>
            </a:endParaRPr>
          </a:p>
          <a:p>
            <a:r>
              <a:rPr lang="es-CO" sz="1600" dirty="0">
                <a:latin typeface="Open Sans" panose="020B0606030504020204"/>
              </a:rPr>
              <a:t>	- </a:t>
            </a:r>
            <a:r>
              <a:rPr lang="es-CO" sz="1600" dirty="0" err="1">
                <a:latin typeface="Open Sans" panose="020B0606030504020204"/>
              </a:rPr>
              <a:t>library-based</a:t>
            </a:r>
            <a:r>
              <a:rPr lang="es-CO" sz="1600" dirty="0">
                <a:latin typeface="Open Sans" panose="020B0606030504020204"/>
              </a:rPr>
              <a:t> MPI </a:t>
            </a:r>
            <a:r>
              <a:rPr lang="es-CO" sz="1600" dirty="0" err="1">
                <a:latin typeface="Open Sans" panose="020B0606030504020204"/>
              </a:rPr>
              <a:t>snapshots</a:t>
            </a:r>
            <a:endParaRPr lang="es-CO" sz="16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33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UnaCloud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Understanding the problem</a:t>
            </a:r>
            <a:endParaRPr lang="en-US" dirty="0"/>
          </a:p>
        </p:txBody>
      </p:sp>
      <p:grpSp>
        <p:nvGrpSpPr>
          <p:cNvPr id="49" name="Grupo 48"/>
          <p:cNvGrpSpPr/>
          <p:nvPr/>
        </p:nvGrpSpPr>
        <p:grpSpPr>
          <a:xfrm>
            <a:off x="1038003" y="1618620"/>
            <a:ext cx="6903443" cy="5220130"/>
            <a:chOff x="816622" y="1465281"/>
            <a:chExt cx="6903443" cy="5220130"/>
          </a:xfrm>
        </p:grpSpPr>
        <p:sp>
          <p:nvSpPr>
            <p:cNvPr id="4" name="Rectángulo redondeado 3"/>
            <p:cNvSpPr/>
            <p:nvPr/>
          </p:nvSpPr>
          <p:spPr>
            <a:xfrm>
              <a:off x="1001457" y="3528479"/>
              <a:ext cx="1456036" cy="135817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>
                  <a:latin typeface="Cambria" panose="02040503050406030204" pitchFamily="18" charset="0"/>
                  <a:cs typeface="Times New Roman" panose="02020603050405020304" pitchFamily="18" charset="0"/>
                </a:rPr>
                <a:t>¿ Why don't virtual machines always start running?</a:t>
              </a:r>
              <a:endParaRPr lang="es-CO" sz="1600" i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816622" y="4027548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 anchorCtr="1"/>
            <a:lstStyle/>
            <a:p>
              <a:pPr algn="ctr"/>
              <a:r>
                <a:rPr lang="es-CO" sz="2400" b="1" dirty="0">
                  <a:solidFill>
                    <a:schemeClr val="bg1"/>
                  </a:solidFill>
                  <a:latin typeface="Berlin Sans FB Demi" panose="020E0802020502020306" pitchFamily="34" charset="0"/>
                  <a:cs typeface="Aharoni" panose="02010803020104030203" pitchFamily="2" charset="-79"/>
                </a:rPr>
                <a:t>x</a:t>
              </a:r>
              <a:endParaRPr lang="es-CO" sz="16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anose="02010803020104030203" pitchFamily="2" charset="-79"/>
              </a:endParaRPr>
            </a:p>
          </p:txBody>
        </p:sp>
        <p:cxnSp>
          <p:nvCxnSpPr>
            <p:cNvPr id="6" name="38 Conector recto de flecha">
              <a:extLst>
                <a:ext uri="{FF2B5EF4-FFF2-40B4-BE49-F238E27FC236}">
                  <a16:creationId xmlns:a16="http://schemas.microsoft.com/office/drawing/2014/main" id="{A79D6E0A-8A60-CF47-AE04-879A7C7DAB92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4785899" y="3019014"/>
              <a:ext cx="1058566" cy="5369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38 Conector recto de flecha">
              <a:extLst>
                <a:ext uri="{FF2B5EF4-FFF2-40B4-BE49-F238E27FC236}">
                  <a16:creationId xmlns:a16="http://schemas.microsoft.com/office/drawing/2014/main" id="{F35A8C32-389E-5E46-8FC1-146A6866A48B}"/>
                </a:ext>
              </a:extLst>
            </p:cNvPr>
            <p:cNvCxnSpPr>
              <a:cxnSpLocks/>
              <a:stCxn id="37" idx="3"/>
              <a:endCxn id="10" idx="1"/>
            </p:cNvCxnSpPr>
            <p:nvPr/>
          </p:nvCxnSpPr>
          <p:spPr>
            <a:xfrm flipV="1">
              <a:off x="4776374" y="1777678"/>
              <a:ext cx="1060909" cy="11935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38 Conector recto de flecha">
              <a:extLst>
                <a:ext uri="{FF2B5EF4-FFF2-40B4-BE49-F238E27FC236}">
                  <a16:creationId xmlns:a16="http://schemas.microsoft.com/office/drawing/2014/main" id="{348287C1-CA32-E749-B860-45F0C4E70331}"/>
                </a:ext>
              </a:extLst>
            </p:cNvPr>
            <p:cNvCxnSpPr>
              <a:cxnSpLocks/>
              <a:stCxn id="44" idx="3"/>
              <a:endCxn id="33" idx="1"/>
            </p:cNvCxnSpPr>
            <p:nvPr/>
          </p:nvCxnSpPr>
          <p:spPr>
            <a:xfrm>
              <a:off x="4786096" y="5625125"/>
              <a:ext cx="1058369" cy="5935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38 Conector recto de flecha">
              <a:extLst>
                <a:ext uri="{FF2B5EF4-FFF2-40B4-BE49-F238E27FC236}">
                  <a16:creationId xmlns:a16="http://schemas.microsoft.com/office/drawing/2014/main" id="{84662304-3A2B-8E45-B456-C15B4AE7A127}"/>
                </a:ext>
              </a:extLst>
            </p:cNvPr>
            <p:cNvCxnSpPr>
              <a:cxnSpLocks/>
              <a:stCxn id="43" idx="3"/>
              <a:endCxn id="33" idx="1"/>
            </p:cNvCxnSpPr>
            <p:nvPr/>
          </p:nvCxnSpPr>
          <p:spPr>
            <a:xfrm>
              <a:off x="4785899" y="4733722"/>
              <a:ext cx="1058566" cy="14849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13 Rectángulo redondeado">
              <a:extLst>
                <a:ext uri="{FF2B5EF4-FFF2-40B4-BE49-F238E27FC236}">
                  <a16:creationId xmlns:a16="http://schemas.microsoft.com/office/drawing/2014/main" id="{AB2FA745-F0CE-0D4A-BE08-4B071BB8C299}"/>
                </a:ext>
              </a:extLst>
            </p:cNvPr>
            <p:cNvSpPr/>
            <p:nvPr/>
          </p:nvSpPr>
          <p:spPr>
            <a:xfrm>
              <a:off x="5837283" y="1465281"/>
              <a:ext cx="1874380" cy="6247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Efficient file transmission protocols</a:t>
              </a: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F50B7D73-99B4-6345-9FAC-3A0DB0C99860}"/>
                </a:ext>
              </a:extLst>
            </p:cNvPr>
            <p:cNvGrpSpPr/>
            <p:nvPr/>
          </p:nvGrpSpPr>
          <p:grpSpPr>
            <a:xfrm>
              <a:off x="5641158" y="1895916"/>
              <a:ext cx="450764" cy="369651"/>
              <a:chOff x="3037686" y="3175424"/>
              <a:chExt cx="450764" cy="369651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E7ABD5FA-28B5-E747-8497-7DBB97F9BE85}"/>
                  </a:ext>
                </a:extLst>
              </p:cNvPr>
              <p:cNvSpPr/>
              <p:nvPr/>
            </p:nvSpPr>
            <p:spPr>
              <a:xfrm>
                <a:off x="3063722" y="3175424"/>
                <a:ext cx="369651" cy="3696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 b="1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ACF10101-0A4A-F34F-873C-46095D5EDCBA}"/>
                  </a:ext>
                </a:extLst>
              </p:cNvPr>
              <p:cNvSpPr/>
              <p:nvPr/>
            </p:nvSpPr>
            <p:spPr>
              <a:xfrm>
                <a:off x="3037686" y="3185047"/>
                <a:ext cx="4507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sz="16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r>
                  <a:rPr lang="es-CO" sz="1400" b="1" baseline="-25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</p:grpSp>
        <p:sp>
          <p:nvSpPr>
            <p:cNvPr id="14" name="13 Rectángulo redondeado">
              <a:extLst>
                <a:ext uri="{FF2B5EF4-FFF2-40B4-BE49-F238E27FC236}">
                  <a16:creationId xmlns:a16="http://schemas.microsoft.com/office/drawing/2014/main" id="{1C2C29E8-3006-E84D-8B70-2A17B59766C3}"/>
                </a:ext>
              </a:extLst>
            </p:cNvPr>
            <p:cNvSpPr/>
            <p:nvPr/>
          </p:nvSpPr>
          <p:spPr>
            <a:xfrm>
              <a:off x="5837283" y="2381312"/>
              <a:ext cx="1874380" cy="6247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Reduce the size of the files to be transmitted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9C5CF90A-150B-E04F-84D3-DD5CD5808B84}"/>
                </a:ext>
              </a:extLst>
            </p:cNvPr>
            <p:cNvGrpSpPr/>
            <p:nvPr/>
          </p:nvGrpSpPr>
          <p:grpSpPr>
            <a:xfrm>
              <a:off x="5594477" y="2789144"/>
              <a:ext cx="450764" cy="369651"/>
              <a:chOff x="3031129" y="3175424"/>
              <a:chExt cx="450764" cy="369651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D4498128-307F-6444-A2AF-6451B9265C29}"/>
                  </a:ext>
                </a:extLst>
              </p:cNvPr>
              <p:cNvSpPr/>
              <p:nvPr/>
            </p:nvSpPr>
            <p:spPr>
              <a:xfrm>
                <a:off x="3063722" y="3175424"/>
                <a:ext cx="369651" cy="3696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 b="1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F260BFE3-5A6F-5140-A958-B44823751D01}"/>
                  </a:ext>
                </a:extLst>
              </p:cNvPr>
              <p:cNvSpPr/>
              <p:nvPr/>
            </p:nvSpPr>
            <p:spPr>
              <a:xfrm>
                <a:off x="3031129" y="3185047"/>
                <a:ext cx="4507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sz="16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r>
                  <a:rPr lang="es-CO" sz="1400" b="1" baseline="-25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</a:p>
            </p:txBody>
          </p:sp>
        </p:grpSp>
        <p:sp>
          <p:nvSpPr>
            <p:cNvPr id="18" name="13 Rectángulo redondeado">
              <a:extLst>
                <a:ext uri="{FF2B5EF4-FFF2-40B4-BE49-F238E27FC236}">
                  <a16:creationId xmlns:a16="http://schemas.microsoft.com/office/drawing/2014/main" id="{E085DC7D-2B18-B042-8FE5-AAFCA0F517B8}"/>
                </a:ext>
              </a:extLst>
            </p:cNvPr>
            <p:cNvSpPr/>
            <p:nvPr/>
          </p:nvSpPr>
          <p:spPr>
            <a:xfrm>
              <a:off x="5844465" y="3243594"/>
              <a:ext cx="1874380" cy="6247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Reduce the need to transmit files</a:t>
              </a:r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CA0299CA-1AC6-6948-9064-EAB6F62D87C1}"/>
                </a:ext>
              </a:extLst>
            </p:cNvPr>
            <p:cNvGrpSpPr/>
            <p:nvPr/>
          </p:nvGrpSpPr>
          <p:grpSpPr>
            <a:xfrm>
              <a:off x="5625076" y="3680001"/>
              <a:ext cx="450764" cy="369651"/>
              <a:chOff x="3031129" y="3175424"/>
              <a:chExt cx="450764" cy="369651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FBC611CC-19A7-F946-8AEC-E489A0F63AAF}"/>
                  </a:ext>
                </a:extLst>
              </p:cNvPr>
              <p:cNvSpPr/>
              <p:nvPr/>
            </p:nvSpPr>
            <p:spPr>
              <a:xfrm>
                <a:off x="3063722" y="3175424"/>
                <a:ext cx="369651" cy="3696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 b="1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F6591DEE-D7F1-3945-B77A-FF588AFFC3AA}"/>
                  </a:ext>
                </a:extLst>
              </p:cNvPr>
              <p:cNvSpPr/>
              <p:nvPr/>
            </p:nvSpPr>
            <p:spPr>
              <a:xfrm>
                <a:off x="3031129" y="3175522"/>
                <a:ext cx="4507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sz="16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r>
                  <a:rPr lang="es-CO" sz="1400" b="1" baseline="-25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</p:grpSp>
        <p:cxnSp>
          <p:nvCxnSpPr>
            <p:cNvPr id="22" name="38 Conector recto de flecha">
              <a:extLst>
                <a:ext uri="{FF2B5EF4-FFF2-40B4-BE49-F238E27FC236}">
                  <a16:creationId xmlns:a16="http://schemas.microsoft.com/office/drawing/2014/main" id="{D7FB92D2-6444-DC4C-A2F4-B84837FD448F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4785899" y="2693709"/>
              <a:ext cx="1051384" cy="3123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13 Rectángulo redondeado">
              <a:extLst>
                <a:ext uri="{FF2B5EF4-FFF2-40B4-BE49-F238E27FC236}">
                  <a16:creationId xmlns:a16="http://schemas.microsoft.com/office/drawing/2014/main" id="{7AA1DED1-6AEC-B946-9676-1E09E5763067}"/>
                </a:ext>
              </a:extLst>
            </p:cNvPr>
            <p:cNvSpPr/>
            <p:nvPr/>
          </p:nvSpPr>
          <p:spPr>
            <a:xfrm>
              <a:off x="5844465" y="4142224"/>
              <a:ext cx="1875600" cy="6264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Efficiently manage</a:t>
              </a:r>
              <a:b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disk space</a:t>
              </a: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366E0ECD-1C20-6A4A-AB48-0FED1C377E48}"/>
                </a:ext>
              </a:extLst>
            </p:cNvPr>
            <p:cNvGrpSpPr/>
            <p:nvPr/>
          </p:nvGrpSpPr>
          <p:grpSpPr>
            <a:xfrm>
              <a:off x="5625076" y="4580237"/>
              <a:ext cx="450764" cy="369651"/>
              <a:chOff x="3021604" y="3175424"/>
              <a:chExt cx="450764" cy="369651"/>
            </a:xfrm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83917F87-95FE-AE48-A49D-6E01E96206F0}"/>
                  </a:ext>
                </a:extLst>
              </p:cNvPr>
              <p:cNvSpPr/>
              <p:nvPr/>
            </p:nvSpPr>
            <p:spPr>
              <a:xfrm>
                <a:off x="3063722" y="3175424"/>
                <a:ext cx="369651" cy="3696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 b="1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1A354896-994B-BA47-BC0E-A162B18CCACC}"/>
                  </a:ext>
                </a:extLst>
              </p:cNvPr>
              <p:cNvSpPr/>
              <p:nvPr/>
            </p:nvSpPr>
            <p:spPr>
              <a:xfrm>
                <a:off x="3021604" y="3175522"/>
                <a:ext cx="4507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sz="16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r>
                  <a:rPr lang="es-CO" sz="1400" b="1" baseline="-25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</p:grpSp>
        <p:sp>
          <p:nvSpPr>
            <p:cNvPr id="27" name="13 Rectángulo redondeado">
              <a:extLst>
                <a:ext uri="{FF2B5EF4-FFF2-40B4-BE49-F238E27FC236}">
                  <a16:creationId xmlns:a16="http://schemas.microsoft.com/office/drawing/2014/main" id="{AF37277E-B0D6-4F4F-8E2F-FD9FFDCF6FE4}"/>
                </a:ext>
              </a:extLst>
            </p:cNvPr>
            <p:cNvSpPr/>
            <p:nvPr/>
          </p:nvSpPr>
          <p:spPr>
            <a:xfrm>
              <a:off x="5844465" y="5033627"/>
              <a:ext cx="1875600" cy="6264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Location algorithms that consider disk space</a:t>
              </a: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2247BD33-6C3B-D64C-BA4E-808514AB55DD}"/>
                </a:ext>
              </a:extLst>
            </p:cNvPr>
            <p:cNvGrpSpPr/>
            <p:nvPr/>
          </p:nvGrpSpPr>
          <p:grpSpPr>
            <a:xfrm>
              <a:off x="5623052" y="5430934"/>
              <a:ext cx="450764" cy="369651"/>
              <a:chOff x="3021604" y="3175424"/>
              <a:chExt cx="450764" cy="369651"/>
            </a:xfrm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421F9E3F-AC2B-8345-8C57-5F32682DAFEF}"/>
                  </a:ext>
                </a:extLst>
              </p:cNvPr>
              <p:cNvSpPr/>
              <p:nvPr/>
            </p:nvSpPr>
            <p:spPr>
              <a:xfrm>
                <a:off x="3063722" y="3175424"/>
                <a:ext cx="369651" cy="3696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 b="1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BC8ADC3C-B7F9-E142-A270-A5F7DC3D5968}"/>
                  </a:ext>
                </a:extLst>
              </p:cNvPr>
              <p:cNvSpPr/>
              <p:nvPr/>
            </p:nvSpPr>
            <p:spPr>
              <a:xfrm>
                <a:off x="3021604" y="3175522"/>
                <a:ext cx="4507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sz="16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r>
                  <a:rPr lang="es-CO" sz="1400" b="1" baseline="-250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</p:grpSp>
        <p:cxnSp>
          <p:nvCxnSpPr>
            <p:cNvPr id="31" name="38 Conector recto de flecha">
              <a:extLst>
                <a:ext uri="{FF2B5EF4-FFF2-40B4-BE49-F238E27FC236}">
                  <a16:creationId xmlns:a16="http://schemas.microsoft.com/office/drawing/2014/main" id="{FDF63890-D666-384B-9957-15720A7C7DA5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4785899" y="3833486"/>
              <a:ext cx="1058566" cy="621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8 Conector recto de flecha">
              <a:extLst>
                <a:ext uri="{FF2B5EF4-FFF2-40B4-BE49-F238E27FC236}">
                  <a16:creationId xmlns:a16="http://schemas.microsoft.com/office/drawing/2014/main" id="{38DF518F-ABF4-FE42-9CD1-872B65FAFFE4}"/>
                </a:ext>
              </a:extLst>
            </p:cNvPr>
            <p:cNvCxnSpPr>
              <a:cxnSpLocks/>
              <a:stCxn id="38" idx="3"/>
              <a:endCxn id="27" idx="1"/>
            </p:cNvCxnSpPr>
            <p:nvPr/>
          </p:nvCxnSpPr>
          <p:spPr>
            <a:xfrm>
              <a:off x="4776177" y="3833486"/>
              <a:ext cx="1068288" cy="15133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13 Rectángulo redondeado">
              <a:extLst>
                <a:ext uri="{FF2B5EF4-FFF2-40B4-BE49-F238E27FC236}">
                  <a16:creationId xmlns:a16="http://schemas.microsoft.com/office/drawing/2014/main" id="{0E4BC94B-6C23-B246-98BA-1C0E7B679EC5}"/>
                </a:ext>
              </a:extLst>
            </p:cNvPr>
            <p:cNvSpPr/>
            <p:nvPr/>
          </p:nvSpPr>
          <p:spPr>
            <a:xfrm>
              <a:off x="5844465" y="5905434"/>
              <a:ext cx="1875600" cy="6264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Preconfigured</a:t>
              </a:r>
              <a:b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</a:br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virtual images</a:t>
              </a:r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535AC93A-49FA-2B46-9615-BB8297109504}"/>
                </a:ext>
              </a:extLst>
            </p:cNvPr>
            <p:cNvGrpSpPr/>
            <p:nvPr/>
          </p:nvGrpSpPr>
          <p:grpSpPr>
            <a:xfrm>
              <a:off x="5623052" y="6315760"/>
              <a:ext cx="425116" cy="369651"/>
              <a:chOff x="3037686" y="3175424"/>
              <a:chExt cx="425116" cy="369651"/>
            </a:xfrm>
          </p:grpSpPr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5C4BF259-BE49-1542-B20B-B113FC836741}"/>
                  </a:ext>
                </a:extLst>
              </p:cNvPr>
              <p:cNvSpPr/>
              <p:nvPr/>
            </p:nvSpPr>
            <p:spPr>
              <a:xfrm>
                <a:off x="3063722" y="3175424"/>
                <a:ext cx="369651" cy="3696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 b="1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CCCE3206-419D-EE4C-A185-F3A4D13BFDB6}"/>
                  </a:ext>
                </a:extLst>
              </p:cNvPr>
              <p:cNvSpPr/>
              <p:nvPr/>
            </p:nvSpPr>
            <p:spPr>
              <a:xfrm>
                <a:off x="3037686" y="3185047"/>
                <a:ext cx="4251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O" sz="16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</a:t>
                </a:r>
                <a:r>
                  <a:rPr lang="es-CO" sz="1400" b="1" baseline="-2500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  <a:endParaRPr lang="es-CO" sz="1400" b="1" baseline="-250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7" name="17 Rectángulo redondeado">
              <a:extLst>
                <a:ext uri="{FF2B5EF4-FFF2-40B4-BE49-F238E27FC236}">
                  <a16:creationId xmlns:a16="http://schemas.microsoft.com/office/drawing/2014/main" id="{D6D04475-7663-3B45-807B-D0634308FC42}"/>
                </a:ext>
              </a:extLst>
            </p:cNvPr>
            <p:cNvSpPr/>
            <p:nvPr/>
          </p:nvSpPr>
          <p:spPr>
            <a:xfrm>
              <a:off x="2901994" y="2658807"/>
              <a:ext cx="1874380" cy="6247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Network congestion</a:t>
              </a:r>
              <a:endParaRPr lang="es-CO" sz="105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8" name="17 Rectángulo redondeado">
              <a:extLst>
                <a:ext uri="{FF2B5EF4-FFF2-40B4-BE49-F238E27FC236}">
                  <a16:creationId xmlns:a16="http://schemas.microsoft.com/office/drawing/2014/main" id="{38318360-1179-9A4F-8482-896397053AF8}"/>
                </a:ext>
              </a:extLst>
            </p:cNvPr>
            <p:cNvSpPr/>
            <p:nvPr/>
          </p:nvSpPr>
          <p:spPr>
            <a:xfrm>
              <a:off x="2901797" y="3521089"/>
              <a:ext cx="1874380" cy="6247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Insufficient hard disk space</a:t>
              </a:r>
              <a:endParaRPr lang="es-CO" sz="105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FBC1828-D534-2E42-AEF8-5024ACC7C0DA}"/>
                </a:ext>
              </a:extLst>
            </p:cNvPr>
            <p:cNvSpPr/>
            <p:nvPr/>
          </p:nvSpPr>
          <p:spPr>
            <a:xfrm>
              <a:off x="2724405" y="3957496"/>
              <a:ext cx="369651" cy="3696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F40835FF-BA1C-4E45-9B9B-4042CCADD4D8}"/>
                </a:ext>
              </a:extLst>
            </p:cNvPr>
            <p:cNvSpPr/>
            <p:nvPr/>
          </p:nvSpPr>
          <p:spPr>
            <a:xfrm>
              <a:off x="2758174" y="3909871"/>
              <a:ext cx="3529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0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</a:t>
              </a:r>
              <a:r>
                <a:rPr lang="es-CO" sz="2000" b="1" baseline="-250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s-CO" sz="2000" b="1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26C51E35-4C57-B944-A83A-F7CDA5EECDE0}"/>
                </a:ext>
              </a:extLst>
            </p:cNvPr>
            <p:cNvSpPr/>
            <p:nvPr/>
          </p:nvSpPr>
          <p:spPr>
            <a:xfrm>
              <a:off x="2695830" y="3066639"/>
              <a:ext cx="369651" cy="3696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01356D9F-4268-E34B-A406-20C3487A74E5}"/>
                </a:ext>
              </a:extLst>
            </p:cNvPr>
            <p:cNvSpPr/>
            <p:nvPr/>
          </p:nvSpPr>
          <p:spPr>
            <a:xfrm>
              <a:off x="2729599" y="3019014"/>
              <a:ext cx="3529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0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</a:t>
              </a:r>
              <a:r>
                <a:rPr lang="es-CO" sz="2000" b="1" baseline="-250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s-CO" sz="2000" b="1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17 Rectángulo redondeado">
              <a:extLst>
                <a:ext uri="{FF2B5EF4-FFF2-40B4-BE49-F238E27FC236}">
                  <a16:creationId xmlns:a16="http://schemas.microsoft.com/office/drawing/2014/main" id="{F451ECC6-5C0B-2045-AB0D-6694C6C4A404}"/>
                </a:ext>
              </a:extLst>
            </p:cNvPr>
            <p:cNvSpPr/>
            <p:nvPr/>
          </p:nvSpPr>
          <p:spPr>
            <a:xfrm>
              <a:off x="2911519" y="4421325"/>
              <a:ext cx="1874380" cy="6247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Virtual image is incompatible</a:t>
              </a:r>
              <a:endParaRPr lang="es-CO" sz="105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4" name="17 Rectángulo redondeado">
              <a:extLst>
                <a:ext uri="{FF2B5EF4-FFF2-40B4-BE49-F238E27FC236}">
                  <a16:creationId xmlns:a16="http://schemas.microsoft.com/office/drawing/2014/main" id="{A926B7D6-2E99-A84B-81A4-490DB59E44D3}"/>
                </a:ext>
              </a:extLst>
            </p:cNvPr>
            <p:cNvSpPr/>
            <p:nvPr/>
          </p:nvSpPr>
          <p:spPr>
            <a:xfrm>
              <a:off x="2911716" y="5312728"/>
              <a:ext cx="1874380" cy="62479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The virtual machine does not log in</a:t>
              </a:r>
              <a:endParaRPr lang="es-CO" sz="105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0C9E8BF3-863A-6D43-9894-2AE7F1055960}"/>
                </a:ext>
              </a:extLst>
            </p:cNvPr>
            <p:cNvSpPr/>
            <p:nvPr/>
          </p:nvSpPr>
          <p:spPr>
            <a:xfrm>
              <a:off x="2734127" y="4857732"/>
              <a:ext cx="369651" cy="3696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334498F4-116D-884B-A3CA-F0989A8C7E0D}"/>
                </a:ext>
              </a:extLst>
            </p:cNvPr>
            <p:cNvSpPr/>
            <p:nvPr/>
          </p:nvSpPr>
          <p:spPr>
            <a:xfrm>
              <a:off x="2767896" y="4810107"/>
              <a:ext cx="3529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0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</a:t>
              </a:r>
              <a:r>
                <a:rPr lang="es-CO" sz="2000" b="1" baseline="-250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s-CO" sz="2000" b="1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B475AA37-24C7-AF4E-91B7-FA609281EA1C}"/>
                </a:ext>
              </a:extLst>
            </p:cNvPr>
            <p:cNvSpPr/>
            <p:nvPr/>
          </p:nvSpPr>
          <p:spPr>
            <a:xfrm>
              <a:off x="2734127" y="5730085"/>
              <a:ext cx="369651" cy="36965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5B01BBF2-868A-904A-A7C4-498542CFCC1C}"/>
                </a:ext>
              </a:extLst>
            </p:cNvPr>
            <p:cNvSpPr/>
            <p:nvPr/>
          </p:nvSpPr>
          <p:spPr>
            <a:xfrm>
              <a:off x="2767896" y="5682460"/>
              <a:ext cx="3529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000" b="1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</a:t>
              </a:r>
              <a:r>
                <a:rPr lang="es-CO" sz="2000" b="1" baseline="-25000" dirty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es-CO" sz="2000" b="1" baseline="-25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7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UnaCloud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new model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Closed catalog of Images</a:t>
            </a:r>
          </a:p>
          <a:p>
            <a:r>
              <a:rPr lang="en-US" dirty="0" smtClean="0"/>
              <a:t>Pre-loaded images</a:t>
            </a:r>
          </a:p>
          <a:p>
            <a:r>
              <a:rPr lang="en-US" dirty="0" smtClean="0"/>
              <a:t>Multi-attach disks</a:t>
            </a:r>
          </a:p>
          <a:p>
            <a:pPr lvl="1"/>
            <a:r>
              <a:rPr lang="en-US" dirty="0" smtClean="0"/>
              <a:t>Fast cloning and booting</a:t>
            </a:r>
          </a:p>
          <a:p>
            <a:pPr lvl="1"/>
            <a:r>
              <a:rPr lang="en-US" dirty="0" smtClean="0"/>
              <a:t>Enables migration</a:t>
            </a:r>
          </a:p>
          <a:p>
            <a:r>
              <a:rPr lang="en-US" dirty="0" smtClean="0"/>
              <a:t>Global snapshot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90D34D-7990-AE4F-B37E-5685C2CD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19" y="3049213"/>
            <a:ext cx="2556256" cy="23489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69" y="1027907"/>
            <a:ext cx="2021306" cy="202130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F955ACC-DE65-1640-96BB-A73769D6ABF1}"/>
              </a:ext>
            </a:extLst>
          </p:cNvPr>
          <p:cNvSpPr/>
          <p:nvPr/>
        </p:nvSpPr>
        <p:spPr>
          <a:xfrm>
            <a:off x="3337504" y="4316541"/>
            <a:ext cx="1641603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s-CO" sz="1600" b="1" dirty="0">
                <a:latin typeface="Cambria" panose="02040503050406030204" pitchFamily="18" charset="0"/>
              </a:rPr>
              <a:t>Packet coloring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8C52A5-3C34-8C4A-8BA4-EDCF327960D4}"/>
              </a:ext>
            </a:extLst>
          </p:cNvPr>
          <p:cNvSpPr/>
          <p:nvPr/>
        </p:nvSpPr>
        <p:spPr>
          <a:xfrm>
            <a:off x="3337504" y="5317087"/>
            <a:ext cx="1625638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s-CO" sz="1600" b="1" dirty="0">
                <a:latin typeface="Cambria" panose="02040503050406030204" pitchFamily="18" charset="0"/>
              </a:rPr>
              <a:t>Packet filtering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E8B1CF-83A7-4142-9D60-4D259EDA4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04" y="5655257"/>
            <a:ext cx="3200400" cy="10312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182C1B-F58E-034B-9984-E21631181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04" y="4730223"/>
            <a:ext cx="3190240" cy="3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UnaCloud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 results</a:t>
            </a:r>
            <a:endParaRPr lang="en-U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4F266F8-932C-2F4E-A6A3-9DD81DF08D5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94344" y="1690689"/>
            <a:ext cx="3523499" cy="24712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4D89BB-5FE3-D641-8490-B7832161CFB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8" y="1690689"/>
            <a:ext cx="3523499" cy="2471267"/>
          </a:xfrm>
          <a:prstGeom prst="rect">
            <a:avLst/>
          </a:prstGeom>
        </p:spPr>
      </p:pic>
      <p:pic>
        <p:nvPicPr>
          <p:cNvPr id="13" name="1 Imagen">
            <a:extLst>
              <a:ext uri="{FF2B5EF4-FFF2-40B4-BE49-F238E27FC236}">
                <a16:creationId xmlns:a16="http://schemas.microsoft.com/office/drawing/2014/main" id="{4C20F91F-40E7-7C42-A258-55885FDDF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0" y="4168599"/>
            <a:ext cx="3914508" cy="268940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572000" y="4504623"/>
            <a:ext cx="4369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than 400 VM deployed in less than 3 minutes</a:t>
            </a:r>
          </a:p>
          <a:p>
            <a:r>
              <a:rPr lang="en-US" dirty="0" smtClean="0"/>
              <a:t>Applications may resume their execution at any time</a:t>
            </a:r>
          </a:p>
          <a:p>
            <a:r>
              <a:rPr lang="en-US" dirty="0" smtClean="0"/>
              <a:t>We can pause/resume applications</a:t>
            </a:r>
          </a:p>
          <a:p>
            <a:r>
              <a:rPr lang="en-US" dirty="0" smtClean="0"/>
              <a:t>We can restart from any checkpoint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4B094-B9B7-4632-9D01-978E1738E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53495"/>
            <a:ext cx="7772400" cy="2387600"/>
          </a:xfrm>
        </p:spPr>
        <p:txBody>
          <a:bodyPr>
            <a:normAutofit/>
          </a:bodyPr>
          <a:lstStyle/>
          <a:p>
            <a:pPr algn="l"/>
            <a:r>
              <a:rPr lang="es-CO" sz="4000" dirty="0" err="1"/>
              <a:t>Some</a:t>
            </a:r>
            <a:r>
              <a:rPr lang="es-CO" sz="4000" dirty="0"/>
              <a:t> </a:t>
            </a:r>
            <a:r>
              <a:rPr lang="es-CO" sz="4000" dirty="0" err="1"/>
              <a:t>conclusions</a:t>
            </a:r>
            <a:r>
              <a:rPr lang="es-CO" sz="4000" dirty="0"/>
              <a:t>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535A01-1F2E-4522-B47F-CBC1F1D74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33170"/>
            <a:ext cx="6858000" cy="1655762"/>
          </a:xfrm>
        </p:spPr>
        <p:txBody>
          <a:bodyPr>
            <a:normAutofit/>
          </a:bodyPr>
          <a:lstStyle/>
          <a:p>
            <a:pPr algn="r"/>
            <a:endParaRPr lang="es-CO" sz="4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  <a:p>
            <a:pPr algn="r"/>
            <a:r>
              <a:rPr lang="es-CO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Ideas </a:t>
            </a:r>
            <a:r>
              <a:rPr lang="es-CO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to</a:t>
            </a:r>
            <a:r>
              <a:rPr lang="es-CO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s-CO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take-away</a:t>
            </a:r>
            <a:endParaRPr lang="es-CO" sz="4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13" y="0"/>
            <a:ext cx="248128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E73BA9-B5A1-41E3-AF41-7041F748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s-CO" b="1" dirty="0">
                <a:latin typeface="Montserrat" panose="00000500000000000000" pitchFamily="2" charset="0"/>
              </a:rPr>
              <a:t/>
            </a:r>
            <a:br>
              <a:rPr lang="es-CO" b="1" dirty="0">
                <a:latin typeface="Montserrat" panose="00000500000000000000" pitchFamily="2" charset="0"/>
              </a:rPr>
            </a:br>
            <a:r>
              <a:rPr lang="es-CO" b="1" dirty="0" err="1">
                <a:latin typeface="Montserrat" panose="00000500000000000000" pitchFamily="2" charset="0"/>
              </a:rPr>
              <a:t>UnaCloud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CE26B5-2C02-4331-8856-83DFF7FD5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0842"/>
            <a:ext cx="7886700" cy="461283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UnaCloud</a:t>
            </a:r>
            <a:r>
              <a:rPr lang="en-US" dirty="0"/>
              <a:t> is an Opportunistic Platform that may run HPC and MPI applications </a:t>
            </a:r>
          </a:p>
          <a:p>
            <a:pPr lvl="1"/>
            <a:r>
              <a:rPr lang="en-US" dirty="0"/>
              <a:t>Use idle resources in the computers of university labs</a:t>
            </a:r>
          </a:p>
          <a:p>
            <a:pPr lvl="1"/>
            <a:r>
              <a:rPr lang="en-US" dirty="0"/>
              <a:t>Support customized virtual clusters and machines</a:t>
            </a:r>
          </a:p>
          <a:p>
            <a:pPr lvl="1"/>
            <a:r>
              <a:rPr lang="en-US" dirty="0"/>
              <a:t>May integrate fault-tolerance techniques to support long </a:t>
            </a:r>
            <a:r>
              <a:rPr lang="en-US" dirty="0" smtClean="0"/>
              <a:t>jobs</a:t>
            </a:r>
          </a:p>
          <a:p>
            <a:pPr lvl="1"/>
            <a:r>
              <a:rPr lang="en-US" dirty="0" smtClean="0"/>
              <a:t>Great training tool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UnaCloud</a:t>
            </a:r>
            <a:r>
              <a:rPr lang="en-US" dirty="0"/>
              <a:t> is flexible enough to integrate high-availability (dedicated) nodes and external clusters</a:t>
            </a:r>
          </a:p>
          <a:p>
            <a:endParaRPr lang="en-US" dirty="0"/>
          </a:p>
          <a:p>
            <a:r>
              <a:rPr lang="en-US" dirty="0"/>
              <a:t>We have run successfully several HPC/MPI applications</a:t>
            </a:r>
          </a:p>
          <a:p>
            <a:pPr lvl="1"/>
            <a:r>
              <a:rPr lang="en-US" dirty="0"/>
              <a:t>GROMACS MPI, MPI-based data-mining, MPI-based render, …</a:t>
            </a:r>
          </a:p>
          <a:p>
            <a:pPr lvl="1"/>
            <a:endParaRPr lang="en-US" dirty="0"/>
          </a:p>
          <a:p>
            <a:r>
              <a:rPr lang="en-US" dirty="0" err="1"/>
              <a:t>UnaCloud</a:t>
            </a:r>
            <a:r>
              <a:rPr lang="en-US" dirty="0"/>
              <a:t> may offer computing power for data analysis and simulation when dedicated HPC infrastructure is not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Choosing the right application is important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CC6FA-7047-4F1C-9DB6-1F1AD748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Montserrat" panose="00000500000000000000" pitchFamily="2" charset="0"/>
              </a:rPr>
              <a:t>UnaCloud</a:t>
            </a:r>
            <a:r>
              <a:rPr lang="en-US" b="1" dirty="0">
                <a:latin typeface="Montserrat" panose="00000500000000000000" pitchFamily="2" charset="0"/>
              </a:rPr>
              <a:t/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More information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55BFD0-2C83-40D6-90A2-7F0C1D4B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1891081"/>
            <a:ext cx="7232072" cy="430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BCBC70B-C0EF-444D-BDBB-98DF3AC22B87}"/>
              </a:ext>
            </a:extLst>
          </p:cNvPr>
          <p:cNvSpPr txBox="1"/>
          <p:nvPr/>
        </p:nvSpPr>
        <p:spPr>
          <a:xfrm>
            <a:off x="628650" y="6400809"/>
            <a:ext cx="717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hlinkClick r:id="rId3"/>
              </a:rPr>
              <a:t>https://sistemasproyectos.uniandes.edu.co/iniciativas/unacloud/es/inicio/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CBD1B8-2543-432B-A711-E002F3069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1891080"/>
            <a:ext cx="7232072" cy="437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1CC6FA-7047-4F1C-9DB6-1F1AD748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Montserrat" panose="00000500000000000000" pitchFamily="2" charset="0"/>
              </a:rPr>
              <a:t>UnaCloud</a:t>
            </a:r>
            <a:r>
              <a:rPr lang="en-US" b="1" dirty="0">
                <a:latin typeface="Montserrat" panose="00000500000000000000" pitchFamily="2" charset="0"/>
              </a:rPr>
              <a:t/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More information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CBC70B-C0EF-444D-BDBB-98DF3AC22B87}"/>
              </a:ext>
            </a:extLst>
          </p:cNvPr>
          <p:cNvSpPr txBox="1"/>
          <p:nvPr/>
        </p:nvSpPr>
        <p:spPr>
          <a:xfrm>
            <a:off x="628650" y="6400809"/>
            <a:ext cx="303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hlinkClick r:id="rId3"/>
              </a:rPr>
              <a:t>https://github.com/UnaCloud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11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E73BA9-B5A1-41E3-AF41-7041F748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Montserrat" panose="00000500000000000000" pitchFamily="2" charset="0"/>
              </a:rPr>
              <a:t>UnaCloud</a:t>
            </a:r>
            <a:r>
              <a:rPr lang="en-US" b="1" dirty="0">
                <a:latin typeface="Montserrat" panose="00000500000000000000" pitchFamily="2" charset="0"/>
              </a:rPr>
              <a:t/>
            </a:r>
            <a:br>
              <a:rPr lang="en-US" b="1" dirty="0">
                <a:latin typeface="Montserrat" panose="00000500000000000000" pitchFamily="2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CE26B5-2C02-4331-8856-83DFF7FD5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726" y="1825625"/>
            <a:ext cx="5536623" cy="4351338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Harold Castro</a:t>
            </a:r>
            <a:br>
              <a:rPr lang="es-CO" dirty="0"/>
            </a:br>
            <a:r>
              <a:rPr lang="es-CO" dirty="0">
                <a:hlinkClick r:id="rId2"/>
              </a:rPr>
              <a:t>hcastro@uniandes.edu.co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76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E331-D443-442D-86D9-CD2B0B99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Although they have computer labs,</a:t>
            </a:r>
            <a:r>
              <a:rPr lang="en-US" b="1" noProof="0" dirty="0">
                <a:latin typeface="Montserrat" panose="00000500000000000000" pitchFamily="2" charset="0"/>
              </a:rPr>
              <a:t/>
            </a:r>
            <a:br>
              <a:rPr lang="en-US" b="1" noProof="0" dirty="0">
                <a:latin typeface="Montserrat" panose="00000500000000000000" pitchFamily="2" charset="0"/>
              </a:rPr>
            </a:br>
            <a:r>
              <a:rPr lang="en-US" b="1" noProof="0" dirty="0">
                <a:latin typeface="Montserrat" panose="00000500000000000000" pitchFamily="2" charset="0"/>
              </a:rPr>
              <a:t>Not all can afford HPC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F3F5E-FE12-4088-A16A-C3C86DC83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1074" y="2035473"/>
            <a:ext cx="3724275" cy="4141490"/>
          </a:xfrm>
        </p:spPr>
        <p:txBody>
          <a:bodyPr/>
          <a:lstStyle/>
          <a:p>
            <a:r>
              <a:rPr lang="en-US" sz="2000" noProof="0" dirty="0">
                <a:latin typeface="+mn-lt"/>
              </a:rPr>
              <a:t>However, almost all the universities have computer labs where students may practice and attend classes</a:t>
            </a:r>
          </a:p>
          <a:p>
            <a:endParaRPr lang="en-US" sz="2000" noProof="0" dirty="0"/>
          </a:p>
          <a:p>
            <a:endParaRPr lang="en-US" sz="2000" noProof="0" dirty="0"/>
          </a:p>
          <a:p>
            <a:pPr marL="0" indent="0" algn="r">
              <a:buNone/>
            </a:pPr>
            <a:r>
              <a:rPr lang="en-US" sz="2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These computers may remain </a:t>
            </a:r>
            <a:r>
              <a:rPr lang="en-US" sz="2400" i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idle </a:t>
            </a:r>
            <a:r>
              <a:rPr lang="en-US" sz="2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br>
              <a:rPr lang="en-US" sz="2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many hours a day.</a:t>
            </a:r>
          </a:p>
          <a:p>
            <a:endParaRPr lang="es-C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9BF3B-916B-431A-9EB0-23B4DFB76BFD}"/>
              </a:ext>
            </a:extLst>
          </p:cNvPr>
          <p:cNvSpPr txBox="1"/>
          <p:nvPr/>
        </p:nvSpPr>
        <p:spPr>
          <a:xfrm>
            <a:off x="628650" y="5715298"/>
            <a:ext cx="2419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err="1"/>
              <a:t>Computer</a:t>
            </a:r>
            <a:r>
              <a:rPr lang="es-CO" sz="1200" dirty="0"/>
              <a:t> </a:t>
            </a:r>
            <a:r>
              <a:rPr lang="es-CO" sz="1200" dirty="0" err="1"/>
              <a:t>Lab</a:t>
            </a:r>
            <a:r>
              <a:rPr lang="es-CO" sz="1200" dirty="0"/>
              <a:t/>
            </a:r>
            <a:br>
              <a:rPr lang="es-CO" sz="1200" dirty="0"/>
            </a:br>
            <a:r>
              <a:rPr lang="es-CO" sz="1200" dirty="0"/>
              <a:t>Universidad de los Andes, Colombia</a:t>
            </a:r>
          </a:p>
        </p:txBody>
      </p:sp>
      <p:pic>
        <p:nvPicPr>
          <p:cNvPr id="9" name="Picture 4" descr="https://faciso.uniandes.edu.co/cache/widgetkit/gallery/66/05-8fe0805117.JPG">
            <a:extLst>
              <a:ext uri="{FF2B5EF4-FFF2-40B4-BE49-F238E27FC236}">
                <a16:creationId xmlns:a16="http://schemas.microsoft.com/office/drawing/2014/main" id="{EE7C8723-6930-4984-AD9E-C2D728C1B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8"/>
          <a:stretch/>
        </p:blipFill>
        <p:spPr bwMode="auto">
          <a:xfrm>
            <a:off x="628649" y="2035470"/>
            <a:ext cx="4000497" cy="372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CA7A7-9FE0-44D5-83F9-9BD2AE0D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s-CO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These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CO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Computers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CO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/>
            </a:r>
            <a:br>
              <a:rPr lang="es-CO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</a:br>
            <a:r>
              <a:rPr lang="es-CO" b="1" dirty="0">
                <a:latin typeface="Montserrat" panose="00000500000000000000" pitchFamily="2" charset="0"/>
              </a:rPr>
              <a:t>are idle </a:t>
            </a:r>
            <a:r>
              <a:rPr lang="es-CO" b="1" dirty="0" err="1">
                <a:latin typeface="Montserrat" panose="00000500000000000000" pitchFamily="2" charset="0"/>
              </a:rPr>
              <a:t>many</a:t>
            </a:r>
            <a:r>
              <a:rPr lang="es-CO" b="1" dirty="0">
                <a:latin typeface="Montserrat" panose="00000500000000000000" pitchFamily="2" charset="0"/>
              </a:rPr>
              <a:t> </a:t>
            </a:r>
            <a:r>
              <a:rPr lang="es-CO" b="1" dirty="0" err="1">
                <a:latin typeface="Montserrat" panose="00000500000000000000" pitchFamily="2" charset="0"/>
              </a:rPr>
              <a:t>hours</a:t>
            </a:r>
            <a:endParaRPr lang="es-CO" sz="4800" b="1" dirty="0">
              <a:latin typeface="Montserrat" panose="000005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26EC5-E181-4736-9530-495BB852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672" y="1825625"/>
            <a:ext cx="3721677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s-CO" sz="2000" dirty="0" err="1"/>
              <a:t>For</a:t>
            </a:r>
            <a:r>
              <a:rPr lang="es-CO" sz="2000" dirty="0"/>
              <a:t> </a:t>
            </a:r>
            <a:r>
              <a:rPr lang="es-CO" sz="2000" dirty="0" err="1"/>
              <a:t>instance</a:t>
            </a:r>
            <a:r>
              <a:rPr lang="es-CO" sz="2000" dirty="0"/>
              <a:t>, in </a:t>
            </a:r>
            <a:r>
              <a:rPr lang="es-CO" sz="2000" dirty="0" err="1"/>
              <a:t>one</a:t>
            </a:r>
            <a:r>
              <a:rPr lang="es-CO" sz="2000" dirty="0"/>
              <a:t> </a:t>
            </a:r>
            <a:r>
              <a:rPr lang="es-CO" sz="2000" dirty="0" err="1"/>
              <a:t>of</a:t>
            </a:r>
            <a:r>
              <a:rPr lang="es-CO" sz="2000" dirty="0"/>
              <a:t> </a:t>
            </a:r>
            <a:r>
              <a:rPr lang="es-CO" sz="2000" dirty="0" err="1"/>
              <a:t>our</a:t>
            </a:r>
            <a:r>
              <a:rPr lang="es-CO" sz="2000" dirty="0"/>
              <a:t> </a:t>
            </a:r>
            <a:r>
              <a:rPr lang="es-CO" sz="2000" dirty="0" err="1"/>
              <a:t>computer</a:t>
            </a:r>
            <a:r>
              <a:rPr lang="es-CO" sz="2000" dirty="0"/>
              <a:t> </a:t>
            </a:r>
            <a:r>
              <a:rPr lang="es-CO" sz="2000" dirty="0" err="1"/>
              <a:t>labs</a:t>
            </a:r>
            <a:r>
              <a:rPr lang="es-CO" sz="2000" dirty="0"/>
              <a:t>:</a:t>
            </a:r>
          </a:p>
          <a:p>
            <a:pPr>
              <a:lnSpc>
                <a:spcPct val="100000"/>
              </a:lnSpc>
            </a:pPr>
            <a:r>
              <a:rPr lang="es-CO" sz="2000" dirty="0"/>
              <a:t>CPU </a:t>
            </a:r>
            <a:r>
              <a:rPr lang="es-CO" sz="2000" dirty="0" err="1"/>
              <a:t>usage</a:t>
            </a:r>
            <a:endParaRPr lang="es-CO" sz="2000" dirty="0"/>
          </a:p>
          <a:p>
            <a:pPr lvl="1">
              <a:lnSpc>
                <a:spcPct val="100000"/>
              </a:lnSpc>
            </a:pPr>
            <a:r>
              <a:rPr lang="es-CO" sz="1600" dirty="0"/>
              <a:t>In </a:t>
            </a:r>
            <a:r>
              <a:rPr lang="es-CO" sz="1600" dirty="0" err="1"/>
              <a:t>average</a:t>
            </a:r>
            <a:r>
              <a:rPr lang="es-CO" sz="1600" dirty="0"/>
              <a:t>, </a:t>
            </a:r>
            <a:r>
              <a:rPr lang="es-CO" sz="1600" dirty="0" err="1"/>
              <a:t>it</a:t>
            </a:r>
            <a:r>
              <a:rPr lang="es-CO" sz="1600" dirty="0"/>
              <a:t> </a:t>
            </a:r>
            <a:r>
              <a:rPr lang="es-CO" sz="1600" dirty="0" err="1"/>
              <a:t>is</a:t>
            </a:r>
            <a:r>
              <a:rPr lang="es-CO" sz="1600" dirty="0"/>
              <a:t> </a:t>
            </a:r>
            <a:r>
              <a:rPr lang="es-CO" sz="1600" dirty="0" err="1"/>
              <a:t>among</a:t>
            </a:r>
            <a:r>
              <a:rPr lang="es-CO" sz="1600" dirty="0"/>
              <a:t> 1 </a:t>
            </a:r>
            <a:r>
              <a:rPr lang="es-CO" sz="1600" dirty="0" err="1"/>
              <a:t>to</a:t>
            </a:r>
            <a:r>
              <a:rPr lang="es-CO" sz="1600" dirty="0"/>
              <a:t> 7%</a:t>
            </a:r>
          </a:p>
          <a:p>
            <a:pPr lvl="1">
              <a:lnSpc>
                <a:spcPct val="100000"/>
              </a:lnSpc>
            </a:pPr>
            <a:r>
              <a:rPr lang="es-CO" sz="1600" dirty="0" err="1"/>
              <a:t>Many</a:t>
            </a:r>
            <a:r>
              <a:rPr lang="es-CO" sz="1600" dirty="0"/>
              <a:t> times, </a:t>
            </a:r>
            <a:r>
              <a:rPr lang="es-CO" sz="1600" dirty="0" err="1"/>
              <a:t>it</a:t>
            </a:r>
            <a:r>
              <a:rPr lang="es-CO" sz="1600" dirty="0"/>
              <a:t> </a:t>
            </a:r>
            <a:r>
              <a:rPr lang="es-CO" sz="1600" dirty="0" err="1"/>
              <a:t>is</a:t>
            </a:r>
            <a:r>
              <a:rPr lang="es-CO" sz="1600" dirty="0"/>
              <a:t> &lt; 3%</a:t>
            </a:r>
            <a:endParaRPr lang="es-CO" sz="2000" dirty="0"/>
          </a:p>
          <a:p>
            <a:pPr>
              <a:lnSpc>
                <a:spcPct val="100000"/>
              </a:lnSpc>
            </a:pPr>
            <a:r>
              <a:rPr lang="es-CO" sz="2000" dirty="0" err="1"/>
              <a:t>Memory</a:t>
            </a:r>
            <a:r>
              <a:rPr lang="es-CO" sz="2000" dirty="0"/>
              <a:t> </a:t>
            </a:r>
            <a:r>
              <a:rPr lang="es-CO" sz="2000" dirty="0" err="1"/>
              <a:t>usage</a:t>
            </a:r>
            <a:r>
              <a:rPr lang="es-CO" sz="20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s-CO" sz="1600" dirty="0" err="1"/>
              <a:t>It</a:t>
            </a:r>
            <a:r>
              <a:rPr lang="es-CO" sz="1600" dirty="0"/>
              <a:t> </a:t>
            </a:r>
            <a:r>
              <a:rPr lang="es-CO" sz="1600" dirty="0" err="1"/>
              <a:t>is</a:t>
            </a:r>
            <a:r>
              <a:rPr lang="es-CO" sz="1600" dirty="0"/>
              <a:t> </a:t>
            </a:r>
            <a:r>
              <a:rPr lang="es-CO" sz="1600" dirty="0" err="1"/>
              <a:t>among</a:t>
            </a:r>
            <a:r>
              <a:rPr lang="es-CO" sz="1600" dirty="0"/>
              <a:t> 20 </a:t>
            </a:r>
            <a:r>
              <a:rPr lang="es-CO" sz="1600" dirty="0" err="1"/>
              <a:t>to</a:t>
            </a:r>
            <a:r>
              <a:rPr lang="es-CO" sz="1600" dirty="0"/>
              <a:t> 29%</a:t>
            </a:r>
          </a:p>
          <a:p>
            <a:pPr lvl="1">
              <a:lnSpc>
                <a:spcPct val="100000"/>
              </a:lnSpc>
            </a:pPr>
            <a:r>
              <a:rPr lang="es-CO" sz="1600" dirty="0" err="1"/>
              <a:t>Most</a:t>
            </a:r>
            <a:r>
              <a:rPr lang="es-CO" sz="1600" dirty="0"/>
              <a:t> time, </a:t>
            </a:r>
            <a:r>
              <a:rPr lang="es-CO" sz="1600" dirty="0" err="1"/>
              <a:t>it</a:t>
            </a:r>
            <a:r>
              <a:rPr lang="es-CO" sz="1600" dirty="0"/>
              <a:t> </a:t>
            </a:r>
            <a:r>
              <a:rPr lang="es-CO" sz="1600" dirty="0" err="1"/>
              <a:t>is</a:t>
            </a:r>
            <a:r>
              <a:rPr lang="es-CO" sz="1600" dirty="0"/>
              <a:t> &lt;25%</a:t>
            </a:r>
          </a:p>
          <a:p>
            <a:pPr>
              <a:lnSpc>
                <a:spcPct val="100000"/>
              </a:lnSpc>
            </a:pPr>
            <a:r>
              <a:rPr lang="es-CO" sz="2000" dirty="0" err="1"/>
              <a:t>Unused</a:t>
            </a:r>
            <a:r>
              <a:rPr lang="es-CO" sz="2000" dirty="0"/>
              <a:t> </a:t>
            </a:r>
            <a:r>
              <a:rPr lang="es-CO" sz="2000" dirty="0" err="1"/>
              <a:t>capacity</a:t>
            </a:r>
            <a:endParaRPr lang="es-CO" sz="2000" dirty="0"/>
          </a:p>
          <a:p>
            <a:pPr lvl="1">
              <a:lnSpc>
                <a:spcPct val="100000"/>
              </a:lnSpc>
            </a:pPr>
            <a:r>
              <a:rPr lang="es-CO" sz="1600" dirty="0"/>
              <a:t>24GFLOPS / machine</a:t>
            </a: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AAF1A9-67FB-426C-A03D-366641BF1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3" y="1675976"/>
            <a:ext cx="3605081" cy="199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CDD4725-53F9-4E43-B6F7-76EB5FA7B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13" y="3832127"/>
            <a:ext cx="3605081" cy="2218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37DD420-D2B2-4FFB-B0C1-01F1C8DACE83}"/>
              </a:ext>
            </a:extLst>
          </p:cNvPr>
          <p:cNvSpPr txBox="1"/>
          <p:nvPr/>
        </p:nvSpPr>
        <p:spPr>
          <a:xfrm>
            <a:off x="3750496" y="6371208"/>
            <a:ext cx="539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Gómez C.E., Díaz C.O., Forero C.A., Rosales E., Castro H. (2015) </a:t>
            </a:r>
            <a:br>
              <a:rPr lang="es-CO" sz="1200" dirty="0"/>
            </a:br>
            <a:r>
              <a:rPr lang="es-CO" sz="1200" b="1" dirty="0" err="1"/>
              <a:t>Determining</a:t>
            </a:r>
            <a:r>
              <a:rPr lang="es-CO" sz="1200" b="1" dirty="0"/>
              <a:t> </a:t>
            </a:r>
            <a:r>
              <a:rPr lang="es-CO" sz="1200" b="1" dirty="0" err="1"/>
              <a:t>the</a:t>
            </a:r>
            <a:r>
              <a:rPr lang="es-CO" sz="1200" b="1" dirty="0"/>
              <a:t> Real </a:t>
            </a:r>
            <a:r>
              <a:rPr lang="es-CO" sz="1200" b="1" dirty="0" err="1"/>
              <a:t>Capacity</a:t>
            </a:r>
            <a:r>
              <a:rPr lang="es-CO" sz="1200" b="1" dirty="0"/>
              <a:t> </a:t>
            </a:r>
            <a:r>
              <a:rPr lang="es-CO" sz="1200" b="1" dirty="0" err="1"/>
              <a:t>of</a:t>
            </a:r>
            <a:r>
              <a:rPr lang="es-CO" sz="1200" b="1" dirty="0"/>
              <a:t> a Desktop Cloud </a:t>
            </a:r>
            <a:r>
              <a:rPr lang="es-CO" sz="1200" dirty="0"/>
              <a:t> In CARLA 2015. Springer. 2015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742B27-0D90-47CF-AF0A-01151F72E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419" y="6400800"/>
            <a:ext cx="335671" cy="35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4B094-B9B7-4632-9D01-978E1738E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53495"/>
            <a:ext cx="7772400" cy="2387600"/>
          </a:xfrm>
        </p:spPr>
        <p:txBody>
          <a:bodyPr/>
          <a:lstStyle/>
          <a:p>
            <a:pPr algn="l"/>
            <a:r>
              <a:rPr lang="es-CO" dirty="0"/>
              <a:t>Can </a:t>
            </a:r>
            <a:r>
              <a:rPr lang="es-CO" dirty="0" err="1"/>
              <a:t>we</a:t>
            </a:r>
            <a:r>
              <a:rPr lang="es-CO" dirty="0"/>
              <a:t> use </a:t>
            </a:r>
            <a:r>
              <a:rPr lang="es-CO" dirty="0" err="1"/>
              <a:t>these</a:t>
            </a:r>
            <a:r>
              <a:rPr lang="es-CO" dirty="0"/>
              <a:t> </a:t>
            </a:r>
            <a:r>
              <a:rPr lang="es-CO" dirty="0" err="1"/>
              <a:t>unused</a:t>
            </a:r>
            <a:r>
              <a:rPr lang="es-CO" dirty="0"/>
              <a:t> </a:t>
            </a:r>
            <a:r>
              <a:rPr lang="es-CO" dirty="0" err="1"/>
              <a:t>resources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run HPC / MPI </a:t>
            </a:r>
            <a:r>
              <a:rPr lang="es-CO" dirty="0" err="1"/>
              <a:t>applications</a:t>
            </a:r>
            <a:r>
              <a:rPr lang="es-CO" dirty="0"/>
              <a:t>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535A01-1F2E-4522-B47F-CBC1F1D74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33170"/>
            <a:ext cx="6858000" cy="1655762"/>
          </a:xfrm>
        </p:spPr>
        <p:txBody>
          <a:bodyPr>
            <a:normAutofit/>
          </a:bodyPr>
          <a:lstStyle/>
          <a:p>
            <a:pPr algn="r"/>
            <a:endParaRPr lang="es-CO" sz="4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  <a:p>
            <a:pPr algn="r"/>
            <a:r>
              <a:rPr lang="es-CO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Yes. </a:t>
            </a:r>
            <a:r>
              <a:rPr lang="es-CO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Using</a:t>
            </a:r>
            <a:r>
              <a:rPr lang="es-CO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es-CO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UnaCloud</a:t>
            </a:r>
            <a:endParaRPr lang="es-CO" sz="40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13" y="0"/>
            <a:ext cx="248128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E73BA9-B5A1-41E3-AF41-7041F748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s-CO" b="1" dirty="0">
                <a:latin typeface="Montserrat" panose="00000500000000000000" pitchFamily="2" charset="0"/>
              </a:rPr>
              <a:t/>
            </a:r>
            <a:br>
              <a:rPr lang="es-CO" b="1" dirty="0">
                <a:latin typeface="Montserrat" panose="00000500000000000000" pitchFamily="2" charset="0"/>
              </a:rPr>
            </a:br>
            <a:r>
              <a:rPr lang="es-CO" b="1" dirty="0" err="1">
                <a:latin typeface="Montserrat" panose="00000500000000000000" pitchFamily="2" charset="0"/>
              </a:rPr>
              <a:t>UnaCloud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CE26B5-2C02-4331-8856-83DFF7FD5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0843"/>
            <a:ext cx="5021379" cy="4680214"/>
          </a:xfrm>
        </p:spPr>
        <p:txBody>
          <a:bodyPr>
            <a:normAutofit/>
          </a:bodyPr>
          <a:lstStyle/>
          <a:p>
            <a:r>
              <a:rPr lang="en-US" dirty="0"/>
              <a:t>Our implementation of an Opportunistic Cloud Computing Platform</a:t>
            </a:r>
          </a:p>
          <a:p>
            <a:r>
              <a:rPr lang="en-US" dirty="0" smtClean="0"/>
              <a:t>It </a:t>
            </a:r>
            <a:r>
              <a:rPr lang="en-US" dirty="0"/>
              <a:t>allows scientists and researchers</a:t>
            </a:r>
          </a:p>
          <a:p>
            <a:pPr lvl="1"/>
            <a:r>
              <a:rPr lang="en-US" dirty="0"/>
              <a:t>Create/access virtual clusters</a:t>
            </a:r>
          </a:p>
          <a:p>
            <a:pPr lvl="1"/>
            <a:r>
              <a:rPr lang="en-US" dirty="0"/>
              <a:t>Create/access virtual machines</a:t>
            </a:r>
          </a:p>
          <a:p>
            <a:r>
              <a:rPr lang="en-US" dirty="0"/>
              <a:t>Using idle resources in the computers of the university </a:t>
            </a:r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More than 1 VM per PM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3AB468-D0AF-B643-87A9-40D5D991088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2" y="2237903"/>
            <a:ext cx="4010400" cy="36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A8E6115-2806-4B4F-8682-686B8892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UnaCloud</a:t>
            </a:r>
            <a:r>
              <a:rPr lang="es-CO" dirty="0"/>
              <a:t/>
            </a:r>
            <a:br>
              <a:rPr lang="es-CO" dirty="0"/>
            </a:b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How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Works?</a:t>
            </a: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A18F2A4-0438-4AFD-A746-DE564987C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3218" y="1825625"/>
            <a:ext cx="3482131" cy="3417367"/>
          </a:xfrm>
        </p:spPr>
        <p:txBody>
          <a:bodyPr>
            <a:normAutofit/>
          </a:bodyPr>
          <a:lstStyle/>
          <a:p>
            <a:pPr marL="534988" indent="-534988">
              <a:buNone/>
            </a:pPr>
            <a:r>
              <a:rPr lang="en-US" sz="2400" dirty="0"/>
              <a:t>❶  </a:t>
            </a:r>
            <a:r>
              <a:rPr lang="en-US" sz="2400" dirty="0" smtClean="0"/>
              <a:t>We </a:t>
            </a:r>
            <a:r>
              <a:rPr lang="en-US" sz="2400" dirty="0"/>
              <a:t>configure virtual machines with the applications to use</a:t>
            </a:r>
          </a:p>
          <a:p>
            <a:pPr marL="803275" lvl="1" indent="-346075"/>
            <a:r>
              <a:rPr lang="en-US" sz="2000" i="1" dirty="0"/>
              <a:t>VM images</a:t>
            </a:r>
          </a:p>
          <a:p>
            <a:pPr marL="534988" indent="-534988">
              <a:buNone/>
            </a:pPr>
            <a:r>
              <a:rPr lang="es-CO" sz="2400" dirty="0"/>
              <a:t>❷</a:t>
            </a:r>
            <a:r>
              <a:rPr lang="es-CO" dirty="0"/>
              <a:t> </a:t>
            </a:r>
            <a:r>
              <a:rPr lang="en-US" sz="2400" dirty="0"/>
              <a:t>Define the specs for the clusters</a:t>
            </a:r>
          </a:p>
          <a:p>
            <a:pPr marL="803275" lvl="1" indent="-346075"/>
            <a:r>
              <a:rPr lang="en-US" sz="2000" i="1" dirty="0"/>
              <a:t>HW profiles</a:t>
            </a:r>
          </a:p>
          <a:p>
            <a:pPr marL="803275" lvl="1" indent="-346075"/>
            <a:r>
              <a:rPr lang="en-US" sz="2000" i="1" dirty="0"/>
              <a:t>Clusters</a:t>
            </a:r>
          </a:p>
          <a:p>
            <a:pPr marL="0" indent="0">
              <a:buNone/>
            </a:pPr>
            <a:endParaRPr lang="en-US" sz="2400" i="1" dirty="0"/>
          </a:p>
          <a:p>
            <a:pPr marL="803275" lvl="1" indent="-346075"/>
            <a:endParaRPr lang="en-US" sz="2000" i="1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FF94768-AEDF-451B-8A4D-750B7D4B82DA}"/>
              </a:ext>
            </a:extLst>
          </p:cNvPr>
          <p:cNvCxnSpPr/>
          <p:nvPr/>
        </p:nvCxnSpPr>
        <p:spPr>
          <a:xfrm>
            <a:off x="390645" y="6027861"/>
            <a:ext cx="8248410" cy="299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D136446-5771-4716-A8CA-1E14787C79DE}"/>
              </a:ext>
            </a:extLst>
          </p:cNvPr>
          <p:cNvCxnSpPr/>
          <p:nvPr/>
        </p:nvCxnSpPr>
        <p:spPr>
          <a:xfrm flipH="1">
            <a:off x="1644956" y="5591983"/>
            <a:ext cx="1" cy="465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53">
            <a:extLst>
              <a:ext uri="{FF2B5EF4-FFF2-40B4-BE49-F238E27FC236}">
                <a16:creationId xmlns:a16="http://schemas.microsoft.com/office/drawing/2014/main" id="{103EB668-C2D2-4057-AF83-3401417B3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81" y="2363821"/>
            <a:ext cx="864881" cy="8484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7CC7E45-25F1-40DC-ABA2-BBB5CA40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82" y="4638185"/>
            <a:ext cx="451815" cy="4856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1F7FB2-D3C1-449A-A298-B5440A241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170" y="5242992"/>
            <a:ext cx="544541" cy="5445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927DB762-2CCC-4808-A9E4-C1CA6F4E3D5C}"/>
              </a:ext>
            </a:extLst>
          </p:cNvPr>
          <p:cNvSpPr txBox="1"/>
          <p:nvPr/>
        </p:nvSpPr>
        <p:spPr>
          <a:xfrm>
            <a:off x="2845711" y="4741970"/>
            <a:ext cx="999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VM </a:t>
            </a:r>
            <a:r>
              <a:rPr lang="es-CO" sz="1400" dirty="0" err="1"/>
              <a:t>Images</a:t>
            </a:r>
            <a:endParaRPr lang="es-CO" sz="1400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822D0E05-95FF-4084-8EFD-A28D9F2C6A9C}"/>
              </a:ext>
            </a:extLst>
          </p:cNvPr>
          <p:cNvSpPr txBox="1"/>
          <p:nvPr/>
        </p:nvSpPr>
        <p:spPr>
          <a:xfrm>
            <a:off x="2845711" y="5321026"/>
            <a:ext cx="1443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err="1"/>
              <a:t>Cluster</a:t>
            </a:r>
            <a:r>
              <a:rPr lang="es-CO" sz="1400" dirty="0"/>
              <a:t> </a:t>
            </a:r>
            <a:r>
              <a:rPr lang="es-CO" sz="1400" dirty="0" err="1"/>
              <a:t>definition</a:t>
            </a:r>
            <a:endParaRPr lang="es-CO" sz="14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B996648-7E2D-425E-8BD1-42079F0EA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43" y="4562271"/>
            <a:ext cx="1225263" cy="1225263"/>
          </a:xfrm>
          <a:prstGeom prst="rect">
            <a:avLst/>
          </a:prstGeom>
        </p:spPr>
      </p:pic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0B72C2A-23E7-47D6-ABF0-2659A14EB63B}"/>
              </a:ext>
            </a:extLst>
          </p:cNvPr>
          <p:cNvSpPr/>
          <p:nvPr/>
        </p:nvSpPr>
        <p:spPr>
          <a:xfrm rot="5400000">
            <a:off x="1096172" y="3847064"/>
            <a:ext cx="1010402" cy="5388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4358972-FE08-408A-93F6-BB254DFE5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24" y="2043970"/>
            <a:ext cx="1376238" cy="1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A8E6115-2806-4B4F-8682-686B8892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UnaCloud</a:t>
            </a:r>
            <a:r>
              <a:rPr lang="es-CO" dirty="0"/>
              <a:t/>
            </a:r>
            <a:br>
              <a:rPr lang="es-CO" dirty="0"/>
            </a:b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How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Works?</a:t>
            </a: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A18F2A4-0438-4AFD-A746-DE564987C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834" y="1825625"/>
            <a:ext cx="3544515" cy="4351338"/>
          </a:xfrm>
        </p:spPr>
        <p:txBody>
          <a:bodyPr>
            <a:normAutofit/>
          </a:bodyPr>
          <a:lstStyle/>
          <a:p>
            <a:pPr marL="534988" indent="-534988">
              <a:buNone/>
            </a:pPr>
            <a:r>
              <a:rPr lang="en-US" sz="2400" dirty="0"/>
              <a:t>❸  On request, </a:t>
            </a:r>
            <a:r>
              <a:rPr lang="en-US" sz="2400" dirty="0" err="1"/>
              <a:t>UnaCloud</a:t>
            </a:r>
            <a:r>
              <a:rPr lang="en-US" sz="2400" dirty="0"/>
              <a:t> deploys the clusters on computers in the labs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agent installed in each computer in the lab configures and starts the virtual machines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9F83C-6357-464C-8494-800603087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629" y="4707747"/>
            <a:ext cx="949715" cy="9497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FF94768-AEDF-451B-8A4D-750B7D4B82DA}"/>
              </a:ext>
            </a:extLst>
          </p:cNvPr>
          <p:cNvCxnSpPr/>
          <p:nvPr/>
        </p:nvCxnSpPr>
        <p:spPr>
          <a:xfrm>
            <a:off x="390645" y="6027861"/>
            <a:ext cx="8248410" cy="299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D136446-5771-4716-A8CA-1E14787C79DE}"/>
              </a:ext>
            </a:extLst>
          </p:cNvPr>
          <p:cNvCxnSpPr/>
          <p:nvPr/>
        </p:nvCxnSpPr>
        <p:spPr>
          <a:xfrm flipH="1">
            <a:off x="4248487" y="5591983"/>
            <a:ext cx="1" cy="465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E8A96A2-3D1C-41DF-BB1A-2D1F775DCF1F}"/>
              </a:ext>
            </a:extLst>
          </p:cNvPr>
          <p:cNvCxnSpPr/>
          <p:nvPr/>
        </p:nvCxnSpPr>
        <p:spPr>
          <a:xfrm flipH="1">
            <a:off x="1644956" y="5591983"/>
            <a:ext cx="1" cy="465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0F8E8059-931E-4F2B-826B-3CD5EC998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43" y="4562271"/>
            <a:ext cx="1225263" cy="1225263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09A5440A-0C92-41EB-9767-65EB5AE88104}"/>
              </a:ext>
            </a:extLst>
          </p:cNvPr>
          <p:cNvSpPr/>
          <p:nvPr/>
        </p:nvSpPr>
        <p:spPr>
          <a:xfrm>
            <a:off x="2297493" y="4905483"/>
            <a:ext cx="1352429" cy="5388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6892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A8E6115-2806-4B4F-8682-686B8892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UnaCloud</a:t>
            </a:r>
            <a:r>
              <a:rPr lang="es-CO" dirty="0"/>
              <a:t/>
            </a:r>
            <a:br>
              <a:rPr lang="es-CO" dirty="0"/>
            </a:b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How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Works?</a:t>
            </a:r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A18F2A4-0438-4AFD-A746-DE564987C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6476" y="1825625"/>
            <a:ext cx="3388873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Virtual machines and clusters may run beside other  applications started by the users in the desktop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9F83C-6357-464C-8494-800603087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629" y="4707747"/>
            <a:ext cx="949715" cy="94971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FF94768-AEDF-451B-8A4D-750B7D4B82DA}"/>
              </a:ext>
            </a:extLst>
          </p:cNvPr>
          <p:cNvCxnSpPr/>
          <p:nvPr/>
        </p:nvCxnSpPr>
        <p:spPr>
          <a:xfrm>
            <a:off x="390645" y="6027861"/>
            <a:ext cx="8248410" cy="299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D136446-5771-4716-A8CA-1E14787C79DE}"/>
              </a:ext>
            </a:extLst>
          </p:cNvPr>
          <p:cNvCxnSpPr/>
          <p:nvPr/>
        </p:nvCxnSpPr>
        <p:spPr>
          <a:xfrm flipH="1">
            <a:off x="4248487" y="5591983"/>
            <a:ext cx="1" cy="4657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E46CB891-2614-4940-9177-971341105F42}"/>
              </a:ext>
            </a:extLst>
          </p:cNvPr>
          <p:cNvGrpSpPr/>
          <p:nvPr/>
        </p:nvGrpSpPr>
        <p:grpSpPr>
          <a:xfrm>
            <a:off x="772408" y="1918810"/>
            <a:ext cx="3666411" cy="2428694"/>
            <a:chOff x="749946" y="2045305"/>
            <a:chExt cx="2675125" cy="2104141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4E3E7BF-622B-4CA6-8163-A3935CDB1E62}"/>
                </a:ext>
              </a:extLst>
            </p:cNvPr>
            <p:cNvSpPr/>
            <p:nvPr/>
          </p:nvSpPr>
          <p:spPr>
            <a:xfrm>
              <a:off x="824830" y="2045305"/>
              <a:ext cx="2600241" cy="20022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 sz="14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1E5840D-42C6-44E2-A9BC-129622599DC1}"/>
                </a:ext>
              </a:extLst>
            </p:cNvPr>
            <p:cNvSpPr/>
            <p:nvPr/>
          </p:nvSpPr>
          <p:spPr>
            <a:xfrm>
              <a:off x="749946" y="2147147"/>
              <a:ext cx="2600242" cy="20022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 err="1"/>
                <a:t>Each</a:t>
              </a:r>
              <a:r>
                <a:rPr lang="es-CO" sz="1400" dirty="0"/>
                <a:t> Campus Desktop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58070CA-D7FB-4FCF-85D3-B312C7ADA200}"/>
                </a:ext>
              </a:extLst>
            </p:cNvPr>
            <p:cNvSpPr/>
            <p:nvPr/>
          </p:nvSpPr>
          <p:spPr>
            <a:xfrm>
              <a:off x="824830" y="3453106"/>
              <a:ext cx="794149" cy="5735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b="1" dirty="0" err="1">
                  <a:solidFill>
                    <a:sysClr val="windowText" lastClr="000000"/>
                  </a:solidFill>
                </a:rPr>
                <a:t>UnaCloud</a:t>
              </a:r>
              <a:r>
                <a:rPr lang="es-CO" sz="1400" b="1" dirty="0">
                  <a:solidFill>
                    <a:sysClr val="windowText" lastClr="000000"/>
                  </a:solidFill>
                </a:rPr>
                <a:t> </a:t>
              </a:r>
              <a:r>
                <a:rPr lang="es-CO" sz="1400" b="1" dirty="0" err="1">
                  <a:solidFill>
                    <a:sysClr val="windowText" lastClr="000000"/>
                  </a:solidFill>
                </a:rPr>
                <a:t>Agent</a:t>
              </a:r>
              <a:endParaRPr lang="es-CO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2A8B266-7E5F-4514-8475-785F1866B665}"/>
                </a:ext>
              </a:extLst>
            </p:cNvPr>
            <p:cNvSpPr/>
            <p:nvPr/>
          </p:nvSpPr>
          <p:spPr>
            <a:xfrm>
              <a:off x="2053041" y="3697256"/>
              <a:ext cx="1222760" cy="3375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>
                  <a:solidFill>
                    <a:sysClr val="windowText" lastClr="000000"/>
                  </a:solidFill>
                </a:rPr>
                <a:t>VM </a:t>
              </a:r>
              <a:r>
                <a:rPr lang="es-CO" sz="1400" dirty="0" err="1">
                  <a:solidFill>
                    <a:sysClr val="windowText" lastClr="000000"/>
                  </a:solidFill>
                </a:rPr>
                <a:t>Hypervisor</a:t>
              </a:r>
              <a:endParaRPr lang="es-CO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CA65618-A7B8-48D7-A42B-345548BAC18B}"/>
                </a:ext>
              </a:extLst>
            </p:cNvPr>
            <p:cNvSpPr/>
            <p:nvPr/>
          </p:nvSpPr>
          <p:spPr>
            <a:xfrm>
              <a:off x="2053041" y="2544319"/>
              <a:ext cx="1212055" cy="11028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b="1" dirty="0">
                  <a:solidFill>
                    <a:sysClr val="windowText" lastClr="000000"/>
                  </a:solidFill>
                </a:rPr>
                <a:t>VM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ED04735-7DD8-446D-95D4-8EABBDCECA15}"/>
                </a:ext>
              </a:extLst>
            </p:cNvPr>
            <p:cNvSpPr/>
            <p:nvPr/>
          </p:nvSpPr>
          <p:spPr>
            <a:xfrm>
              <a:off x="2120715" y="2831689"/>
              <a:ext cx="1069496" cy="755240"/>
            </a:xfrm>
            <a:prstGeom prst="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400" dirty="0" err="1"/>
                <a:t>Guest</a:t>
              </a:r>
              <a:r>
                <a:rPr lang="es-CO" sz="1400" dirty="0"/>
                <a:t> OS</a:t>
              </a:r>
            </a:p>
          </p:txBody>
        </p:sp>
      </p:grp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FF9DCB41-AC13-41AC-A506-F1748EFADA15}"/>
              </a:ext>
            </a:extLst>
          </p:cNvPr>
          <p:cNvSpPr/>
          <p:nvPr/>
        </p:nvSpPr>
        <p:spPr>
          <a:xfrm>
            <a:off x="1899617" y="3660595"/>
            <a:ext cx="815358" cy="5388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29644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1012</Words>
  <Application>Microsoft Office PowerPoint</Application>
  <PresentationFormat>Presentación en pantalla (4:3)</PresentationFormat>
  <Paragraphs>234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Times New Roman</vt:lpstr>
      <vt:lpstr>Calibri</vt:lpstr>
      <vt:lpstr>Segoe UI</vt:lpstr>
      <vt:lpstr>Berlin Sans FB Demi</vt:lpstr>
      <vt:lpstr>Cambria</vt:lpstr>
      <vt:lpstr>Open Sans</vt:lpstr>
      <vt:lpstr>Consolas</vt:lpstr>
      <vt:lpstr>Aharoni</vt:lpstr>
      <vt:lpstr>Montserrat</vt:lpstr>
      <vt:lpstr>Arial</vt:lpstr>
      <vt:lpstr>Tema de Office</vt:lpstr>
      <vt:lpstr>2_Tema de Office</vt:lpstr>
      <vt:lpstr>UnaCloud</vt:lpstr>
      <vt:lpstr>Not all can afford HPC</vt:lpstr>
      <vt:lpstr>Although they have computer labs, Not all can afford HPC</vt:lpstr>
      <vt:lpstr>These Computers  are idle many hours</vt:lpstr>
      <vt:lpstr>Can we use these unused resources to run HPC / MPI applications? </vt:lpstr>
      <vt:lpstr> UnaCloud</vt:lpstr>
      <vt:lpstr>UnaCloud How it Works?</vt:lpstr>
      <vt:lpstr>UnaCloud How it Works?</vt:lpstr>
      <vt:lpstr>UnaCloud How it Works?</vt:lpstr>
      <vt:lpstr>UnaCloud How it Works?</vt:lpstr>
      <vt:lpstr>UnaCloud How it Works?</vt:lpstr>
      <vt:lpstr>UnaCloud How it Works?</vt:lpstr>
      <vt:lpstr>UnaCloud How it Works?</vt:lpstr>
      <vt:lpstr>UnaCloud </vt:lpstr>
      <vt:lpstr> UnaCloud vs. other similar solutions</vt:lpstr>
      <vt:lpstr>How HPC/MPI run on UnaCloud? </vt:lpstr>
      <vt:lpstr> UnaCloud Running MPI applications</vt:lpstr>
      <vt:lpstr> UnaCloud Running Gromacs MPI</vt:lpstr>
      <vt:lpstr> UnaCloud Running Gromacs MPI</vt:lpstr>
      <vt:lpstr> UnaCloud Running MPI applications</vt:lpstr>
      <vt:lpstr>UnaCloud Understanding the problem</vt:lpstr>
      <vt:lpstr>UnaCloud A new model</vt:lpstr>
      <vt:lpstr>UnaCloud Some results</vt:lpstr>
      <vt:lpstr>Some conclusions…</vt:lpstr>
      <vt:lpstr> UnaCloud</vt:lpstr>
      <vt:lpstr>UnaCloud More information</vt:lpstr>
      <vt:lpstr>UnaCloud More information</vt:lpstr>
      <vt:lpstr>UnaCloud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UnaCloud</dc:title>
  <dc:creator>Jaime Alberto Chavarriaga Lozano</dc:creator>
  <cp:lastModifiedBy>Harold Castro</cp:lastModifiedBy>
  <cp:revision>64</cp:revision>
  <dcterms:created xsi:type="dcterms:W3CDTF">2018-08-31T20:35:04Z</dcterms:created>
  <dcterms:modified xsi:type="dcterms:W3CDTF">2019-09-03T00:03:56Z</dcterms:modified>
</cp:coreProperties>
</file>