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5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85" r:id="rId5"/>
    <p:sldId id="273" r:id="rId6"/>
    <p:sldId id="276" r:id="rId7"/>
    <p:sldId id="275" r:id="rId8"/>
    <p:sldId id="277" r:id="rId9"/>
    <p:sldId id="278" r:id="rId10"/>
    <p:sldId id="274" r:id="rId11"/>
    <p:sldId id="284" r:id="rId12"/>
    <p:sldId id="280" r:id="rId13"/>
    <p:sldId id="269" r:id="rId14"/>
    <p:sldId id="282" r:id="rId15"/>
    <p:sldId id="283" r:id="rId16"/>
    <p:sldId id="281" r:id="rId17"/>
    <p:sldId id="271" r:id="rId1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961C8-2E37-49EF-8D71-69FA0FCB2578}" type="datetimeFigureOut">
              <a:rPr lang="es-CR" smtClean="0"/>
              <a:t>31/8/2019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60B0A-C1F7-4667-9300-73881A9900B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4585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6F869-386F-41C5-81F7-02A909F56298}" type="datetimeFigureOut">
              <a:rPr lang="es-CR" smtClean="0"/>
              <a:t>31/8/2019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F28E9-FEAE-4B06-9C45-F781E26CDE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9724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Nube,</a:t>
            </a:r>
            <a:r>
              <a:rPr lang="es-MX" baseline="0" dirty="0" smtClean="0"/>
              <a:t> como una forma de hacer computación.</a:t>
            </a:r>
          </a:p>
          <a:p>
            <a:r>
              <a:rPr lang="es-MX" baseline="0" dirty="0" smtClean="0"/>
              <a:t>Explotar </a:t>
            </a:r>
            <a:r>
              <a:rPr lang="es-MX" baseline="0" smtClean="0"/>
              <a:t>el todo poder </a:t>
            </a:r>
            <a:r>
              <a:rPr lang="es-MX" baseline="0" dirty="0" smtClean="0"/>
              <a:t>computacional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28E9-FEAE-4B06-9C45-F781E26CDE2B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3962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28E9-FEAE-4B06-9C45-F781E26CDE2B}" type="slidenum">
              <a:rPr lang="es-CR" smtClean="0"/>
              <a:t>12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0845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F28E9-FEAE-4B06-9C45-F781E26CDE2B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4654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F28E9-FEAE-4B06-9C45-F781E26CDE2B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06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F28E9-FEAE-4B06-9C45-F781E26CDE2B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1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49" y="2109542"/>
            <a:ext cx="10240454" cy="997196"/>
          </a:xfrm>
        </p:spPr>
        <p:txBody>
          <a:bodyPr anchor="b" anchorCtr="0"/>
          <a:lstStyle>
            <a:lvl1pPr>
              <a:defRPr sz="7198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49" y="3425825"/>
            <a:ext cx="10240454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079" y="5883312"/>
            <a:ext cx="1930823" cy="7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75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1999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966" indent="-380819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966" indent="-228491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621" indent="-22849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113" indent="-228491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26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26"/>
              <a:t>‹Nº›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868" y="6301221"/>
            <a:ext cx="1490133" cy="5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745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26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26"/>
              <a:t>‹Nº›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6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1999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966" indent="-380819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966" indent="-228491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621" indent="-22849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113" indent="-228491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868" y="6301221"/>
            <a:ext cx="1490133" cy="5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624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0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1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1999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966" indent="-380819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966" indent="-228491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621" indent="-22849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113" indent="-228491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868" y="6301221"/>
            <a:ext cx="1490133" cy="5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56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6" y="0"/>
            <a:ext cx="4500810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25" fontAlgn="base">
              <a:spcBef>
                <a:spcPct val="0"/>
              </a:spcBef>
              <a:spcAft>
                <a:spcPct val="0"/>
              </a:spcAft>
            </a:pPr>
            <a:endParaRPr lang="en-US" sz="2199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382028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1999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966" indent="-380819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966" indent="-228491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621" indent="-22849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113" indent="-228491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868" y="6301221"/>
            <a:ext cx="1490133" cy="5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817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25" fontAlgn="base">
              <a:spcBef>
                <a:spcPct val="0"/>
              </a:spcBef>
              <a:spcAft>
                <a:spcPct val="0"/>
              </a:spcAft>
            </a:pPr>
            <a:endParaRPr lang="en-US" sz="2199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6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1999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966" indent="-380819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966" indent="-228491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621" indent="-22849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113" indent="-228491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868" y="6301221"/>
            <a:ext cx="1490133" cy="5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174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8766274" y="0"/>
            <a:ext cx="3438428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25" fontAlgn="base">
              <a:spcBef>
                <a:spcPct val="0"/>
              </a:spcBef>
              <a:spcAft>
                <a:spcPct val="0"/>
              </a:spcAft>
            </a:pPr>
            <a:endParaRPr lang="en-US" sz="2199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66273" y="1447801"/>
            <a:ext cx="2888385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99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310" indent="0">
              <a:buNone/>
              <a:defRPr sz="2699" b="1"/>
            </a:lvl2pPr>
            <a:lvl3pPr marL="1218621" indent="0">
              <a:buNone/>
              <a:defRPr sz="2399" b="1"/>
            </a:lvl3pPr>
            <a:lvl4pPr marL="1827931" indent="0">
              <a:buNone/>
              <a:defRPr sz="2099" b="1"/>
            </a:lvl4pPr>
            <a:lvl5pPr marL="2437242" indent="0">
              <a:buNone/>
              <a:defRPr sz="2099" b="1"/>
            </a:lvl5pPr>
            <a:lvl6pPr marL="3046553" indent="0">
              <a:buNone/>
              <a:defRPr sz="2099" b="1"/>
            </a:lvl6pPr>
            <a:lvl7pPr marL="3655863" indent="0">
              <a:buNone/>
              <a:defRPr sz="2099" b="1"/>
            </a:lvl7pPr>
            <a:lvl8pPr marL="4265173" indent="0">
              <a:buNone/>
              <a:defRPr sz="2099" b="1"/>
            </a:lvl8pPr>
            <a:lvl9pPr marL="4874484" indent="0">
              <a:buNone/>
              <a:defRPr sz="2099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8766273" y="3264991"/>
            <a:ext cx="2899021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1999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3966" indent="-380819">
              <a:defRPr lang="en-US" sz="20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3966" indent="-228491">
              <a:defRPr lang="en-US" sz="189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621" indent="-228491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113" indent="-228491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61768" y="532563"/>
            <a:ext cx="7968155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8485" y="6255099"/>
            <a:ext cx="1269867" cy="5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219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857250"/>
            <a:ext cx="12192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25" fontAlgn="base">
              <a:spcBef>
                <a:spcPct val="0"/>
              </a:spcBef>
              <a:spcAft>
                <a:spcPct val="0"/>
              </a:spcAft>
            </a:pPr>
            <a:endParaRPr lang="en-US" sz="2199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6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398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398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26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26"/>
              <a:t>‹Nº›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3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599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398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868" y="6301221"/>
            <a:ext cx="1490133" cy="5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6284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26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26"/>
              <a:t>‹Nº›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88628" y="6196903"/>
            <a:ext cx="152620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71849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25930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36931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6"/>
            <a:ext cx="11151917" cy="1218795"/>
          </a:xfrm>
        </p:spPr>
        <p:txBody>
          <a:bodyPr anchor="b" anchorCtr="0"/>
          <a:lstStyle>
            <a:lvl1pPr>
              <a:defRPr sz="8797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8485" y="6255099"/>
            <a:ext cx="1269867" cy="5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277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2" y="1155940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25" fontAlgn="base">
              <a:spcBef>
                <a:spcPct val="0"/>
              </a:spcBef>
              <a:spcAft>
                <a:spcPct val="0"/>
              </a:spcAft>
            </a:pPr>
            <a:endParaRPr lang="en-US" sz="1799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3"/>
            <a:ext cx="11155093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199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62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9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827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2997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66792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3"/>
            <a:ext cx="11155093" cy="664797"/>
          </a:xfrm>
        </p:spPr>
        <p:txBody>
          <a:bodyPr/>
          <a:lstStyle>
            <a:lvl1pPr>
              <a:defRPr sz="4799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797" indent="-34279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8461" indent="-285664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126" indent="-285664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2657" indent="-2285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189" indent="-2285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9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3599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905048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0"/>
            <a:ext cx="11151917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3999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1999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1999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9103944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57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2000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05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DDE5B3-7D95-4DE2-94EE-16210D9DCD3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87438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17988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E5B3-7D95-4DE2-94EE-16210D9DCD32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2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75722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5012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599" kern="1200" spc="-7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08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3" y="2739678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597" b="0" kern="1200" cap="none" spc="-4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3" y="1447800"/>
            <a:ext cx="10240454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598" spc="-1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9023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2108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30490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85498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2733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30632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01504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6464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9"/>
              </a:spcBef>
              <a:buNone/>
              <a:defRPr sz="399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99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705" indent="0">
              <a:buNone/>
              <a:defRPr sz="1999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7063" indent="0">
              <a:buNone/>
              <a:defRPr sz="1999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3530" indent="0">
              <a:buNone/>
              <a:defRPr sz="1999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26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26"/>
              <a:t>‹Nº›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868" y="6301221"/>
            <a:ext cx="1490133" cy="5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207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9"/>
              </a:spcBef>
              <a:buNone/>
              <a:defRPr sz="3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705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7063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3530" indent="0">
              <a:buNone/>
              <a:defRPr sz="1999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26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26"/>
              <a:t>‹Nº›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868" y="6301221"/>
            <a:ext cx="1490133" cy="5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516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4078" indent="-284078">
              <a:buFont typeface="Wingdings" pitchFamily="2" charset="2"/>
              <a:buChar char=""/>
              <a:defRPr sz="3999"/>
            </a:lvl1pPr>
            <a:lvl2pPr marL="517370" indent="-233293">
              <a:buFont typeface="Wingdings" pitchFamily="2" charset="2"/>
              <a:buChar char=""/>
              <a:defRPr>
                <a:latin typeface="+mn-lt"/>
              </a:defRPr>
            </a:lvl2pPr>
            <a:lvl3pPr marL="741141" indent="-223771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126" indent="-172986">
              <a:buFont typeface="Wingdings" pitchFamily="2" charset="2"/>
              <a:buChar char=""/>
              <a:defRPr>
                <a:latin typeface="+mn-lt"/>
              </a:defRPr>
            </a:lvl4pPr>
            <a:lvl5pPr marL="1087112" indent="-172986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26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26"/>
              <a:t>‹Nº›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868" y="6301221"/>
            <a:ext cx="1490133" cy="5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225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3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399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99"/>
            </a:lvl2pPr>
            <a:lvl3pPr marL="233293" indent="0">
              <a:buNone/>
              <a:defRPr sz="1999"/>
            </a:lvl3pPr>
            <a:lvl4pPr marL="457063" indent="0">
              <a:buNone/>
              <a:defRPr sz="1999"/>
            </a:lvl4pPr>
            <a:lvl5pPr marL="693530" indent="0">
              <a:buNone/>
              <a:defRPr sz="1999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3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3999" kern="1200" spc="-7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4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293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237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182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26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26"/>
              <a:t>‹Nº›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868" y="6301221"/>
            <a:ext cx="1490133" cy="5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89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3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3999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99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293" indent="0">
              <a:buNone/>
              <a:defRPr sz="1999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063" indent="0">
              <a:buNone/>
              <a:defRPr sz="1999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530" indent="0">
              <a:buNone/>
              <a:defRPr sz="1999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3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3999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4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293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237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182" marR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99" kern="1200" spc="-7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40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26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26"/>
              <a:t>‹Nº›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868" y="6301221"/>
            <a:ext cx="1490133" cy="5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973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7" y="1447803"/>
            <a:ext cx="5396365" cy="2351413"/>
          </a:xfrm>
        </p:spPr>
        <p:txBody>
          <a:bodyPr>
            <a:spAutoFit/>
          </a:bodyPr>
          <a:lstStyle>
            <a:lvl1pPr marL="292012" indent="-292012">
              <a:spcBef>
                <a:spcPts val="12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599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544" indent="-228531">
              <a:defRPr sz="1999"/>
            </a:lvl2pPr>
            <a:lvl3pPr marL="685594" indent="-165050">
              <a:tabLst/>
              <a:defRPr sz="1999"/>
            </a:lvl3pPr>
            <a:lvl4pPr marL="863341" indent="-177747">
              <a:defRPr/>
            </a:lvl4pPr>
            <a:lvl5pPr marL="1028391" indent="-165050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3" y="1447803"/>
            <a:ext cx="5396365" cy="2720745"/>
          </a:xfrm>
        </p:spPr>
        <p:txBody>
          <a:bodyPr>
            <a:spAutoFit/>
          </a:bodyPr>
          <a:lstStyle>
            <a:lvl1pPr marL="339623" indent="-339623"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lang="en-US" sz="3599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4810" indent="-342797">
              <a:defRPr lang="en-US" sz="1999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3341" indent="-342797">
              <a:defRPr lang="en-US" sz="1999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391" indent="-342797">
              <a:defRPr lang="en-US" sz="1999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6138" indent="-342797">
              <a:defRPr lang="en-US" sz="1999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2012" marR="0" lvl="0" indent="-292012" algn="l" defTabSz="914089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92012" marR="0" lvl="1" indent="-292012" algn="l" defTabSz="914089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92012" marR="0" lvl="2" indent="-292012" algn="l" defTabSz="914089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92012" marR="0" lvl="3" indent="-292012" algn="l" defTabSz="914089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92012" marR="0" lvl="4" indent="-292012" algn="l" defTabSz="914089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126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126"/>
              <a:t>‹Nº›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868" y="6301221"/>
            <a:ext cx="1490133" cy="5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84950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3"/>
            <a:ext cx="11155093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4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</p:sldLayoutIdLst>
  <p:transition spd="slow">
    <p:push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89" rtl="0" eaLnBrk="1" latinLnBrk="0" hangingPunct="1">
        <a:lnSpc>
          <a:spcPct val="90000"/>
        </a:lnSpc>
        <a:spcBef>
          <a:spcPct val="0"/>
        </a:spcBef>
        <a:buNone/>
        <a:defRPr lang="en-US" sz="5398" b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623" marR="0" indent="-339623" algn="l" defTabSz="91408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599" kern="1200" spc="-7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916" marR="0" indent="-233293" algn="l" defTabSz="91408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3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8273" marR="0" indent="-225357" algn="l" defTabSz="91408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8273" algn="l"/>
        </a:tabLst>
        <a:defRPr sz="23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9979" marR="0" indent="-231705" algn="l" defTabSz="91408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9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5336" marR="0" indent="-225357" algn="l" defTabSz="91408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5336" algn="l"/>
        </a:tabLst>
        <a:defRPr sz="1999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745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4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9" indent="-228522" algn="l" defTabSz="9140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89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4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8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3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7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12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7" algn="l" defTabSz="91408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DC072-8114-43AC-9C66-C42A79F5913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8111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>
    <p:push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56" y="4457051"/>
            <a:ext cx="3667637" cy="2114845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0" y="2000767"/>
            <a:ext cx="12191999" cy="175432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3600" b="1" dirty="0">
                <a:latin typeface="Arial"/>
                <a:cs typeface="Arial"/>
              </a:rPr>
              <a:t>Modelo de clasificación de prioridad para la prestación de servicios de infraestructura tecnológica en la Universidad Estatal a Distancia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7620686" y="4457051"/>
            <a:ext cx="4571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b="1" dirty="0" smtClean="0">
                <a:solidFill>
                  <a:srgbClr val="58595B"/>
                </a:solidFill>
                <a:latin typeface="Arial"/>
                <a:cs typeface="Arial"/>
              </a:rPr>
              <a:t>Autores: Francisco Durán Montoya</a:t>
            </a:r>
          </a:p>
          <a:p>
            <a:pPr defTabSz="457200"/>
            <a:r>
              <a:rPr lang="en-US" sz="2000" b="1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58595B"/>
                </a:solidFill>
                <a:latin typeface="Arial"/>
                <a:cs typeface="Arial"/>
              </a:rPr>
              <a:t>               Rolando Rojas Coto </a:t>
            </a:r>
            <a:endParaRPr lang="en-US" sz="2000" b="1" dirty="0">
              <a:solidFill>
                <a:srgbClr val="58595B"/>
              </a:solidFill>
              <a:latin typeface="Arial"/>
              <a:cs typeface="Arial"/>
            </a:endParaRPr>
          </a:p>
          <a:p>
            <a:pPr defTabSz="457200"/>
            <a:endParaRPr lang="en-US" sz="2000" b="1" dirty="0">
              <a:solidFill>
                <a:srgbClr val="EE312F"/>
              </a:solidFill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99" y="274663"/>
            <a:ext cx="1447200" cy="1503462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E5B3-7D95-4DE2-94EE-16210D9DCD32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801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62505"/>
          <a:stretch/>
        </p:blipFill>
        <p:spPr>
          <a:xfrm>
            <a:off x="163253" y="2272145"/>
            <a:ext cx="6244473" cy="2188801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43" name="Marcador de número de diapositiva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10</a:t>
            </a:fld>
            <a:endParaRPr lang="es-C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5378" t="42083" r="25049" b="1078"/>
          <a:stretch/>
        </p:blipFill>
        <p:spPr>
          <a:xfrm>
            <a:off x="6234545" y="969818"/>
            <a:ext cx="4986674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64" y="135302"/>
            <a:ext cx="8617527" cy="6431753"/>
          </a:xfrm>
          <a:prstGeom prst="rect">
            <a:avLst/>
          </a:prstGeom>
        </p:spPr>
      </p:pic>
      <p:sp>
        <p:nvSpPr>
          <p:cNvPr id="68" name="Marcador de fecha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69" name="Marcador de número de diapositiva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11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835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6812" y="1697900"/>
            <a:ext cx="72078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Gestión de Infraestructura Tecnológica</a:t>
            </a:r>
            <a:r>
              <a:rPr lang="es-C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.</a:t>
            </a:r>
          </a:p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Reducción de Espacios del Centro de </a:t>
            </a:r>
            <a:r>
              <a:rPr lang="es-E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Datos</a:t>
            </a:r>
          </a:p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Infraestructura Tecnológica Homogénea</a:t>
            </a:r>
            <a:r>
              <a:rPr lang="es-C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.</a:t>
            </a:r>
          </a:p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Percepción del Estudiante</a:t>
            </a:r>
            <a:r>
              <a:rPr lang="es-C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.</a:t>
            </a:r>
          </a:p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Visitas guiadas a la comunidad universitaria (Open </a:t>
            </a:r>
            <a:r>
              <a:rPr lang="es-CR" sz="28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House</a:t>
            </a:r>
            <a:r>
              <a:rPr lang="es-C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)</a:t>
            </a:r>
            <a:endParaRPr lang="es-CR" sz="2800" b="1" dirty="0">
              <a:solidFill>
                <a:prstClr val="black">
                  <a:lumMod val="65000"/>
                  <a:lumOff val="35000"/>
                </a:prstClr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36812" y="430765"/>
            <a:ext cx="5770887" cy="11784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 sz="4000" b="0" kern="1200" cap="none" spc="-71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08911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7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17822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797747" algn="l"/>
              </a:tabLst>
              <a:defRPr sz="24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826732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1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435638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1254515" algn="l"/>
              </a:tabLst>
              <a:defRPr sz="21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3044540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463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362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263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spc="-100" dirty="0" smtClean="0">
                <a:ln w="3175">
                  <a:noFill/>
                </a:ln>
                <a:solidFill>
                  <a:srgbClr val="4472C4">
                    <a:lumMod val="50000"/>
                  </a:srgbClr>
                </a:solidFill>
                <a:cs typeface="Arial" charset="0"/>
              </a:rPr>
              <a:t>Resultados Obtenidos </a:t>
            </a:r>
          </a:p>
          <a:p>
            <a:endParaRPr lang="es-MX" sz="5400" spc="-100" dirty="0">
              <a:ln w="3175">
                <a:noFill/>
              </a:ln>
              <a:solidFill>
                <a:srgbClr val="4472C4">
                  <a:lumMod val="50000"/>
                </a:srgbClr>
              </a:solidFill>
              <a:cs typeface="Arial" charset="0"/>
            </a:endParaRPr>
          </a:p>
          <a:p>
            <a:endParaRPr lang="en-US" dirty="0">
              <a:gradFill>
                <a:gsLst>
                  <a:gs pos="100000">
                    <a:srgbClr val="EB3C00"/>
                  </a:gs>
                  <a:gs pos="0">
                    <a:srgbClr val="EB3C00"/>
                  </a:gs>
                </a:gsLst>
                <a:lin ang="5400000" scaled="0"/>
              </a:gradFill>
              <a:latin typeface="Segoe UI Ligh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480" y="1909175"/>
            <a:ext cx="3764320" cy="2735406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12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2165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6812" y="1809903"/>
            <a:ext cx="72078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Utilización de Infraestructura </a:t>
            </a:r>
            <a:r>
              <a:rPr lang="es-C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Convergente</a:t>
            </a:r>
          </a:p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Nuevo Centro de </a:t>
            </a:r>
            <a:r>
              <a:rPr lang="es-E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Datos.</a:t>
            </a:r>
          </a:p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Trasladado de </a:t>
            </a:r>
            <a:r>
              <a:rPr lang="es-C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Servicios transparente.</a:t>
            </a:r>
          </a:p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Plan Definido con Cronograma y Metas</a:t>
            </a:r>
            <a:r>
              <a:rPr lang="es-E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.</a:t>
            </a:r>
          </a:p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Prioridad del </a:t>
            </a:r>
            <a:r>
              <a:rPr lang="es-C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Proyecto desde Rectoría.</a:t>
            </a:r>
            <a:endParaRPr lang="es-CR" sz="2800" b="1" dirty="0">
              <a:solidFill>
                <a:prstClr val="black">
                  <a:lumMod val="65000"/>
                  <a:lumOff val="35000"/>
                </a:prstClr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36812" y="430765"/>
            <a:ext cx="5770887" cy="11784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 sz="4000" b="0" kern="1200" cap="none" spc="-71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08911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7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17822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797747" algn="l"/>
              </a:tabLst>
              <a:defRPr sz="24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826732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1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435638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1254515" algn="l"/>
              </a:tabLst>
              <a:defRPr sz="21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3044540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463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362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263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spc="-100" dirty="0" smtClean="0">
                <a:ln w="3175">
                  <a:noFill/>
                </a:ln>
                <a:solidFill>
                  <a:srgbClr val="4472C4">
                    <a:lumMod val="50000"/>
                  </a:srgbClr>
                </a:solidFill>
                <a:cs typeface="Arial" charset="0"/>
              </a:rPr>
              <a:t>ACIERT0S</a:t>
            </a:r>
          </a:p>
          <a:p>
            <a:endParaRPr lang="es-MX" sz="5400" spc="-100" dirty="0">
              <a:ln w="3175">
                <a:noFill/>
              </a:ln>
              <a:solidFill>
                <a:srgbClr val="4472C4">
                  <a:lumMod val="50000"/>
                </a:srgbClr>
              </a:solidFill>
              <a:cs typeface="Arial" charset="0"/>
            </a:endParaRPr>
          </a:p>
          <a:p>
            <a:endParaRPr lang="en-US" dirty="0">
              <a:gradFill>
                <a:gsLst>
                  <a:gs pos="100000">
                    <a:srgbClr val="EB3C00"/>
                  </a:gs>
                  <a:gs pos="0">
                    <a:srgbClr val="EB3C00"/>
                  </a:gs>
                </a:gsLst>
                <a:lin ang="5400000" scaled="0"/>
              </a:gradFill>
              <a:latin typeface="Segoe UI Light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57" y="1506922"/>
            <a:ext cx="3017116" cy="3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49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04897" y="2422755"/>
            <a:ext cx="7207879" cy="1651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Mainframe</a:t>
            </a:r>
            <a:r>
              <a:rPr lang="es-CR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.</a:t>
            </a:r>
          </a:p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Plan de Sostenibilidad</a:t>
            </a:r>
            <a:r>
              <a:rPr lang="es-ES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36812" y="430765"/>
            <a:ext cx="5770887" cy="11784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 sz="4000" b="0" kern="1200" cap="none" spc="-71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08911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7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17822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797747" algn="l"/>
              </a:tabLst>
              <a:defRPr sz="24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826732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1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435638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1254515" algn="l"/>
              </a:tabLst>
              <a:defRPr sz="21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3044540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463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362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263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kumimoji="0" lang="es-MX" sz="5400" b="0" i="0" u="none" strike="noStrike" kern="1200" cap="none" spc="-100" normalizeH="0" baseline="0" noProof="0" dirty="0" smtClean="0">
                <a:ln w="3175"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rPr>
              <a:t>DESACIERT0S</a:t>
            </a:r>
          </a:p>
          <a:p>
            <a:pPr marL="0" marR="0" lvl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endParaRPr kumimoji="0" lang="es-MX" sz="5400" b="0" i="0" u="none" strike="noStrike" kern="1200" cap="none" spc="-100" normalizeH="0" baseline="0" noProof="0" dirty="0">
              <a:ln w="3175"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  <a:p>
            <a:pPr marL="0" marR="0" lvl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-71" normalizeH="0" baseline="0" noProof="0" dirty="0">
              <a:ln>
                <a:noFill/>
              </a:ln>
              <a:gradFill>
                <a:gsLst>
                  <a:gs pos="100000">
                    <a:srgbClr val="EB3C00"/>
                  </a:gs>
                  <a:gs pos="0">
                    <a:srgbClr val="EB3C00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05" y="1854720"/>
            <a:ext cx="2803786" cy="28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14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406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9514" y="254160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Complejidad </a:t>
            </a:r>
            <a:r>
              <a:rPr lang="es-C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Tecnológica.</a:t>
            </a:r>
          </a:p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Dependencia con Otras Unidades</a:t>
            </a:r>
            <a:r>
              <a:rPr lang="es-CR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.</a:t>
            </a:r>
          </a:p>
          <a:p>
            <a:pPr marL="342900" lvl="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rPr>
              <a:t>Centro de Datos Alterno.</a:t>
            </a:r>
            <a:endParaRPr kumimoji="0" lang="es-C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36812" y="430765"/>
            <a:ext cx="10990170" cy="11784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 sz="4000" b="0" kern="1200" cap="none" spc="-71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08911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7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17822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797747" algn="l"/>
              </a:tabLst>
              <a:defRPr sz="24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826732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1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435638" marR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1254515" algn="l"/>
              </a:tabLst>
              <a:defRPr sz="2100" b="1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3044540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463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362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263" indent="0" algn="l" defTabSz="91348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r>
              <a:rPr kumimoji="0" lang="es-MX" sz="5400" b="0" i="0" u="none" strike="noStrike" kern="1200" cap="none" spc="-100" normalizeH="0" baseline="0" noProof="0" dirty="0" smtClean="0">
                <a:ln w="3175"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rPr>
              <a:t>Impactos</a:t>
            </a:r>
            <a:r>
              <a:rPr kumimoji="0" lang="es-MX" sz="5400" b="0" i="0" u="none" strike="noStrike" kern="1200" cap="none" spc="-100" normalizeH="0" noProof="0" dirty="0" smtClean="0">
                <a:ln w="3175"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rPr>
              <a:t> no esperados y desarrollos a futuro</a:t>
            </a:r>
            <a:endParaRPr kumimoji="0" lang="es-MX" sz="5400" b="0" i="0" u="none" strike="noStrike" kern="1200" cap="none" spc="-100" normalizeH="0" baseline="0" noProof="0" dirty="0" smtClean="0">
              <a:ln w="3175"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  <a:p>
            <a:pPr marL="0" marR="0" lvl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endParaRPr kumimoji="0" lang="es-MX" sz="5400" b="0" i="0" u="none" strike="noStrike" kern="1200" cap="none" spc="-100" normalizeH="0" baseline="0" noProof="0" dirty="0">
              <a:ln w="3175"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  <a:p>
            <a:pPr marL="0" marR="0" lvl="0" indent="0" algn="l" defTabSz="91348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-71" normalizeH="0" baseline="0" noProof="0" dirty="0">
              <a:ln>
                <a:noFill/>
              </a:ln>
              <a:gradFill>
                <a:gsLst>
                  <a:gs pos="100000">
                    <a:srgbClr val="EB3C00"/>
                  </a:gs>
                  <a:gs pos="0">
                    <a:srgbClr val="EB3C00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707" y="1714394"/>
            <a:ext cx="3139706" cy="3685742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49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22"/>
            <a:ext cx="12192000" cy="690272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9708" y="3583929"/>
            <a:ext cx="7052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800" b="1" dirty="0" err="1" smtClean="0">
                <a:solidFill>
                  <a:schemeClr val="bg1"/>
                </a:solidFill>
              </a:rPr>
              <a:t>Mag</a:t>
            </a:r>
            <a:r>
              <a:rPr lang="es-CR" sz="4800" b="1" dirty="0" smtClean="0">
                <a:solidFill>
                  <a:schemeClr val="bg1"/>
                </a:solidFill>
              </a:rPr>
              <a:t>. Rolando Rojas Coto</a:t>
            </a:r>
          </a:p>
          <a:p>
            <a:r>
              <a:rPr lang="es-CR" sz="4800" b="1" dirty="0" smtClean="0">
                <a:solidFill>
                  <a:schemeClr val="bg1"/>
                </a:solidFill>
              </a:rPr>
              <a:t>rorojas@uned.ac.cr</a:t>
            </a:r>
          </a:p>
          <a:p>
            <a:r>
              <a:rPr lang="es-CR" sz="4800" b="1" dirty="0" smtClean="0">
                <a:solidFill>
                  <a:schemeClr val="bg1"/>
                </a:solidFill>
              </a:rPr>
              <a:t>Skype: rorojas30</a:t>
            </a:r>
          </a:p>
          <a:p>
            <a:r>
              <a:rPr lang="es-CR" sz="4800" b="1" dirty="0" smtClean="0">
                <a:solidFill>
                  <a:schemeClr val="bg1"/>
                </a:solidFill>
              </a:rPr>
              <a:t>www.uned.ac.cr</a:t>
            </a:r>
            <a:endParaRPr lang="es-CR" sz="4000" b="1" dirty="0">
              <a:solidFill>
                <a:schemeClr val="bg1"/>
              </a:solidFill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16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62104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/>
          <p:nvPr/>
        </p:nvGrpSpPr>
        <p:grpSpPr>
          <a:xfrm>
            <a:off x="573218" y="1516386"/>
            <a:ext cx="3534644" cy="4826973"/>
            <a:chOff x="435149" y="1516385"/>
            <a:chExt cx="3534644" cy="4826973"/>
          </a:xfrm>
        </p:grpSpPr>
        <p:sp>
          <p:nvSpPr>
            <p:cNvPr id="8" name="Rectangle 18"/>
            <p:cNvSpPr/>
            <p:nvPr/>
          </p:nvSpPr>
          <p:spPr>
            <a:xfrm>
              <a:off x="488939" y="1516385"/>
              <a:ext cx="2559654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218936"/>
              <a:r>
                <a:rPr lang="es-MX" sz="3600" dirty="0" smtClean="0">
                  <a:solidFill>
                    <a:srgbClr val="EB3C00">
                      <a:alpha val="99000"/>
                    </a:srgbClr>
                  </a:solidFill>
                  <a:latin typeface="Segoe UI Light"/>
                </a:rPr>
                <a:t>Misión</a:t>
              </a:r>
              <a:endParaRPr lang="es-MX" sz="3600" dirty="0">
                <a:solidFill>
                  <a:srgbClr val="EB3C00">
                    <a:alpha val="99000"/>
                  </a:srgbClr>
                </a:solidFill>
                <a:latin typeface="Segoe UI Light"/>
              </a:endParaRPr>
            </a:p>
          </p:txBody>
        </p:sp>
        <p:sp>
          <p:nvSpPr>
            <p:cNvPr id="9" name="Rectangle 26"/>
            <p:cNvSpPr/>
            <p:nvPr/>
          </p:nvSpPr>
          <p:spPr>
            <a:xfrm>
              <a:off x="435149" y="3706190"/>
              <a:ext cx="3534644" cy="1015663"/>
            </a:xfrm>
            <a:prstGeom prst="rect">
              <a:avLst/>
            </a:prstGeom>
          </p:spPr>
          <p:txBody>
            <a:bodyPr wrap="square" lIns="182880" tIns="0" rIns="0" bIns="0">
              <a:spAutoFit/>
            </a:bodyPr>
            <a:lstStyle/>
            <a:p>
              <a:pPr defTabSz="1949639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6600" b="1" spc="-200" dirty="0" smtClean="0">
                  <a:ln w="3175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Segoe UI Light"/>
                  <a:cs typeface="Arial" charset="0"/>
                </a:rPr>
                <a:t>42 años</a:t>
              </a:r>
              <a:endParaRPr lang="es-MX" sz="8800" spc="-200" dirty="0">
                <a:ln w="3175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Segoe UI Light"/>
                <a:cs typeface="Arial" charset="0"/>
              </a:endParaRPr>
            </a:p>
          </p:txBody>
        </p:sp>
        <p:sp>
          <p:nvSpPr>
            <p:cNvPr id="11" name="Rectangle 2"/>
            <p:cNvSpPr/>
            <p:nvPr/>
          </p:nvSpPr>
          <p:spPr>
            <a:xfrm>
              <a:off x="488824" y="4650587"/>
              <a:ext cx="3237787" cy="1692771"/>
            </a:xfrm>
            <a:prstGeom prst="rect">
              <a:avLst/>
            </a:prstGeom>
          </p:spPr>
          <p:txBody>
            <a:bodyPr wrap="square" lIns="182880" tIns="0" bIns="0">
              <a:spAutoFit/>
            </a:bodyPr>
            <a:lstStyle/>
            <a:p>
              <a:r>
                <a:rPr lang="es-CR" sz="2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de brindar opciones </a:t>
              </a:r>
              <a:r>
                <a:rPr lang="es-CR" sz="2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de educación superior a los diversos sectores de la población </a:t>
              </a:r>
              <a:r>
                <a:rPr lang="es-CR" sz="2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nacional, con autonomía universitaria.</a:t>
              </a:r>
              <a:endParaRPr lang="es-CR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8" name="Group 6"/>
          <p:cNvGrpSpPr/>
          <p:nvPr/>
        </p:nvGrpSpPr>
        <p:grpSpPr>
          <a:xfrm>
            <a:off x="4310535" y="1516385"/>
            <a:ext cx="3534876" cy="3811311"/>
            <a:chOff x="4172467" y="1516385"/>
            <a:chExt cx="3534876" cy="3811311"/>
          </a:xfrm>
        </p:grpSpPr>
        <p:sp>
          <p:nvSpPr>
            <p:cNvPr id="20" name="Rectangle 19"/>
            <p:cNvSpPr/>
            <p:nvPr/>
          </p:nvSpPr>
          <p:spPr>
            <a:xfrm>
              <a:off x="4172584" y="1516385"/>
              <a:ext cx="2774610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218936"/>
              <a:r>
                <a:rPr lang="es-MX" sz="3600" dirty="0" smtClean="0">
                  <a:solidFill>
                    <a:srgbClr val="EB3C00">
                      <a:alpha val="99000"/>
                    </a:srgbClr>
                  </a:solidFill>
                  <a:latin typeface="Segoe UI Light"/>
                </a:rPr>
                <a:t>Estudiantes</a:t>
              </a:r>
              <a:endParaRPr lang="es-MX" sz="3600" dirty="0">
                <a:solidFill>
                  <a:srgbClr val="EB3C00">
                    <a:alpha val="99000"/>
                  </a:srgbClr>
                </a:solidFill>
                <a:latin typeface="Segoe UI Light"/>
              </a:endParaRPr>
            </a:p>
          </p:txBody>
        </p:sp>
        <p:sp>
          <p:nvSpPr>
            <p:cNvPr id="21" name="Rectangle 28"/>
            <p:cNvSpPr/>
            <p:nvPr/>
          </p:nvSpPr>
          <p:spPr>
            <a:xfrm>
              <a:off x="4172467" y="3706190"/>
              <a:ext cx="3534757" cy="1015663"/>
            </a:xfrm>
            <a:prstGeom prst="rect">
              <a:avLst/>
            </a:prstGeom>
          </p:spPr>
          <p:txBody>
            <a:bodyPr wrap="square" lIns="182880" tIns="0" rIns="0" bIns="0">
              <a:spAutoFit/>
            </a:bodyPr>
            <a:lstStyle/>
            <a:p>
              <a:pPr defTabSz="1949639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6600" b="1" spc="-200" dirty="0" smtClean="0">
                  <a:ln w="3175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Segoe UI Light"/>
                  <a:cs typeface="Arial" charset="0"/>
                </a:rPr>
                <a:t>38 mil</a:t>
              </a:r>
              <a:r>
                <a:rPr lang="es-MX" sz="4800" spc="-200" dirty="0" smtClean="0">
                  <a:ln w="3175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Segoe UI Light"/>
                  <a:cs typeface="Arial" charset="0"/>
                </a:rPr>
                <a:t> </a:t>
              </a:r>
              <a:endParaRPr lang="es-MX" sz="6600" spc="800" dirty="0">
                <a:ln w="3175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Segoe UI Light"/>
                <a:cs typeface="Arial" charset="0"/>
              </a:endParaRPr>
            </a:p>
          </p:txBody>
        </p:sp>
        <p:sp>
          <p:nvSpPr>
            <p:cNvPr id="22" name="Rectangle 5"/>
            <p:cNvSpPr/>
            <p:nvPr/>
          </p:nvSpPr>
          <p:spPr>
            <a:xfrm>
              <a:off x="4192924" y="4650588"/>
              <a:ext cx="3514419" cy="677108"/>
            </a:xfrm>
            <a:prstGeom prst="rect">
              <a:avLst/>
            </a:prstGeom>
          </p:spPr>
          <p:txBody>
            <a:bodyPr wrap="square" lIns="182880" tIns="0" rIns="0" bIns="0">
              <a:spAutoFit/>
            </a:bodyPr>
            <a:lstStyle/>
            <a:p>
              <a:pPr defTabSz="1949639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estudiantes activos a lo largo de todo el país.</a:t>
              </a:r>
            </a:p>
          </p:txBody>
        </p:sp>
      </p:grpSp>
      <p:grpSp>
        <p:nvGrpSpPr>
          <p:cNvPr id="25" name="Group 14"/>
          <p:cNvGrpSpPr/>
          <p:nvPr/>
        </p:nvGrpSpPr>
        <p:grpSpPr>
          <a:xfrm>
            <a:off x="7994297" y="1516386"/>
            <a:ext cx="3225625" cy="3841002"/>
            <a:chOff x="7856228" y="1516385"/>
            <a:chExt cx="3225625" cy="3841002"/>
          </a:xfrm>
        </p:grpSpPr>
        <p:sp>
          <p:nvSpPr>
            <p:cNvPr id="26" name="Rectangle 22"/>
            <p:cNvSpPr/>
            <p:nvPr/>
          </p:nvSpPr>
          <p:spPr>
            <a:xfrm>
              <a:off x="7856228" y="1516385"/>
              <a:ext cx="2559653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218936"/>
              <a:r>
                <a:rPr lang="es-MX" sz="3600" dirty="0" smtClean="0">
                  <a:solidFill>
                    <a:srgbClr val="EB3C00">
                      <a:alpha val="99000"/>
                    </a:srgbClr>
                  </a:solidFill>
                  <a:latin typeface="Segoe UI Light"/>
                </a:rPr>
                <a:t>Sedes</a:t>
              </a:r>
              <a:endParaRPr lang="es-MX" sz="3600" dirty="0">
                <a:solidFill>
                  <a:srgbClr val="EB3C00">
                    <a:alpha val="99000"/>
                  </a:srgbClr>
                </a:solidFill>
                <a:latin typeface="Segoe UI Light"/>
              </a:endParaRPr>
            </a:p>
          </p:txBody>
        </p:sp>
        <p:sp>
          <p:nvSpPr>
            <p:cNvPr id="27" name="Rectangle 31"/>
            <p:cNvSpPr/>
            <p:nvPr/>
          </p:nvSpPr>
          <p:spPr>
            <a:xfrm>
              <a:off x="7920417" y="3706190"/>
              <a:ext cx="3161436" cy="1015663"/>
            </a:xfrm>
            <a:prstGeom prst="rect">
              <a:avLst/>
            </a:prstGeom>
          </p:spPr>
          <p:txBody>
            <a:bodyPr wrap="square" lIns="182880" tIns="0" rIns="0" bIns="0">
              <a:spAutoFit/>
            </a:bodyPr>
            <a:lstStyle/>
            <a:p>
              <a:pPr defTabSz="1949639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6600" b="1" spc="-200" dirty="0" smtClean="0">
                  <a:ln w="3175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Segoe UI Light"/>
                  <a:cs typeface="Arial" charset="0"/>
                </a:rPr>
                <a:t>37 sedes</a:t>
              </a:r>
              <a:endParaRPr lang="es-MX" sz="5400" spc="-400" dirty="0">
                <a:ln w="3175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Segoe UI Light"/>
                <a:cs typeface="Arial" charset="0"/>
              </a:endParaRPr>
            </a:p>
          </p:txBody>
        </p:sp>
        <p:sp>
          <p:nvSpPr>
            <p:cNvPr id="28" name="Rectangle 13"/>
            <p:cNvSpPr/>
            <p:nvPr/>
          </p:nvSpPr>
          <p:spPr>
            <a:xfrm>
              <a:off x="7941359" y="4680279"/>
              <a:ext cx="3140494" cy="677108"/>
            </a:xfrm>
            <a:prstGeom prst="rect">
              <a:avLst/>
            </a:prstGeom>
          </p:spPr>
          <p:txBody>
            <a:bodyPr wrap="square" lIns="182880" tIns="0" rIns="0" bIns="0">
              <a:spAutoFit/>
            </a:bodyPr>
            <a:lstStyle/>
            <a:p>
              <a:r>
                <a:rPr lang="es-CR" sz="2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bajo el modelo </a:t>
              </a:r>
              <a:r>
                <a:rPr lang="es-CR" sz="2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de educación a </a:t>
              </a:r>
              <a:r>
                <a:rPr lang="es-CR" sz="2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distancia.</a:t>
              </a:r>
              <a:endPara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9" name="Title 9"/>
          <p:cNvSpPr txBox="1">
            <a:spLocks/>
          </p:cNvSpPr>
          <p:nvPr/>
        </p:nvSpPr>
        <p:spPr>
          <a:xfrm>
            <a:off x="503406" y="259634"/>
            <a:ext cx="11149013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>
                <a:ln w="3175">
                  <a:noFill/>
                </a:ln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Universidad Estatal a Distancia</a:t>
            </a:r>
            <a:endParaRPr lang="es-MX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45" y="2125871"/>
            <a:ext cx="1521180" cy="158031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76" y="2084685"/>
            <a:ext cx="3332962" cy="173734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473" y="1995080"/>
            <a:ext cx="2096003" cy="1826947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636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1" y="-134215"/>
            <a:ext cx="12496800" cy="7126429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93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D</a:t>
            </a:r>
            <a:r>
              <a:rPr lang="es-MX" b="1" dirty="0" smtClean="0"/>
              <a:t>emanda </a:t>
            </a:r>
            <a:r>
              <a:rPr lang="es-MX" b="1" dirty="0"/>
              <a:t>de recursos tecnológicos en los servicios </a:t>
            </a:r>
            <a:r>
              <a:rPr lang="es-MX" b="1" dirty="0" smtClean="0"/>
              <a:t>académicos y administrativos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80" y="1690688"/>
            <a:ext cx="9785639" cy="5080350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896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820113" y="285350"/>
            <a:ext cx="10515600" cy="1325563"/>
          </a:xfrm>
        </p:spPr>
        <p:txBody>
          <a:bodyPr/>
          <a:lstStyle/>
          <a:p>
            <a:r>
              <a:rPr lang="es-MX" b="1" dirty="0"/>
              <a:t>Demanda de recursos tecnológicos en los servicios académicos y administrativos</a:t>
            </a:r>
            <a:endParaRPr lang="es-ES" b="1" dirty="0"/>
          </a:p>
        </p:txBody>
      </p:sp>
      <p:grpSp>
        <p:nvGrpSpPr>
          <p:cNvPr id="7" name="Group 4"/>
          <p:cNvGrpSpPr/>
          <p:nvPr/>
        </p:nvGrpSpPr>
        <p:grpSpPr>
          <a:xfrm>
            <a:off x="789930" y="2070386"/>
            <a:ext cx="3237787" cy="1661993"/>
            <a:chOff x="488824" y="1516385"/>
            <a:chExt cx="3237787" cy="3530392"/>
          </a:xfrm>
        </p:grpSpPr>
        <p:sp>
          <p:nvSpPr>
            <p:cNvPr id="8" name="Rectangle 18"/>
            <p:cNvSpPr/>
            <p:nvPr/>
          </p:nvSpPr>
          <p:spPr>
            <a:xfrm>
              <a:off x="488939" y="1516385"/>
              <a:ext cx="2559654" cy="35303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3600" dirty="0" smtClean="0">
                  <a:solidFill>
                    <a:srgbClr val="EB3C00">
                      <a:alpha val="99000"/>
                    </a:srgbClr>
                  </a:solidFill>
                  <a:latin typeface="Segoe UI Light"/>
                </a:rPr>
                <a:t>Respaldos Datos Moodle Data</a:t>
              </a:r>
              <a:endPara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EB3C00">
                    <a:alpha val="99000"/>
                  </a:srgbClr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1" name="Rectangle 2"/>
            <p:cNvSpPr/>
            <p:nvPr/>
          </p:nvSpPr>
          <p:spPr>
            <a:xfrm>
              <a:off x="488824" y="4650587"/>
              <a:ext cx="3237787" cy="338554"/>
            </a:xfrm>
            <a:prstGeom prst="rect">
              <a:avLst/>
            </a:prstGeom>
          </p:spPr>
          <p:txBody>
            <a:bodyPr wrap="square" lIns="182880" t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8" name="Group 6"/>
          <p:cNvGrpSpPr/>
          <p:nvPr/>
        </p:nvGrpSpPr>
        <p:grpSpPr>
          <a:xfrm>
            <a:off x="4473689" y="2070385"/>
            <a:ext cx="3534759" cy="3472757"/>
            <a:chOff x="4172584" y="1516385"/>
            <a:chExt cx="3534759" cy="3472757"/>
          </a:xfrm>
        </p:grpSpPr>
        <p:sp>
          <p:nvSpPr>
            <p:cNvPr id="20" name="Rectangle 19"/>
            <p:cNvSpPr/>
            <p:nvPr/>
          </p:nvSpPr>
          <p:spPr>
            <a:xfrm>
              <a:off x="4172584" y="1516385"/>
              <a:ext cx="2774610" cy="22159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defTabSz="1218936">
                <a:defRPr/>
              </a:pPr>
              <a:r>
                <a:rPr lang="es-MX" sz="3600" dirty="0" smtClean="0">
                  <a:solidFill>
                    <a:srgbClr val="EB3C00">
                      <a:alpha val="99000"/>
                    </a:srgbClr>
                  </a:solidFill>
                  <a:latin typeface="Segoe UI Light"/>
                </a:rPr>
                <a:t>Entorno Estudiantil </a:t>
              </a:r>
              <a:r>
                <a:rPr lang="es-MX" sz="3600" dirty="0">
                  <a:solidFill>
                    <a:srgbClr val="EB3C00">
                      <a:alpha val="99000"/>
                    </a:srgbClr>
                  </a:solidFill>
                  <a:latin typeface="Segoe UI Light"/>
                </a:rPr>
                <a:t>a</a:t>
              </a:r>
              <a:r>
                <a:rPr lang="es-MX" sz="3600" dirty="0" smtClean="0">
                  <a:solidFill>
                    <a:srgbClr val="EB3C00">
                      <a:alpha val="99000"/>
                    </a:srgbClr>
                  </a:solidFill>
                  <a:latin typeface="Segoe UI Light"/>
                </a:rPr>
                <a:t>ccesos diarios</a:t>
              </a:r>
              <a:endParaRPr lang="es-MX" sz="3600" dirty="0">
                <a:solidFill>
                  <a:srgbClr val="EB3C00">
                    <a:alpha val="99000"/>
                  </a:srgbClr>
                </a:solidFill>
                <a:latin typeface="Segoe UI Light"/>
              </a:endParaRPr>
            </a:p>
          </p:txBody>
        </p:sp>
        <p:sp>
          <p:nvSpPr>
            <p:cNvPr id="22" name="Rectangle 5"/>
            <p:cNvSpPr/>
            <p:nvPr/>
          </p:nvSpPr>
          <p:spPr>
            <a:xfrm>
              <a:off x="4192924" y="4650588"/>
              <a:ext cx="3514419" cy="338554"/>
            </a:xfrm>
            <a:prstGeom prst="rect">
              <a:avLst/>
            </a:prstGeom>
          </p:spPr>
          <p:txBody>
            <a:bodyPr wrap="square" lIns="182880" tIns="0" rIns="0" bIns="0">
              <a:spAutoFit/>
            </a:bodyPr>
            <a:lstStyle/>
            <a:p>
              <a:pPr marL="0" marR="0" lvl="0" indent="0" algn="l" defTabSz="194963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5" name="Group 14"/>
          <p:cNvGrpSpPr/>
          <p:nvPr/>
        </p:nvGrpSpPr>
        <p:grpSpPr>
          <a:xfrm>
            <a:off x="7311078" y="1516386"/>
            <a:ext cx="4203260" cy="3502448"/>
            <a:chOff x="7173009" y="1516385"/>
            <a:chExt cx="4203260" cy="3502448"/>
          </a:xfrm>
        </p:grpSpPr>
        <p:sp>
          <p:nvSpPr>
            <p:cNvPr id="26" name="Rectangle 22"/>
            <p:cNvSpPr/>
            <p:nvPr/>
          </p:nvSpPr>
          <p:spPr>
            <a:xfrm>
              <a:off x="7856228" y="1516385"/>
              <a:ext cx="2559653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defTabSz="1218936">
                <a:defRPr/>
              </a:pPr>
              <a:endParaRPr lang="es-MX" sz="3600" dirty="0">
                <a:solidFill>
                  <a:srgbClr val="EB3C00">
                    <a:alpha val="99000"/>
                  </a:srgbClr>
                </a:solidFill>
                <a:latin typeface="Segoe UI Light"/>
              </a:endParaRPr>
            </a:p>
          </p:txBody>
        </p:sp>
        <p:sp>
          <p:nvSpPr>
            <p:cNvPr id="27" name="Rectangle 31"/>
            <p:cNvSpPr/>
            <p:nvPr/>
          </p:nvSpPr>
          <p:spPr>
            <a:xfrm>
              <a:off x="7173009" y="3928974"/>
              <a:ext cx="4203260" cy="830997"/>
            </a:xfrm>
            <a:prstGeom prst="rect">
              <a:avLst/>
            </a:prstGeom>
          </p:spPr>
          <p:txBody>
            <a:bodyPr wrap="square" lIns="182880" tIns="0" rIns="0" bIns="0">
              <a:spAutoFit/>
            </a:bodyPr>
            <a:lstStyle/>
            <a:p>
              <a:pPr marL="0" marR="0" lvl="0" indent="0" algn="l" defTabSz="194963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5400" b="0" i="0" u="none" strike="noStrike" kern="1200" cap="none" spc="-400" normalizeH="0" baseline="0" noProof="0" dirty="0">
                <a:ln w="3175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Light"/>
                <a:ea typeface="+mn-ea"/>
                <a:cs typeface="Arial" charset="0"/>
              </a:endParaRPr>
            </a:p>
          </p:txBody>
        </p:sp>
        <p:sp>
          <p:nvSpPr>
            <p:cNvPr id="28" name="Rectangle 13"/>
            <p:cNvSpPr/>
            <p:nvPr/>
          </p:nvSpPr>
          <p:spPr>
            <a:xfrm>
              <a:off x="7941359" y="4680279"/>
              <a:ext cx="3140494" cy="338554"/>
            </a:xfrm>
            <a:prstGeom prst="rect">
              <a:avLst/>
            </a:prstGeom>
          </p:spPr>
          <p:txBody>
            <a:bodyPr wrap="square" lIns="18288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9" name="Rectangle 31"/>
          <p:cNvSpPr/>
          <p:nvPr/>
        </p:nvSpPr>
        <p:spPr>
          <a:xfrm>
            <a:off x="444217" y="4659118"/>
            <a:ext cx="2559769" cy="1015663"/>
          </a:xfrm>
          <a:prstGeom prst="rect">
            <a:avLst/>
          </a:prstGeom>
        </p:spPr>
        <p:txBody>
          <a:bodyPr wrap="square" lIns="182880" tIns="0" rIns="0" bIns="0">
            <a:spAutoFit/>
          </a:bodyPr>
          <a:lstStyle/>
          <a:p>
            <a:pPr marL="0" marR="0" lvl="0" indent="0" algn="l" defTabSz="19496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1" i="0" u="none" strike="noStrike" kern="1200" cap="none" spc="-200" normalizeH="0" baseline="0" noProof="0" dirty="0" smtClean="0">
                <a:ln w="3175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Light"/>
                <a:cs typeface="Arial" charset="0"/>
              </a:rPr>
              <a:t>5,8</a:t>
            </a:r>
            <a:r>
              <a:rPr lang="es-MX" sz="6600" b="1" spc="-200" smtClean="0">
                <a:ln w="3175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Segoe UI Light"/>
                <a:cs typeface="Arial" charset="0"/>
              </a:rPr>
              <a:t>TB</a:t>
            </a:r>
            <a:endParaRPr kumimoji="0" lang="es-MX" sz="5400" b="0" i="0" u="none" strike="noStrike" kern="1200" cap="none" spc="-400" normalizeH="0" baseline="0" noProof="0" dirty="0">
              <a:ln w="3175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Light"/>
              <a:ea typeface="+mn-ea"/>
              <a:cs typeface="Arial" charset="0"/>
            </a:endParaRPr>
          </a:p>
        </p:txBody>
      </p:sp>
      <p:sp>
        <p:nvSpPr>
          <p:cNvPr id="30" name="Rectangle 31"/>
          <p:cNvSpPr/>
          <p:nvPr/>
        </p:nvSpPr>
        <p:spPr>
          <a:xfrm>
            <a:off x="4220378" y="4659117"/>
            <a:ext cx="2030860" cy="1015663"/>
          </a:xfrm>
          <a:prstGeom prst="rect">
            <a:avLst/>
          </a:prstGeom>
        </p:spPr>
        <p:txBody>
          <a:bodyPr wrap="square" lIns="182880" tIns="0" rIns="0" bIns="0">
            <a:spAutoFit/>
          </a:bodyPr>
          <a:lstStyle/>
          <a:p>
            <a:pPr marL="0" marR="0" lvl="0" indent="0" algn="l" defTabSz="19496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6600" b="1" spc="-200" dirty="0" smtClean="0">
                <a:ln w="3175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Segoe UI Light"/>
                <a:cs typeface="Arial" charset="0"/>
              </a:rPr>
              <a:t>15k</a:t>
            </a:r>
            <a:endParaRPr kumimoji="0" lang="es-MX" sz="5400" b="0" i="0" u="none" strike="noStrike" kern="1200" cap="none" spc="-400" normalizeH="0" baseline="0" noProof="0" dirty="0">
              <a:ln w="3175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Light"/>
              <a:ea typeface="+mn-ea"/>
              <a:cs typeface="Arial" charset="0"/>
            </a:endParaRPr>
          </a:p>
        </p:txBody>
      </p:sp>
      <p:sp>
        <p:nvSpPr>
          <p:cNvPr id="31" name="Rectangle 19"/>
          <p:cNvSpPr/>
          <p:nvPr/>
        </p:nvSpPr>
        <p:spPr>
          <a:xfrm>
            <a:off x="8242465" y="2070384"/>
            <a:ext cx="277461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1218936">
              <a:defRPr/>
            </a:pPr>
            <a:r>
              <a:rPr lang="es-MX" sz="3600" dirty="0" smtClean="0">
                <a:solidFill>
                  <a:srgbClr val="EB3C00">
                    <a:alpha val="99000"/>
                  </a:srgbClr>
                </a:solidFill>
                <a:latin typeface="Segoe UI Light"/>
              </a:rPr>
              <a:t>WEB </a:t>
            </a:r>
          </a:p>
          <a:p>
            <a:pPr lvl="0" defTabSz="1218936">
              <a:defRPr/>
            </a:pPr>
            <a:r>
              <a:rPr lang="es-MX" sz="3600" dirty="0" smtClean="0">
                <a:solidFill>
                  <a:srgbClr val="EB3C00">
                    <a:alpha val="99000"/>
                  </a:srgbClr>
                </a:solidFill>
                <a:latin typeface="Segoe UI Light"/>
              </a:rPr>
              <a:t>Principal</a:t>
            </a:r>
          </a:p>
          <a:p>
            <a:pPr lvl="0" defTabSz="1218936">
              <a:defRPr/>
            </a:pPr>
            <a:r>
              <a:rPr lang="es-MX" sz="3600" dirty="0" smtClean="0">
                <a:solidFill>
                  <a:srgbClr val="EB3C00">
                    <a:alpha val="99000"/>
                  </a:srgbClr>
                </a:solidFill>
                <a:latin typeface="Segoe UI Light"/>
              </a:rPr>
              <a:t>accesos</a:t>
            </a:r>
          </a:p>
          <a:p>
            <a:pPr lvl="0" defTabSz="1218936">
              <a:defRPr/>
            </a:pPr>
            <a:r>
              <a:rPr lang="es-MX" sz="3600" dirty="0" smtClean="0">
                <a:solidFill>
                  <a:srgbClr val="EB3C00">
                    <a:alpha val="99000"/>
                  </a:srgbClr>
                </a:solidFill>
                <a:latin typeface="Segoe UI Light"/>
              </a:rPr>
              <a:t>diarios</a:t>
            </a:r>
            <a:endParaRPr lang="es-MX" sz="3600" dirty="0">
              <a:solidFill>
                <a:srgbClr val="EB3C00">
                  <a:alpha val="99000"/>
                </a:srgbClr>
              </a:solidFill>
              <a:latin typeface="Segoe U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57334" y="4659117"/>
            <a:ext cx="2030860" cy="1015663"/>
          </a:xfrm>
          <a:prstGeom prst="rect">
            <a:avLst/>
          </a:prstGeom>
        </p:spPr>
        <p:txBody>
          <a:bodyPr wrap="square" lIns="182880" tIns="0" rIns="0" bIns="0">
            <a:spAutoFit/>
          </a:bodyPr>
          <a:lstStyle/>
          <a:p>
            <a:pPr marL="0" marR="0" lvl="0" indent="0" algn="l" defTabSz="19496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6600" b="1" spc="-200" dirty="0" smtClean="0">
                <a:ln w="3175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Segoe UI Light"/>
                <a:cs typeface="Arial" charset="0"/>
              </a:rPr>
              <a:t>25k</a:t>
            </a:r>
            <a:endParaRPr kumimoji="0" lang="es-MX" sz="5400" b="0" i="0" u="none" strike="noStrike" kern="1200" cap="none" spc="-400" normalizeH="0" baseline="0" noProof="0" dirty="0">
              <a:ln w="3175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egoe UI Light"/>
              <a:ea typeface="+mn-ea"/>
              <a:cs typeface="Arial" charset="0"/>
            </a:endParaRPr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788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Modelo de distribución de servicios en clúster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21" y="1409802"/>
            <a:ext cx="8599521" cy="5035922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6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Modelo de distribución de servicios en clúster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19" y="1408834"/>
            <a:ext cx="7713085" cy="5061239"/>
          </a:xfrm>
          <a:prstGeom prst="rect">
            <a:avLst/>
          </a:prstGeom>
        </p:spPr>
      </p:pic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86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18273" cy="1325563"/>
          </a:xfrm>
        </p:spPr>
        <p:txBody>
          <a:bodyPr/>
          <a:lstStyle/>
          <a:p>
            <a:r>
              <a:rPr lang="es-ES" b="1" dirty="0" smtClean="0"/>
              <a:t>Implementación de Infraestructura Convergente beneficios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4" y="1690688"/>
            <a:ext cx="6511637" cy="4921586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315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2127" cy="1325563"/>
          </a:xfrm>
        </p:spPr>
        <p:txBody>
          <a:bodyPr/>
          <a:lstStyle/>
          <a:p>
            <a:r>
              <a:rPr lang="es-ES" b="1" dirty="0">
                <a:solidFill>
                  <a:prstClr val="black"/>
                </a:solidFill>
              </a:rPr>
              <a:t>Modelo de priorización de servicios académicos y administrativos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03392"/>
            <a:ext cx="8312727" cy="5265140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2019</a:t>
            </a: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C072-8114-43AC-9C66-C42A79F5913A}" type="slidenum">
              <a:rPr lang="es-CR" smtClean="0"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183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055_Office Template 2012 - 16x9 - White Background">
  <a:themeElements>
    <a:clrScheme name="Office_Template_2012_Light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EB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EB3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W15 Template" id="{7E77D2C0-4AA4-4398-B410-188813AD51E3}" vid="{BC9CAE61-7DFC-456F-BC8F-63F5E3F9438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2518</TotalTime>
  <Words>288</Words>
  <Application>Microsoft Office PowerPoint</Application>
  <PresentationFormat>Panorámica</PresentationFormat>
  <Paragraphs>90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Segoe UI</vt:lpstr>
      <vt:lpstr>Segoe UI Light</vt:lpstr>
      <vt:lpstr>Wingdings</vt:lpstr>
      <vt:lpstr>5-30055_Office Template 2012 - 16x9 - White Background</vt:lpstr>
      <vt:lpstr>Tema de Office</vt:lpstr>
      <vt:lpstr>Presentación de PowerPoint</vt:lpstr>
      <vt:lpstr>Presentación de PowerPoint</vt:lpstr>
      <vt:lpstr>Presentación de PowerPoint</vt:lpstr>
      <vt:lpstr>Demanda de recursos tecnológicos en los servicios académicos y administrativos</vt:lpstr>
      <vt:lpstr>Demanda de recursos tecnológicos en los servicios académicos y administrativos</vt:lpstr>
      <vt:lpstr>Modelo de distribución de servicios en clúster</vt:lpstr>
      <vt:lpstr>Modelo de distribución de servicios en clúster</vt:lpstr>
      <vt:lpstr>Implementación de Infraestructura Convergente beneficios</vt:lpstr>
      <vt:lpstr>Modelo de priorización de servicios académicos y administrativos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rorojas@uned.cr</dc:creator>
  <cp:lastModifiedBy>Rolando Rojas Coto</cp:lastModifiedBy>
  <cp:revision>249</cp:revision>
  <dcterms:created xsi:type="dcterms:W3CDTF">2014-05-04T15:28:04Z</dcterms:created>
  <dcterms:modified xsi:type="dcterms:W3CDTF">2019-09-01T00:30:53Z</dcterms:modified>
</cp:coreProperties>
</file>